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65"/>
  </p:notesMasterIdLst>
  <p:handoutMasterIdLst>
    <p:handoutMasterId r:id="rId66"/>
  </p:handoutMasterIdLst>
  <p:sldIdLst>
    <p:sldId id="411" r:id="rId2"/>
    <p:sldId id="267" r:id="rId3"/>
    <p:sldId id="382" r:id="rId4"/>
    <p:sldId id="268" r:id="rId5"/>
    <p:sldId id="269" r:id="rId6"/>
    <p:sldId id="270" r:id="rId7"/>
    <p:sldId id="272" r:id="rId8"/>
    <p:sldId id="271" r:id="rId9"/>
    <p:sldId id="351" r:id="rId10"/>
    <p:sldId id="356" r:id="rId11"/>
    <p:sldId id="282" r:id="rId12"/>
    <p:sldId id="273" r:id="rId13"/>
    <p:sldId id="274" r:id="rId14"/>
    <p:sldId id="357" r:id="rId15"/>
    <p:sldId id="390" r:id="rId16"/>
    <p:sldId id="380" r:id="rId17"/>
    <p:sldId id="276" r:id="rId18"/>
    <p:sldId id="283" r:id="rId19"/>
    <p:sldId id="277" r:id="rId20"/>
    <p:sldId id="284" r:id="rId21"/>
    <p:sldId id="285" r:id="rId22"/>
    <p:sldId id="402" r:id="rId23"/>
    <p:sldId id="369" r:id="rId24"/>
    <p:sldId id="279" r:id="rId25"/>
    <p:sldId id="403" r:id="rId26"/>
    <p:sldId id="368" r:id="rId27"/>
    <p:sldId id="286" r:id="rId28"/>
    <p:sldId id="340" r:id="rId29"/>
    <p:sldId id="287" r:id="rId30"/>
    <p:sldId id="342" r:id="rId31"/>
    <p:sldId id="343" r:id="rId32"/>
    <p:sldId id="358" r:id="rId33"/>
    <p:sldId id="306" r:id="rId34"/>
    <p:sldId id="294" r:id="rId35"/>
    <p:sldId id="400" r:id="rId36"/>
    <p:sldId id="352" r:id="rId37"/>
    <p:sldId id="344" r:id="rId38"/>
    <p:sldId id="296" r:id="rId39"/>
    <p:sldId id="345" r:id="rId40"/>
    <p:sldId id="297" r:id="rId41"/>
    <p:sldId id="346" r:id="rId42"/>
    <p:sldId id="401" r:id="rId43"/>
    <p:sldId id="404" r:id="rId44"/>
    <p:sldId id="347" r:id="rId45"/>
    <p:sldId id="359" r:id="rId46"/>
    <p:sldId id="393" r:id="rId47"/>
    <p:sldId id="383" r:id="rId48"/>
    <p:sldId id="398" r:id="rId49"/>
    <p:sldId id="363" r:id="rId50"/>
    <p:sldId id="362" r:id="rId51"/>
    <p:sldId id="353" r:id="rId52"/>
    <p:sldId id="410" r:id="rId53"/>
    <p:sldId id="385" r:id="rId54"/>
    <p:sldId id="388" r:id="rId55"/>
    <p:sldId id="387" r:id="rId56"/>
    <p:sldId id="384" r:id="rId57"/>
    <p:sldId id="381" r:id="rId58"/>
    <p:sldId id="299" r:id="rId59"/>
    <p:sldId id="361" r:id="rId60"/>
    <p:sldId id="394" r:id="rId61"/>
    <p:sldId id="292" r:id="rId62"/>
    <p:sldId id="409" r:id="rId63"/>
    <p:sldId id="396"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120" clrIdx="0"/>
  <p:cmAuthor id="1" name="Snap On" initials="SO" lastIdx="37" clrIdx="1"/>
  <p:cmAuthor id="2" name="timothy Astleford" initials="tA" lastIdx="52" clrIdx="2">
    <p:extLst>
      <p:ext uri="{19B8F6BF-5375-455C-9EA6-DF929625EA0E}">
        <p15:presenceInfo xmlns:p15="http://schemas.microsoft.com/office/powerpoint/2012/main"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399"/>
    <a:srgbClr val="00FFFF"/>
    <a:srgbClr val="8C4C64"/>
    <a:srgbClr val="99FFCC"/>
    <a:srgbClr val="006600"/>
    <a:srgbClr val="A20036"/>
    <a:srgbClr val="CC99FF"/>
    <a:srgbClr val="3B7549"/>
    <a:srgbClr val="6AB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61" autoAdjust="0"/>
    <p:restoredTop sz="90262" autoAdjust="0"/>
  </p:normalViewPr>
  <p:slideViewPr>
    <p:cSldViewPr>
      <p:cViewPr varScale="1">
        <p:scale>
          <a:sx n="112" d="100"/>
          <a:sy n="112" d="100"/>
        </p:scale>
        <p:origin x="78" y="56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sz="quarter" idx="1"/>
          </p:nvPr>
        </p:nvSpPr>
        <p:spPr>
          <a:xfrm>
            <a:off x="3970734" y="2"/>
            <a:ext cx="3038145" cy="464205"/>
          </a:xfrm>
          <a:prstGeom prst="rect">
            <a:avLst/>
          </a:prstGeom>
        </p:spPr>
        <p:txBody>
          <a:bodyPr vert="horz" lIns="88126" tIns="44064" rIns="88126" bIns="44064" rtlCol="0"/>
          <a:lstStyle>
            <a:lvl1pPr algn="r">
              <a:defRPr sz="1200"/>
            </a:lvl1pPr>
          </a:lstStyle>
          <a:p>
            <a:fld id="{61452FD8-2EE6-4A90-8600-DAE5ACCA1E92}" type="datetimeFigureOut">
              <a:rPr lang="en-US" smtClean="0"/>
              <a:t>12/25/2020</a:t>
            </a:fld>
            <a:endParaRPr lang="en-US"/>
          </a:p>
        </p:txBody>
      </p:sp>
      <p:sp>
        <p:nvSpPr>
          <p:cNvPr id="4" name="Footer Placeholder 3"/>
          <p:cNvSpPr>
            <a:spLocks noGrp="1"/>
          </p:cNvSpPr>
          <p:nvPr>
            <p:ph type="ftr" sz="quarter" idx="2"/>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60"/>
            <a:ext cx="3038145" cy="464205"/>
          </a:xfrm>
          <a:prstGeom prst="rect">
            <a:avLst/>
          </a:prstGeom>
        </p:spPr>
        <p:txBody>
          <a:bodyPr vert="horz" lIns="88126" tIns="44064" rIns="88126" bIns="44064" rtlCol="0" anchor="b"/>
          <a:lstStyle>
            <a:lvl1pPr algn="r">
              <a:defRPr sz="1200"/>
            </a:lvl1pPr>
          </a:lstStyle>
          <a:p>
            <a:fld id="{EE7D5CBF-5088-4722-8BFF-9FA218F4CBF5}" type="slidenum">
              <a:rPr lang="en-US" smtClean="0"/>
              <a:t>‹#›</a:t>
            </a:fld>
            <a:endParaRPr lang="en-US"/>
          </a:p>
        </p:txBody>
      </p:sp>
    </p:spTree>
    <p:extLst>
      <p:ext uri="{BB962C8B-B14F-4D97-AF65-F5344CB8AC3E}">
        <p14:creationId xmlns:p14="http://schemas.microsoft.com/office/powerpoint/2010/main" val="552050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4525CE39-3A17-4221-A43A-CDCDEC37A9C6}" type="datetimeFigureOut">
              <a:rPr lang="en-US" smtClean="0"/>
              <a:t>12/25/2020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0EF3100C-8CFC-4DBF-AA1F-E6F6631648CF}" type="slidenum">
              <a:rPr lang="en-US" smtClean="0"/>
              <a:t>‹#›</a:t>
            </a:fld>
            <a:endParaRPr lang="en-US"/>
          </a:p>
        </p:txBody>
      </p:sp>
    </p:spTree>
    <p:extLst>
      <p:ext uri="{BB962C8B-B14F-4D97-AF65-F5344CB8AC3E}">
        <p14:creationId xmlns:p14="http://schemas.microsoft.com/office/powerpoint/2010/main" val="151330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5</a:t>
            </a:fld>
            <a:endParaRPr lang="en-US"/>
          </a:p>
        </p:txBody>
      </p:sp>
    </p:spTree>
    <p:extLst>
      <p:ext uri="{BB962C8B-B14F-4D97-AF65-F5344CB8AC3E}">
        <p14:creationId xmlns:p14="http://schemas.microsoft.com/office/powerpoint/2010/main" val="41018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7</a:t>
            </a:fld>
            <a:endParaRPr lang="en-US" dirty="0"/>
          </a:p>
        </p:txBody>
      </p:sp>
    </p:spTree>
    <p:extLst>
      <p:ext uri="{BB962C8B-B14F-4D97-AF65-F5344CB8AC3E}">
        <p14:creationId xmlns:p14="http://schemas.microsoft.com/office/powerpoint/2010/main" val="50916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10</a:t>
            </a:fld>
            <a:endParaRPr lang="en-US"/>
          </a:p>
        </p:txBody>
      </p:sp>
    </p:spTree>
    <p:extLst>
      <p:ext uri="{BB962C8B-B14F-4D97-AF65-F5344CB8AC3E}">
        <p14:creationId xmlns:p14="http://schemas.microsoft.com/office/powerpoint/2010/main" val="311558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F3100C-8CFC-4DBF-AA1F-E6F6631648CF}" type="slidenum">
              <a:rPr lang="en-US" smtClean="0"/>
              <a:t>12</a:t>
            </a:fld>
            <a:endParaRPr lang="en-US"/>
          </a:p>
        </p:txBody>
      </p:sp>
    </p:spTree>
    <p:extLst>
      <p:ext uri="{BB962C8B-B14F-4D97-AF65-F5344CB8AC3E}">
        <p14:creationId xmlns:p14="http://schemas.microsoft.com/office/powerpoint/2010/main" val="32328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Chart #1 of 7  Make sure you understand why the blue brackets are placed on this chart, as the next chart will also include a set of pink brackets.  They are not the same. </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13</a:t>
            </a:fld>
            <a:endParaRPr lang="en-US"/>
          </a:p>
        </p:txBody>
      </p:sp>
    </p:spTree>
    <p:extLst>
      <p:ext uri="{BB962C8B-B14F-4D97-AF65-F5344CB8AC3E}">
        <p14:creationId xmlns:p14="http://schemas.microsoft.com/office/powerpoint/2010/main" val="368878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really is OK to have Passover on Sabbath. Sacrifices were offered every day; all the Sabbaths had extra sacrifices according to </a:t>
            </a:r>
            <a:r>
              <a:rPr lang="en-US" dirty="0" err="1"/>
              <a:t>Num</a:t>
            </a:r>
            <a:r>
              <a:rPr lang="en-US" dirty="0"/>
              <a:t> 28.</a:t>
            </a:r>
          </a:p>
        </p:txBody>
      </p:sp>
      <p:sp>
        <p:nvSpPr>
          <p:cNvPr id="4" name="Slide Number Placeholder 3"/>
          <p:cNvSpPr>
            <a:spLocks noGrp="1"/>
          </p:cNvSpPr>
          <p:nvPr>
            <p:ph type="sldNum" sz="quarter" idx="10"/>
          </p:nvPr>
        </p:nvSpPr>
        <p:spPr/>
        <p:txBody>
          <a:bodyPr/>
          <a:lstStyle/>
          <a:p>
            <a:fld id="{0EF3100C-8CFC-4DBF-AA1F-E6F6631648CF}" type="slidenum">
              <a:rPr lang="en-US" smtClean="0"/>
              <a:t>25</a:t>
            </a:fld>
            <a:endParaRPr lang="en-US"/>
          </a:p>
        </p:txBody>
      </p:sp>
    </p:spTree>
    <p:extLst>
      <p:ext uri="{BB962C8B-B14F-4D97-AF65-F5344CB8AC3E}">
        <p14:creationId xmlns:p14="http://schemas.microsoft.com/office/powerpoint/2010/main" val="15369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really is OK to have Passover on Sabbath. Sacrifices were offered every day; all the Sabbaths had extra sacrifices according to Num 28.</a:t>
            </a:r>
          </a:p>
        </p:txBody>
      </p:sp>
      <p:sp>
        <p:nvSpPr>
          <p:cNvPr id="4" name="Slide Number Placeholder 3"/>
          <p:cNvSpPr>
            <a:spLocks noGrp="1"/>
          </p:cNvSpPr>
          <p:nvPr>
            <p:ph type="sldNum" sz="quarter" idx="10"/>
          </p:nvPr>
        </p:nvSpPr>
        <p:spPr/>
        <p:txBody>
          <a:bodyPr/>
          <a:lstStyle/>
          <a:p>
            <a:fld id="{0EF3100C-8CFC-4DBF-AA1F-E6F6631648CF}" type="slidenum">
              <a:rPr lang="en-US" smtClean="0"/>
              <a:t>27</a:t>
            </a:fld>
            <a:endParaRPr lang="en-US" dirty="0"/>
          </a:p>
        </p:txBody>
      </p:sp>
    </p:spTree>
    <p:extLst>
      <p:ext uri="{BB962C8B-B14F-4D97-AF65-F5344CB8AC3E}">
        <p14:creationId xmlns:p14="http://schemas.microsoft.com/office/powerpoint/2010/main" val="15369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39</a:t>
            </a:fld>
            <a:endParaRPr lang="en-US"/>
          </a:p>
        </p:txBody>
      </p:sp>
    </p:spTree>
    <p:extLst>
      <p:ext uri="{BB962C8B-B14F-4D97-AF65-F5344CB8AC3E}">
        <p14:creationId xmlns:p14="http://schemas.microsoft.com/office/powerpoint/2010/main" val="386267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F8029-41B7-4739-A8BB-30EB7223732B}" type="datetime1">
              <a:rPr lang="en-US" smtClean="0"/>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2" name="Title 1"/>
          <p:cNvSpPr>
            <a:spLocks noGrp="1"/>
          </p:cNvSpPr>
          <p:nvPr>
            <p:ph type="ctrTitle"/>
          </p:nvPr>
        </p:nvSpPr>
        <p:spPr>
          <a:xfrm>
            <a:off x="762000" y="3145144"/>
            <a:ext cx="7772400"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57473-915F-41CC-AC21-385D5F81F7D7}" type="datetime1">
              <a:rPr lang="en-US" smtClean="0"/>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6CA1CA-4091-4FB1-9001-05217AD2B269}" type="datetime1">
              <a:rPr lang="en-US" smtClean="0"/>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81C11E-993E-4806-B74B-4B9BEA765BA1}" type="datetime1">
              <a:rPr lang="en-US" smtClean="0"/>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381000" y="1219200"/>
            <a:ext cx="6400800" cy="3474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DD23F-6513-418C-B895-4C7E5FB548A1}" type="datetime1">
              <a:rPr lang="en-US" smtClean="0"/>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EB7D56-B6D1-4768-9057-62E3911EA7C5}" type="datetime1">
              <a:rPr lang="en-US" smtClean="0"/>
              <a:t>12/25/2020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389888"/>
            <a:ext cx="44196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 y="2058695"/>
            <a:ext cx="4430126"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371600"/>
            <a:ext cx="42672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a:t>Click to edit Master text styles</a:t>
            </a:r>
          </a:p>
        </p:txBody>
      </p:sp>
      <p:sp>
        <p:nvSpPr>
          <p:cNvPr id="6" name="Content Placeholder 5"/>
          <p:cNvSpPr>
            <a:spLocks noGrp="1"/>
          </p:cNvSpPr>
          <p:nvPr>
            <p:ph sz="quarter" idx="4"/>
          </p:nvPr>
        </p:nvSpPr>
        <p:spPr>
          <a:xfrm>
            <a:off x="4724400" y="2057400"/>
            <a:ext cx="4267200"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43580B3-1FAA-40D2-92F8-B6D5F21DA7D8}" type="datetime1">
              <a:rPr lang="en-US" smtClean="0"/>
              <a:t>12/25/2020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14052-953B-4273-8F47-BF25327D5B24}" type="slidenum">
              <a:rPr lang="en-US" smtClean="0"/>
              <a:t>‹#›</a:t>
            </a:fld>
            <a:endParaRPr lang="en-US"/>
          </a:p>
        </p:txBody>
      </p:sp>
      <p:sp>
        <p:nvSpPr>
          <p:cNvPr id="10" name="Title 9"/>
          <p:cNvSpPr>
            <a:spLocks noGrp="1"/>
          </p:cNvSpPr>
          <p:nvPr>
            <p:ph type="title"/>
          </p:nvPr>
        </p:nvSpPr>
        <p:spPr>
          <a:xfrm>
            <a:off x="304800" y="228600"/>
            <a:ext cx="8534400" cy="762000"/>
          </a:xfrm>
        </p:spPr>
        <p:txBody>
          <a:body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41240-8173-4150-9628-D6579A0439B9}" type="datetime1">
              <a:rPr lang="en-US" smtClean="0"/>
              <a:t>12/25/2020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6820D-FDB5-479A-B7C3-68EE11693F72}" type="datetime1">
              <a:rPr lang="en-US" smtClean="0"/>
              <a:t>12/25/2020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a:effectLst/>
        </p:spPr>
        <p:txBody>
          <a:bodyPr anchor="b">
            <a:noAutofit/>
          </a:bodyPr>
          <a:lstStyle>
            <a:lvl1pPr marL="228600" indent="-228600" algn="ctr">
              <a:defRPr sz="2800" b="1">
                <a:effectLst/>
              </a:defRPr>
            </a:lvl1pPr>
          </a:lstStyle>
          <a:p>
            <a:r>
              <a:rPr lang="en-US" dirty="0"/>
              <a:t>Click to edit Master title style</a:t>
            </a:r>
          </a:p>
        </p:txBody>
      </p:sp>
      <p:sp>
        <p:nvSpPr>
          <p:cNvPr id="3" name="Content Placeholder 2"/>
          <p:cNvSpPr>
            <a:spLocks noGrp="1"/>
          </p:cNvSpPr>
          <p:nvPr>
            <p:ph idx="1"/>
          </p:nvPr>
        </p:nvSpPr>
        <p:spPr>
          <a:xfrm>
            <a:off x="4800600" y="137160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0" y="1371600"/>
            <a:ext cx="4191000"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372600" y="6248400"/>
            <a:ext cx="2514600" cy="365125"/>
          </a:xfrm>
        </p:spPr>
        <p:txBody>
          <a:bodyPr/>
          <a:lstStyle/>
          <a:p>
            <a:fld id="{887926B8-7CAA-432F-A347-26A7F4E0D5FE}" type="datetime1">
              <a:rPr lang="en-US" smtClean="0"/>
              <a:t>12/25/2020</a:t>
            </a:fld>
            <a:endParaRPr lang="en-US"/>
          </a:p>
        </p:txBody>
      </p:sp>
      <p:sp>
        <p:nvSpPr>
          <p:cNvPr id="6" name="Footer Placeholder 5"/>
          <p:cNvSpPr>
            <a:spLocks noGrp="1"/>
          </p:cNvSpPr>
          <p:nvPr>
            <p:ph type="ftr" sz="quarter" idx="11"/>
          </p:nvPr>
        </p:nvSpPr>
        <p:spPr>
          <a:xfrm>
            <a:off x="-3810000" y="5791200"/>
            <a:ext cx="3352801" cy="365125"/>
          </a:xfrm>
        </p:spPr>
        <p:txBody>
          <a:bodyPr/>
          <a:lstStyle/>
          <a:p>
            <a:endParaRPr lang="en-US"/>
          </a:p>
        </p:txBody>
      </p:sp>
      <p:sp>
        <p:nvSpPr>
          <p:cNvPr id="7" name="Slide Number Placeholder 6"/>
          <p:cNvSpPr>
            <a:spLocks noGrp="1"/>
          </p:cNvSpPr>
          <p:nvPr>
            <p:ph type="sldNum" sz="quarter" idx="12"/>
          </p:nvPr>
        </p:nvSpPr>
        <p:spPr>
          <a:xfrm>
            <a:off x="71628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 y="-20574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81000" y="1219200"/>
            <a:ext cx="3694114" cy="480060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657600" y="6096000"/>
            <a:ext cx="3352801" cy="365125"/>
          </a:xfrm>
        </p:spPr>
        <p:txBody>
          <a:bodyPr/>
          <a:lstStyle/>
          <a:p>
            <a:endParaRPr lang="en-US"/>
          </a:p>
        </p:txBody>
      </p:sp>
      <p:sp>
        <p:nvSpPr>
          <p:cNvPr id="7" name="Slide Number Placeholder 6"/>
          <p:cNvSpPr>
            <a:spLocks noGrp="1"/>
          </p:cNvSpPr>
          <p:nvPr>
            <p:ph type="sldNum" sz="quarter" idx="12"/>
          </p:nvPr>
        </p:nvSpPr>
        <p:spPr>
          <a:xfrm>
            <a:off x="70866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
        <p:nvSpPr>
          <p:cNvPr id="2" name="Title 1"/>
          <p:cNvSpPr>
            <a:spLocks noGrp="1"/>
          </p:cNvSpPr>
          <p:nvPr>
            <p:ph type="title"/>
          </p:nvPr>
        </p:nvSpPr>
        <p:spPr>
          <a:xfrm>
            <a:off x="304800" y="228600"/>
            <a:ext cx="8458200" cy="685800"/>
          </a:xfrm>
        </p:spPr>
        <p:txBody>
          <a:bodyPr anchor="b">
            <a:noAutofit/>
          </a:bodyPr>
          <a:lstStyle>
            <a:lvl1pPr algn="l">
              <a:defRPr sz="4600" b="1">
                <a:effectLst/>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304800"/>
            <a:ext cx="8534400" cy="762000"/>
          </a:xfrm>
          <a:prstGeom prst="rect">
            <a:avLst/>
          </a:prstGeom>
          <a:effectLst/>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04800" y="1295400"/>
            <a:ext cx="85344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96400" y="6087775"/>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FA8D370-C867-4A0A-A41E-4D1D65A94D9E}" type="datetime1">
              <a:rPr lang="en-US" smtClean="0"/>
              <a:t>12/25/2020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162800" y="6334613"/>
            <a:ext cx="1828800" cy="365125"/>
          </a:xfrm>
          <a:prstGeom prst="rect">
            <a:avLst/>
          </a:prstGeom>
        </p:spPr>
        <p:txBody>
          <a:bodyPr vert="horz" lIns="91440" tIns="45720" rIns="91440" bIns="45720" rtlCol="0" anchor="ctr"/>
          <a:lstStyle>
            <a:lvl1pPr algn="r">
              <a:defRPr sz="1200" b="1">
                <a:solidFill>
                  <a:schemeClr val="bg2">
                    <a:lumMod val="10000"/>
                  </a:schemeClr>
                </a:solidFill>
              </a:defRPr>
            </a:lvl1pPr>
          </a:lstStyle>
          <a:p>
            <a:fld id="{5C014052-953B-4273-8F47-BF25327D5B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4.xml"/><Relationship Id="rId4" Type="http://schemas.microsoft.com/office/2007/relationships/hdphoto" Target="../media/hdphoto6.wdp"/></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8.wdp"/></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9.wdp"/></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0.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8.png"/><Relationship Id="rId7" Type="http://schemas.openxmlformats.org/officeDocument/2006/relationships/image" Target="../media/image51.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50.jpeg"/><Relationship Id="rId5" Type="http://schemas.microsoft.com/office/2007/relationships/hdphoto" Target="../media/hdphoto12.wdp"/><Relationship Id="rId10" Type="http://schemas.microsoft.com/office/2007/relationships/hdphoto" Target="../media/hdphoto13.wdp"/><Relationship Id="rId4" Type="http://schemas.openxmlformats.org/officeDocument/2006/relationships/image" Target="../media/image49.png"/><Relationship Id="rId9"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8.wdp"/></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4.wdp"/></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4" Type="http://schemas.microsoft.com/office/2007/relationships/hdphoto" Target="../media/hdphoto16.wdp"/></Relationships>
</file>

<file path=ppt/slides/_rels/slide63.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7" Type="http://schemas.openxmlformats.org/officeDocument/2006/relationships/hyperlink" Target="http://www.studythecalendar.com/" TargetMode="External"/><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2.jpeg"/><Relationship Id="rId5" Type="http://schemas.microsoft.com/office/2007/relationships/hdphoto" Target="../media/hdphoto17.wdp"/><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D1195-E55B-4281-9DD4-872279CA77AD}"/>
              </a:ext>
            </a:extLst>
          </p:cNvPr>
          <p:cNvSpPr>
            <a:spLocks noGrp="1"/>
          </p:cNvSpPr>
          <p:nvPr>
            <p:ph type="sldNum" sz="quarter" idx="12"/>
          </p:nvPr>
        </p:nvSpPr>
        <p:spPr/>
        <p:txBody>
          <a:bodyPr/>
          <a:lstStyle/>
          <a:p>
            <a:fld id="{5C014052-953B-4273-8F47-BF25327D5B24}" type="slidenum">
              <a:rPr lang="en-US" smtClean="0"/>
              <a:t>1</a:t>
            </a:fld>
            <a:endParaRPr lang="en-US"/>
          </a:p>
        </p:txBody>
      </p:sp>
      <p:pic>
        <p:nvPicPr>
          <p:cNvPr id="3" name="Picture 2" descr="C:\Users\Rae\Desktop\2.16  Joshua Revised  8 Nov 2019\2.16  Josh Revision Art\wheat 3.png">
            <a:extLst>
              <a:ext uri="{FF2B5EF4-FFF2-40B4-BE49-F238E27FC236}">
                <a16:creationId xmlns:a16="http://schemas.microsoft.com/office/drawing/2014/main" id="{A6A040F0-C999-4AD2-A6F1-59F86994B3E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181600"/>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ADBF68-3BAE-4949-A1B8-FCB5E8CB0112}"/>
              </a:ext>
            </a:extLst>
          </p:cNvPr>
          <p:cNvSpPr txBox="1"/>
          <p:nvPr/>
        </p:nvSpPr>
        <p:spPr>
          <a:xfrm>
            <a:off x="-76200" y="5175504"/>
            <a:ext cx="9296400" cy="156966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4800" b="1" dirty="0">
                <a:ln>
                  <a:solidFill>
                    <a:srgbClr val="002060"/>
                  </a:solidFill>
                </a:ln>
                <a:solidFill>
                  <a:srgbClr val="0070C0"/>
                </a:solidFill>
                <a:effectLst>
                  <a:glow rad="101600">
                    <a:schemeClr val="accent1">
                      <a:alpha val="80000"/>
                    </a:schemeClr>
                  </a:glow>
                </a:effectLst>
                <a:latin typeface="Comic Sans MS" pitchFamily="66" charset="0"/>
              </a:rPr>
              <a:t>Joshua’s First Observance </a:t>
            </a:r>
            <a:br>
              <a:rPr lang="en-US" sz="4800" b="1" dirty="0">
                <a:ln>
                  <a:solidFill>
                    <a:srgbClr val="002060"/>
                  </a:solidFill>
                </a:ln>
                <a:solidFill>
                  <a:srgbClr val="0070C0"/>
                </a:solidFill>
                <a:effectLst>
                  <a:glow rad="101600">
                    <a:schemeClr val="accent1">
                      <a:alpha val="80000"/>
                    </a:schemeClr>
                  </a:glow>
                </a:effectLst>
                <a:latin typeface="Comic Sans MS" pitchFamily="66" charset="0"/>
              </a:rPr>
            </a:br>
            <a:r>
              <a:rPr lang="en-US" sz="4800" b="1" dirty="0">
                <a:ln>
                  <a:solidFill>
                    <a:srgbClr val="002060"/>
                  </a:solidFill>
                </a:ln>
                <a:solidFill>
                  <a:srgbClr val="0070C0"/>
                </a:solidFill>
                <a:effectLst>
                  <a:glow rad="101600">
                    <a:schemeClr val="accent1">
                      <a:alpha val="80000"/>
                    </a:schemeClr>
                  </a:glow>
                </a:effectLst>
                <a:latin typeface="Comic Sans MS" pitchFamily="66" charset="0"/>
              </a:rPr>
              <a:t>of </a:t>
            </a:r>
            <a:r>
              <a:rPr lang="en-US" sz="4400" b="1" dirty="0">
                <a:ln>
                  <a:solidFill>
                    <a:srgbClr val="002060"/>
                  </a:solidFill>
                </a:ln>
                <a:solidFill>
                  <a:srgbClr val="00B050"/>
                </a:solidFill>
                <a:effectLst>
                  <a:glow rad="127000">
                    <a:srgbClr val="92D050">
                      <a:alpha val="86000"/>
                    </a:srgbClr>
                  </a:glow>
                </a:effectLst>
                <a:latin typeface="Comic Sans MS" pitchFamily="66" charset="0"/>
              </a:rPr>
              <a:t>Wave Sheaf</a:t>
            </a:r>
            <a:r>
              <a:rPr lang="en-US" sz="4400" b="1" dirty="0">
                <a:ln>
                  <a:solidFill>
                    <a:srgbClr val="002060"/>
                  </a:solidFill>
                </a:ln>
                <a:solidFill>
                  <a:srgbClr val="0070C0"/>
                </a:solidFill>
                <a:effectLst>
                  <a:glow rad="127000">
                    <a:srgbClr val="92D050">
                      <a:alpha val="86000"/>
                    </a:srgbClr>
                  </a:glow>
                </a:effectLst>
                <a:latin typeface="Comic Sans MS" pitchFamily="66" charset="0"/>
              </a:rPr>
              <a:t> </a:t>
            </a:r>
            <a:r>
              <a:rPr lang="en-US" sz="4400" b="1" dirty="0">
                <a:ln>
                  <a:solidFill>
                    <a:srgbClr val="002060"/>
                  </a:solidFill>
                </a:ln>
                <a:solidFill>
                  <a:srgbClr val="0070C0"/>
                </a:solidFill>
                <a:effectLst>
                  <a:glow rad="101600">
                    <a:schemeClr val="accent1">
                      <a:alpha val="80000"/>
                    </a:schemeClr>
                  </a:glow>
                </a:effectLst>
                <a:latin typeface="Comic Sans MS" pitchFamily="66" charset="0"/>
              </a:rPr>
              <a:t>in Canaan</a:t>
            </a:r>
            <a:r>
              <a:rPr lang="en-US" sz="4400" b="1" dirty="0">
                <a:ln>
                  <a:solidFill>
                    <a:srgbClr val="002060"/>
                  </a:solidFill>
                </a:ln>
                <a:solidFill>
                  <a:srgbClr val="0070C0"/>
                </a:solidFill>
                <a:latin typeface="Comic Sans MS" pitchFamily="66" charset="0"/>
              </a:rPr>
              <a:t> </a:t>
            </a:r>
            <a:endParaRPr lang="en-US" sz="4000" b="1" dirty="0">
              <a:ln>
                <a:solidFill>
                  <a:srgbClr val="002060"/>
                </a:solidFill>
              </a:ln>
              <a:latin typeface="Comic Sans MS" pitchFamily="66" charset="0"/>
            </a:endParaRPr>
          </a:p>
        </p:txBody>
      </p:sp>
      <p:sp>
        <p:nvSpPr>
          <p:cNvPr id="5" name="Rectangle 4">
            <a:extLst>
              <a:ext uri="{FF2B5EF4-FFF2-40B4-BE49-F238E27FC236}">
                <a16:creationId xmlns:a16="http://schemas.microsoft.com/office/drawing/2014/main" id="{419A4BA4-1AC4-475E-84A6-EC768FB86788}"/>
              </a:ext>
            </a:extLst>
          </p:cNvPr>
          <p:cNvSpPr/>
          <p:nvPr/>
        </p:nvSpPr>
        <p:spPr>
          <a:xfrm>
            <a:off x="609600" y="4572000"/>
            <a:ext cx="192232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Part 1</a:t>
            </a:r>
          </a:p>
        </p:txBody>
      </p:sp>
      <p:pic>
        <p:nvPicPr>
          <p:cNvPr id="7" name="Picture 6">
            <a:extLst>
              <a:ext uri="{FF2B5EF4-FFF2-40B4-BE49-F238E27FC236}">
                <a16:creationId xmlns:a16="http://schemas.microsoft.com/office/drawing/2014/main" id="{CED54787-665D-413D-8099-7B228BC79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22"/>
            <a:ext cx="9144000" cy="5143500"/>
          </a:xfrm>
          <a:prstGeom prst="rect">
            <a:avLst/>
          </a:prstGeom>
        </p:spPr>
      </p:pic>
    </p:spTree>
    <p:extLst>
      <p:ext uri="{BB962C8B-B14F-4D97-AF65-F5344CB8AC3E}">
        <p14:creationId xmlns:p14="http://schemas.microsoft.com/office/powerpoint/2010/main" val="2730078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e\Desktop\Passover Studies\Joshua Firstfruits\JOSH PPT ART &amp; work folder\do boy 3 arrows.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057400" y="1148707"/>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45" y="57044"/>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chemeClr val="accent3"/>
                </a:solidFill>
              </a:rPr>
              <a:t>Joshua’s</a:t>
            </a:r>
            <a:r>
              <a:rPr lang="en-US" sz="4800" b="1" cap="none" spc="0" dirty="0">
                <a:ln/>
                <a:solidFill>
                  <a:schemeClr val="accent3"/>
                </a:solidFill>
                <a:effectLst/>
              </a:rPr>
              <a:t> Study </a:t>
            </a:r>
            <a:r>
              <a:rPr lang="en-US" sz="4800" b="1" dirty="0">
                <a:ln/>
                <a:solidFill>
                  <a:schemeClr val="accent3"/>
                </a:solidFill>
              </a:rPr>
              <a:t>Proves</a:t>
            </a:r>
            <a:r>
              <a:rPr lang="en-US" sz="4800" b="1" cap="none" spc="0" dirty="0">
                <a:ln/>
                <a:solidFill>
                  <a:schemeClr val="accent3"/>
                </a:solidFill>
                <a:effectLst/>
              </a:rPr>
              <a:t>: </a:t>
            </a:r>
          </a:p>
        </p:txBody>
      </p:sp>
      <p:sp>
        <p:nvSpPr>
          <p:cNvPr id="6" name="Rectangle 5"/>
          <p:cNvSpPr/>
          <p:nvPr/>
        </p:nvSpPr>
        <p:spPr>
          <a:xfrm>
            <a:off x="5638800" y="1371600"/>
            <a:ext cx="33528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B050"/>
                </a:solidFill>
                <a:effectLst>
                  <a:outerShdw blurRad="50800" dist="39000" dir="5460000" algn="tl">
                    <a:srgbClr val="000000">
                      <a:alpha val="38000"/>
                    </a:srgbClr>
                  </a:outerShdw>
                </a:effectLst>
              </a:rPr>
              <a:t>#3  Wave Sheaf is</a:t>
            </a:r>
            <a:br>
              <a:rPr lang="en-US" sz="3200" b="1" dirty="0">
                <a:ln w="11430"/>
                <a:solidFill>
                  <a:srgbClr val="00B050"/>
                </a:solidFill>
                <a:effectLst>
                  <a:outerShdw blurRad="50800" dist="39000" dir="5460000" algn="tl">
                    <a:srgbClr val="000000">
                      <a:alpha val="38000"/>
                    </a:srgbClr>
                  </a:outerShdw>
                </a:effectLst>
              </a:rPr>
            </a:br>
            <a:r>
              <a:rPr lang="en-US" sz="3200" b="1" dirty="0">
                <a:ln w="11430"/>
                <a:solidFill>
                  <a:srgbClr val="00B050"/>
                </a:solidFill>
                <a:effectLst>
                  <a:outerShdw blurRad="50800" dist="39000" dir="5460000" algn="tl">
                    <a:srgbClr val="000000">
                      <a:alpha val="38000"/>
                    </a:srgbClr>
                  </a:outerShdw>
                </a:effectLst>
              </a:rPr>
              <a:t>placed on Abib 15 – NOT Abib 16!</a:t>
            </a:r>
            <a:br>
              <a:rPr lang="en-US" sz="3200" b="1" dirty="0">
                <a:ln w="11430"/>
                <a:solidFill>
                  <a:srgbClr val="00B050"/>
                </a:solidFill>
                <a:effectLst>
                  <a:outerShdw blurRad="50800" dist="39000" dir="5460000" algn="tl">
                    <a:srgbClr val="000000">
                      <a:alpha val="38000"/>
                    </a:srgbClr>
                  </a:outerShdw>
                </a:effectLst>
              </a:rPr>
            </a:br>
            <a:endParaRPr lang="en-US" sz="12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162800" y="6314052"/>
            <a:ext cx="1828800" cy="365125"/>
          </a:xfrm>
        </p:spPr>
        <p:txBody>
          <a:bodyPr/>
          <a:lstStyle/>
          <a:p>
            <a:fld id="{5C014052-953B-4273-8F47-BF25327D5B24}" type="slidenum">
              <a:rPr lang="en-US" smtClean="0"/>
              <a:t>10</a:t>
            </a:fld>
            <a:endParaRPr lang="en-US" dirty="0"/>
          </a:p>
        </p:txBody>
      </p:sp>
      <p:sp>
        <p:nvSpPr>
          <p:cNvPr id="21" name="Rectangle 20"/>
          <p:cNvSpPr/>
          <p:nvPr/>
        </p:nvSpPr>
        <p:spPr>
          <a:xfrm>
            <a:off x="381000" y="944940"/>
            <a:ext cx="3505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8C4C64"/>
                </a:solidFill>
                <a:effectLst>
                  <a:outerShdw blurRad="50800" dist="39000" dir="5460000" algn="tl">
                    <a:srgbClr val="000000">
                      <a:alpha val="38000"/>
                    </a:srgbClr>
                  </a:outerShdw>
                </a:effectLst>
              </a:rPr>
              <a:t>#2  Unleavened Bread Sabbath</a:t>
            </a:r>
          </a:p>
          <a:p>
            <a:pPr algn="ctr"/>
            <a:r>
              <a:rPr lang="en-US" sz="3200" b="1" dirty="0">
                <a:ln w="11430"/>
                <a:solidFill>
                  <a:srgbClr val="8C4C64"/>
                </a:solidFill>
                <a:effectLst>
                  <a:outerShdw blurRad="50800" dist="39000" dir="5460000" algn="tl">
                    <a:srgbClr val="000000">
                      <a:alpha val="38000"/>
                    </a:srgbClr>
                  </a:outerShdw>
                </a:effectLst>
              </a:rPr>
              <a:t>on Abib 15   </a:t>
            </a:r>
            <a:endParaRPr lang="en-US" sz="12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152400" y="2895600"/>
            <a:ext cx="349999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C00000"/>
                </a:solidFill>
                <a:effectLst>
                  <a:outerShdw blurRad="50800" dist="39000" dir="5460000" algn="tl">
                    <a:srgbClr val="000000">
                      <a:alpha val="38000"/>
                    </a:srgbClr>
                  </a:outerShdw>
                </a:effectLst>
              </a:rPr>
              <a:t>#1  Passover &amp; weekly </a:t>
            </a:r>
            <a:r>
              <a:rPr lang="en-US" sz="3200" b="1" dirty="0">
                <a:ln w="11430"/>
                <a:solidFill>
                  <a:srgbClr val="0070C0"/>
                </a:solidFill>
                <a:effectLst>
                  <a:outerShdw blurRad="50800" dist="39000" dir="5460000" algn="tl">
                    <a:srgbClr val="000000">
                      <a:alpha val="38000"/>
                    </a:srgbClr>
                  </a:outerShdw>
                </a:effectLst>
              </a:rPr>
              <a:t>Sabbath</a:t>
            </a:r>
            <a:r>
              <a:rPr lang="en-US" sz="3200" b="1" dirty="0">
                <a:ln w="11430"/>
                <a:solidFill>
                  <a:srgbClr val="C00000"/>
                </a:solidFill>
                <a:effectLst>
                  <a:outerShdw blurRad="50800" dist="39000" dir="5460000" algn="tl">
                    <a:srgbClr val="000000">
                      <a:alpha val="38000"/>
                    </a:srgbClr>
                  </a:outerShdw>
                </a:effectLst>
              </a:rPr>
              <a:t> are on </a:t>
            </a:r>
            <a:br>
              <a:rPr lang="en-US" sz="3200" b="1" dirty="0">
                <a:ln w="11430"/>
                <a:solidFill>
                  <a:srgbClr val="C00000"/>
                </a:solidFill>
                <a:effectLst>
                  <a:outerShdw blurRad="50800" dist="39000" dir="5460000" algn="tl">
                    <a:srgbClr val="000000">
                      <a:alpha val="38000"/>
                    </a:srgbClr>
                  </a:outerShdw>
                </a:effectLst>
              </a:rPr>
            </a:br>
            <a:r>
              <a:rPr lang="en-US" sz="3200" b="1" dirty="0">
                <a:ln w="11430"/>
                <a:solidFill>
                  <a:srgbClr val="C00000"/>
                </a:solidFill>
                <a:effectLst>
                  <a:outerShdw blurRad="50800" dist="39000" dir="5460000" algn="tl">
                    <a:srgbClr val="000000">
                      <a:alpha val="38000"/>
                    </a:srgbClr>
                  </a:outerShdw>
                </a:effectLst>
              </a:rPr>
              <a:t>Abib 14</a:t>
            </a:r>
            <a:endParaRPr lang="en-US" sz="1200" b="1" dirty="0">
              <a:ln w="11430"/>
              <a:solidFill>
                <a:srgbClr val="C00000"/>
              </a:solidFill>
              <a:effectLst>
                <a:outerShdw blurRad="50800" dist="39000" dir="5460000" algn="tl">
                  <a:srgbClr val="000000">
                    <a:alpha val="38000"/>
                  </a:srgbClr>
                </a:outerShdw>
              </a:effectLst>
            </a:endParaRPr>
          </a:p>
        </p:txBody>
      </p:sp>
      <p:sp>
        <p:nvSpPr>
          <p:cNvPr id="23" name="Round Diagonal Corner Rectangle 22"/>
          <p:cNvSpPr/>
          <p:nvPr/>
        </p:nvSpPr>
        <p:spPr>
          <a:xfrm>
            <a:off x="4358640" y="6078366"/>
            <a:ext cx="3870960" cy="783193"/>
          </a:xfrm>
          <a:prstGeom prst="round2DiagRect">
            <a:avLst>
              <a:gd name="adj1" fmla="val 35221"/>
              <a:gd name="adj2" fmla="val 31036"/>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4000" b="1" dirty="0">
                <a:ln/>
                <a:solidFill>
                  <a:schemeClr val="accent3"/>
                </a:solidFill>
              </a:rPr>
              <a:t>Are you ready?</a:t>
            </a:r>
          </a:p>
        </p:txBody>
      </p:sp>
    </p:spTree>
    <p:extLst>
      <p:ext uri="{BB962C8B-B14F-4D97-AF65-F5344CB8AC3E}">
        <p14:creationId xmlns:p14="http://schemas.microsoft.com/office/powerpoint/2010/main" val="925624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wipe(left)">
                                      <p:cBhvr>
                                        <p:cTn id="21" dur="1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11</a:t>
            </a:fld>
            <a:endParaRPr lang="en-US"/>
          </a:p>
        </p:txBody>
      </p:sp>
      <p:sp>
        <p:nvSpPr>
          <p:cNvPr id="4" name="Content Placeholder 3"/>
          <p:cNvSpPr>
            <a:spLocks noGrp="1"/>
          </p:cNvSpPr>
          <p:nvPr>
            <p:ph sz="quarter" idx="13"/>
          </p:nvPr>
        </p:nvSpPr>
        <p:spPr>
          <a:xfrm>
            <a:off x="228600" y="838200"/>
            <a:ext cx="4267199" cy="5791200"/>
          </a:xfrm>
        </p:spPr>
        <p:txBody>
          <a:bodyPr>
            <a:noAutofit/>
            <a:scene3d>
              <a:camera prst="orthographicFront"/>
              <a:lightRig rig="threePt" dir="t"/>
            </a:scene3d>
            <a:sp3d extrusionH="57150">
              <a:bevelT w="38100" h="38100"/>
            </a:sp3d>
          </a:bodyPr>
          <a:lstStyle/>
          <a:p>
            <a:pPr marL="45720" indent="0">
              <a:buNone/>
            </a:pPr>
            <a:r>
              <a:rPr lang="en-US" sz="2000" b="1" dirty="0">
                <a:solidFill>
                  <a:srgbClr val="8C4C64"/>
                </a:solidFill>
              </a:rPr>
              <a:t>Because of Israel’s sin with the </a:t>
            </a:r>
            <a:br>
              <a:rPr lang="en-US" sz="2000" b="1" dirty="0">
                <a:solidFill>
                  <a:srgbClr val="8C4C64"/>
                </a:solidFill>
              </a:rPr>
            </a:b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golden calf, </a:t>
            </a:r>
            <a:r>
              <a:rPr lang="en-US" sz="2000" b="1" dirty="0">
                <a:solidFill>
                  <a:srgbClr val="8C4C64"/>
                </a:solidFill>
              </a:rPr>
              <a:t>a whole new set of laws for the Aaronic Priesthood, sanctuary services and sacrificial laws were commanded upon </a:t>
            </a:r>
            <a:br>
              <a:rPr lang="en-US" sz="2000" b="1" dirty="0">
                <a:solidFill>
                  <a:srgbClr val="8C4C64"/>
                </a:solidFill>
              </a:rPr>
            </a:br>
            <a:r>
              <a:rPr lang="en-US" sz="2000" b="1" dirty="0">
                <a:solidFill>
                  <a:srgbClr val="8C4C64"/>
                </a:solidFill>
              </a:rPr>
              <a:t>the people.  </a:t>
            </a:r>
          </a:p>
          <a:p>
            <a:pPr marL="45720" indent="0">
              <a:buNone/>
            </a:pPr>
            <a:r>
              <a:rPr lang="en-US" sz="2000" b="1" dirty="0">
                <a:solidFill>
                  <a:srgbClr val="FC6204"/>
                </a:solidFill>
              </a:rPr>
              <a:t>Shortly after the sanctuary was raised up, Israel sinned again by refusing to enter Canaan based </a:t>
            </a:r>
            <a:br>
              <a:rPr lang="en-US" sz="2000" b="1" dirty="0">
                <a:solidFill>
                  <a:srgbClr val="FC6204"/>
                </a:solidFill>
              </a:rPr>
            </a:br>
            <a:r>
              <a:rPr lang="en-US" sz="2000" b="1" dirty="0">
                <a:solidFill>
                  <a:srgbClr val="FC6204"/>
                </a:solidFill>
              </a:rPr>
              <a:t>upon an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evil report of the </a:t>
            </a:r>
            <a:b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ten spies.  </a:t>
            </a:r>
          </a:p>
          <a:p>
            <a:pPr marL="45720" indent="0">
              <a:buNone/>
            </a:pPr>
            <a:r>
              <a:rPr lang="en-US" sz="2000" b="1" dirty="0">
                <a:solidFill>
                  <a:srgbClr val="8C4C64"/>
                </a:solidFill>
              </a:rPr>
              <a:t>Since Moses would not be leading the children into the land of Canaan, </a:t>
            </a:r>
            <a:r>
              <a:rPr lang="en-US" sz="2000" b="1" dirty="0">
                <a:solidFill>
                  <a:srgbClr val="0070C0"/>
                </a:solidFill>
              </a:rPr>
              <a:t>Yahuah</a:t>
            </a:r>
            <a:r>
              <a:rPr lang="en-US" sz="2000" dirty="0"/>
              <a:t> </a:t>
            </a:r>
            <a:r>
              <a:rPr lang="en-US" sz="2000" b="1" dirty="0">
                <a:solidFill>
                  <a:srgbClr val="8C4C64"/>
                </a:solidFill>
              </a:rPr>
              <a:t>did give explicit instructions on how to observe the “first” Wave Sheaf upon their entrance.  </a:t>
            </a:r>
            <a:br>
              <a:rPr lang="en-US" sz="2000" b="1" dirty="0">
                <a:solidFill>
                  <a:srgbClr val="8C4C64"/>
                </a:solidFill>
              </a:rPr>
            </a:br>
            <a:endParaRPr lang="en-US" sz="1800" dirty="0"/>
          </a:p>
        </p:txBody>
      </p:sp>
      <p:sp>
        <p:nvSpPr>
          <p:cNvPr id="5" name="Content Placeholder 4"/>
          <p:cNvSpPr>
            <a:spLocks noGrp="1"/>
          </p:cNvSpPr>
          <p:nvPr>
            <p:ph sz="quarter" idx="14"/>
          </p:nvPr>
        </p:nvSpPr>
        <p:spPr>
          <a:xfrm>
            <a:off x="4419600" y="4343400"/>
            <a:ext cx="4571998" cy="2057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 indent="0" algn="ctr">
              <a:buNone/>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There were no rehearsals for </a:t>
            </a:r>
            <a:r>
              <a:rPr lang="en-US" sz="2800" b="1" dirty="0">
                <a:ln w="11430"/>
                <a:solidFill>
                  <a:srgbClr val="00B050"/>
                </a:solidFill>
                <a:effectLst>
                  <a:outerShdw blurRad="50800" dist="39000" dir="5460000" algn="tl">
                    <a:srgbClr val="000000">
                      <a:alpha val="38000"/>
                    </a:srgbClr>
                  </a:outerShdw>
                </a:effectLst>
              </a:rPr>
              <a:t>Wave Sheaf </a:t>
            </a:r>
            <a:br>
              <a:rPr lang="en-US" sz="2800" b="1" dirty="0">
                <a:ln w="11430"/>
                <a:solidFill>
                  <a:srgbClr val="00B050"/>
                </a:solidFill>
                <a:effectLst>
                  <a:outerShdw blurRad="50800" dist="39000" dir="5460000" algn="tl">
                    <a:srgbClr val="000000">
                      <a:alpha val="38000"/>
                    </a:srgbClr>
                  </a:outerShdw>
                </a:effectLst>
              </a:rPr>
            </a:b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the 40+ years </a:t>
            </a:r>
            <a:b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the wilderness.</a:t>
            </a:r>
          </a:p>
        </p:txBody>
      </p:sp>
      <p:sp>
        <p:nvSpPr>
          <p:cNvPr id="6" name="Title 1"/>
          <p:cNvSpPr txBox="1">
            <a:spLocks/>
          </p:cNvSpPr>
          <p:nvPr/>
        </p:nvSpPr>
        <p:spPr>
          <a:xfrm>
            <a:off x="152400" y="115750"/>
            <a:ext cx="8763000" cy="133205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a:ln w="11430"/>
                <a:solidFill>
                  <a:srgbClr val="8C4C64"/>
                </a:solidFill>
                <a:effectLst>
                  <a:outerShdw blurRad="76200" dist="50800" dir="5400000" algn="tl" rotWithShape="0">
                    <a:srgbClr val="000000">
                      <a:alpha val="65000"/>
                    </a:srgbClr>
                  </a:outerShdw>
                </a:effectLst>
              </a:rPr>
              <a:t>No Observance of </a:t>
            </a:r>
            <a:r>
              <a:rPr lang="en-US" sz="4000" spc="50" dirty="0">
                <a:ln w="11430"/>
                <a:solidFill>
                  <a:srgbClr val="00B050"/>
                </a:solidFill>
                <a:effectLst>
                  <a:outerShdw blurRad="76200" dist="50800" dir="5400000" algn="tl" rotWithShape="0">
                    <a:srgbClr val="000000">
                      <a:alpha val="65000"/>
                    </a:srgbClr>
                  </a:outerShdw>
                </a:effectLst>
              </a:rPr>
              <a:t>Wave Sheaf </a:t>
            </a:r>
            <a:r>
              <a:rPr lang="en-US" sz="4000" spc="50" dirty="0">
                <a:ln w="11430"/>
                <a:solidFill>
                  <a:srgbClr val="8C4C64"/>
                </a:solidFill>
                <a:effectLst>
                  <a:outerShdw blurRad="76200" dist="50800" dir="5400000" algn="tl" rotWithShape="0">
                    <a:srgbClr val="000000">
                      <a:alpha val="65000"/>
                    </a:srgbClr>
                  </a:outerShdw>
                </a:effectLst>
              </a:rPr>
              <a:t>in the</a:t>
            </a:r>
            <a:br>
              <a:rPr lang="en-US" sz="4000" spc="50" dirty="0">
                <a:ln w="11430"/>
                <a:solidFill>
                  <a:srgbClr val="8C4C64"/>
                </a:solidFill>
                <a:effectLst>
                  <a:outerShdw blurRad="76200" dist="50800" dir="5400000" algn="tl" rotWithShape="0">
                    <a:srgbClr val="000000">
                      <a:alpha val="65000"/>
                    </a:srgbClr>
                  </a:outerShdw>
                </a:effectLst>
              </a:rPr>
            </a:br>
            <a:r>
              <a:rPr lang="en-US" sz="4000" spc="50" dirty="0">
                <a:ln w="11430"/>
                <a:solidFill>
                  <a:srgbClr val="8C4C64"/>
                </a:solidFill>
                <a:effectLst>
                  <a:outerShdw blurRad="76200" dist="50800" dir="5400000" algn="tl" rotWithShape="0">
                    <a:srgbClr val="000000">
                      <a:alpha val="65000"/>
                    </a:srgbClr>
                  </a:outerShdw>
                </a:effectLst>
              </a:rPr>
              <a:t>                                        Wilderness   </a:t>
            </a:r>
            <a:endParaRPr lang="en-US" sz="2000" spc="50" dirty="0">
              <a:ln w="11430"/>
              <a:solidFill>
                <a:srgbClr val="8C4C64"/>
              </a:solidFill>
              <a:effectLst>
                <a:outerShdw blurRad="76200" dist="50800" dir="5400000" algn="tl" rotWithShape="0">
                  <a:srgbClr val="000000">
                    <a:alpha val="65000"/>
                  </a:srgbClr>
                </a:outerShdw>
              </a:effectLst>
            </a:endParaRPr>
          </a:p>
        </p:txBody>
      </p:sp>
      <p:pic>
        <p:nvPicPr>
          <p:cNvPr id="11266" name="Picture 2" descr="C:\Users\Rae\Desktop\golden calf moses best.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524000"/>
            <a:ext cx="3962401" cy="2703291"/>
          </a:xfrm>
          <a:prstGeom prst="rect">
            <a:avLst/>
          </a:prstGeom>
          <a:ln w="38100">
            <a:solidFill>
              <a:srgbClr val="C0000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768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175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181600" y="1524000"/>
            <a:ext cx="3886200" cy="4191000"/>
          </a:xfrm>
        </p:spPr>
        <p:txBody>
          <a:bodyPr>
            <a:noAutofit/>
            <a:scene3d>
              <a:camera prst="orthographicFront"/>
              <a:lightRig rig="threePt" dir="t"/>
            </a:scene3d>
            <a:sp3d extrusionH="57150">
              <a:bevelT w="38100" h="38100"/>
            </a:sp3d>
          </a:bodyPr>
          <a:lstStyle/>
          <a:p>
            <a:r>
              <a:rPr lang="en-US" sz="2000" b="1" dirty="0">
                <a:solidFill>
                  <a:srgbClr val="8C4C64"/>
                </a:solidFill>
                <a:effectLst>
                  <a:outerShdw blurRad="69850" dist="43180" dir="5400000" sx="0" sy="0">
                    <a:srgbClr val="000000">
                      <a:alpha val="65000"/>
                    </a:srgbClr>
                  </a:outerShdw>
                </a:effectLst>
              </a:rPr>
              <a:t>Joshua will show the exact </a:t>
            </a:r>
            <a:br>
              <a:rPr lang="en-US" sz="2000" b="1" dirty="0">
                <a:solidFill>
                  <a:srgbClr val="8C4C64"/>
                </a:solidFill>
                <a:effectLst>
                  <a:outerShdw blurRad="69850" dist="43180" dir="5400000" sx="0" sy="0">
                    <a:srgbClr val="000000">
                      <a:alpha val="65000"/>
                    </a:srgbClr>
                  </a:outerShdw>
                </a:effectLst>
              </a:rPr>
            </a:br>
            <a:r>
              <a:rPr lang="en-US" sz="2000" b="1" dirty="0">
                <a:solidFill>
                  <a:srgbClr val="8C4C64"/>
                </a:solidFill>
                <a:effectLst>
                  <a:outerShdw blurRad="69850" dist="43180" dir="5400000" sx="0" sy="0">
                    <a:srgbClr val="000000">
                      <a:alpha val="65000"/>
                    </a:srgbClr>
                  </a:outerShdw>
                </a:effectLst>
              </a:rPr>
              <a:t>day of the week for the observance of: </a:t>
            </a:r>
          </a:p>
          <a:p>
            <a:pPr marL="457200" indent="-457200">
              <a:buAutoNum type="arabicPeriod"/>
            </a:pPr>
            <a:r>
              <a:rPr lang="en-US" sz="2000" b="1" dirty="0">
                <a:solidFill>
                  <a:srgbClr val="C00000"/>
                </a:solidFill>
                <a:effectLst>
                  <a:outerShdw blurRad="69850" dist="43180" dir="5400000" sx="0" sy="0">
                    <a:srgbClr val="000000">
                      <a:alpha val="65000"/>
                    </a:srgbClr>
                  </a:outerShdw>
                </a:effectLst>
              </a:rPr>
              <a:t>Passover: </a:t>
            </a:r>
            <a:r>
              <a:rPr lang="en-US" sz="2000" b="1" dirty="0">
                <a:solidFill>
                  <a:srgbClr val="8C4C64"/>
                </a:solidFill>
                <a:effectLst>
                  <a:outerShdw blurRad="69850" dist="43180" dir="5400000" sx="0" sy="0">
                    <a:srgbClr val="000000">
                      <a:alpha val="65000"/>
                    </a:srgbClr>
                  </a:outerShdw>
                </a:effectLst>
              </a:rPr>
              <a:t> on Abib 14 - the </a:t>
            </a:r>
            <a:br>
              <a:rPr lang="en-US" sz="2000" b="1" dirty="0">
                <a:solidFill>
                  <a:srgbClr val="8C4C64"/>
                </a:solidFill>
                <a:effectLst>
                  <a:outerShdw blurRad="69850" dist="43180" dir="5400000" sx="0" sy="0">
                    <a:srgbClr val="000000">
                      <a:alpha val="65000"/>
                    </a:srgbClr>
                  </a:outerShdw>
                </a:effectLst>
              </a:rPr>
            </a:br>
            <a:r>
              <a:rPr lang="en-US" sz="2000" b="1" dirty="0">
                <a:solidFill>
                  <a:srgbClr val="00B0F0"/>
                </a:solidFill>
                <a:effectLst>
                  <a:outerShdw blurRad="69850" dist="43180" dir="5400000" sx="0" sy="0">
                    <a:srgbClr val="000000">
                      <a:alpha val="65000"/>
                    </a:srgbClr>
                  </a:outerShdw>
                </a:effectLst>
              </a:rPr>
              <a:t>7</a:t>
            </a:r>
            <a:r>
              <a:rPr lang="en-US" sz="2000" b="1" cap="small" baseline="30000" dirty="0">
                <a:solidFill>
                  <a:srgbClr val="00B0F0"/>
                </a:solidFill>
                <a:effectLst>
                  <a:outerShdw blurRad="69850" dist="43180" dir="5400000" sx="0" sy="0">
                    <a:srgbClr val="000000">
                      <a:alpha val="65000"/>
                    </a:srgbClr>
                  </a:outerShdw>
                </a:effectLst>
              </a:rPr>
              <a:t>th</a:t>
            </a:r>
            <a:r>
              <a:rPr lang="en-US" sz="2000" b="1" dirty="0">
                <a:solidFill>
                  <a:srgbClr val="00B0F0"/>
                </a:solidFill>
                <a:effectLst>
                  <a:outerShdw blurRad="69850" dist="43180" dir="5400000" sx="0" sy="0">
                    <a:srgbClr val="000000">
                      <a:alpha val="65000"/>
                    </a:srgbClr>
                  </a:outerShdw>
                </a:effectLst>
              </a:rPr>
              <a:t> Day Sabbath! </a:t>
            </a:r>
            <a:br>
              <a:rPr lang="en-US" sz="2000" b="1" dirty="0">
                <a:solidFill>
                  <a:srgbClr val="00B0F0"/>
                </a:solidFill>
                <a:effectLst>
                  <a:outerShdw blurRad="69850" dist="43180" dir="5400000" sx="0" sy="0">
                    <a:srgbClr val="000000">
                      <a:alpha val="65000"/>
                    </a:srgbClr>
                  </a:outerShdw>
                </a:effectLst>
              </a:rPr>
            </a:br>
            <a:endParaRPr lang="en-US" sz="800" b="1" dirty="0">
              <a:solidFill>
                <a:srgbClr val="00B0F0"/>
              </a:solidFill>
              <a:effectLst>
                <a:outerShdw blurRad="69850" dist="43180" dir="5400000" sx="0" sy="0">
                  <a:srgbClr val="000000">
                    <a:alpha val="65000"/>
                  </a:srgbClr>
                </a:outerShdw>
              </a:effectLst>
            </a:endParaRPr>
          </a:p>
          <a:p>
            <a:pPr marL="457200" indent="-457200">
              <a:buAutoNum type="arabicPeriod"/>
            </a:pPr>
            <a:r>
              <a:rPr lang="en-US" sz="2000" b="1" dirty="0">
                <a:solidFill>
                  <a:srgbClr val="00B050"/>
                </a:solidFill>
              </a:rPr>
              <a:t>Wave Sheaf:  on Abib 15. </a:t>
            </a:r>
            <a:br>
              <a:rPr lang="en-US" sz="2000" b="1" dirty="0">
                <a:solidFill>
                  <a:srgbClr val="00B050"/>
                </a:solidFill>
              </a:rPr>
            </a:br>
            <a:r>
              <a:rPr lang="en-US" sz="800" b="1" dirty="0">
                <a:solidFill>
                  <a:srgbClr val="00B050"/>
                </a:solidFill>
              </a:rPr>
              <a:t> </a:t>
            </a:r>
          </a:p>
          <a:p>
            <a:pPr marL="457200" indent="-457200">
              <a:buAutoNum type="arabicPeriod"/>
            </a:pPr>
            <a:r>
              <a:rPr lang="en-US" sz="2000" b="1" dirty="0">
                <a:solidFill>
                  <a:srgbClr val="8C4C64"/>
                </a:solidFill>
                <a:effectLst>
                  <a:outerShdw blurRad="69850" dist="43180" dir="5400000" sx="0" sy="0">
                    <a:srgbClr val="000000">
                      <a:alpha val="65000"/>
                    </a:srgbClr>
                  </a:outerShdw>
                </a:effectLst>
              </a:rPr>
              <a:t>The </a:t>
            </a:r>
            <a:r>
              <a:rPr lang="en-US" sz="2000" b="1" cap="small" dirty="0">
                <a:solidFill>
                  <a:srgbClr val="8C4C64"/>
                </a:solidFill>
                <a:effectLst>
                  <a:outerShdw blurRad="69850" dist="43180" dir="5400000" sx="0" sy="0">
                    <a:srgbClr val="000000">
                      <a:alpha val="65000"/>
                    </a:srgbClr>
                  </a:outerShdw>
                </a:effectLst>
              </a:rPr>
              <a:t>1</a:t>
            </a:r>
            <a:r>
              <a:rPr lang="en-US" sz="2000" b="1" cap="small" baseline="30000" dirty="0">
                <a:solidFill>
                  <a:srgbClr val="8C4C64"/>
                </a:solidFill>
                <a:effectLst>
                  <a:outerShdw blurRad="69850" dist="43180" dir="5400000" sx="0" sy="0">
                    <a:srgbClr val="000000">
                      <a:alpha val="65000"/>
                    </a:srgbClr>
                  </a:outerShdw>
                </a:effectLst>
              </a:rPr>
              <a:t>st</a:t>
            </a:r>
            <a:r>
              <a:rPr lang="en-US" sz="2000" b="1" dirty="0">
                <a:solidFill>
                  <a:srgbClr val="8C4C64"/>
                </a:solidFill>
                <a:effectLst>
                  <a:outerShdw blurRad="69850" dist="43180" dir="5400000" sx="0" sy="0">
                    <a:srgbClr val="000000">
                      <a:alpha val="65000"/>
                    </a:srgbClr>
                  </a:outerShdw>
                </a:effectLst>
              </a:rPr>
              <a:t> day of Unleavened Bread:  on Abib 15.</a:t>
            </a:r>
          </a:p>
          <a:p>
            <a:br>
              <a:rPr lang="en-US" sz="700" b="1" dirty="0">
                <a:solidFill>
                  <a:srgbClr val="00B0F0"/>
                </a:solidFill>
                <a:effectLst>
                  <a:outerShdw blurRad="69850" dist="43180" dir="5400000" sx="0" sy="0">
                    <a:srgbClr val="000000">
                      <a:alpha val="65000"/>
                    </a:srgbClr>
                  </a:outerShdw>
                </a:effectLst>
              </a:rPr>
            </a:br>
            <a:r>
              <a:rPr lang="en-US" sz="2000" b="1" dirty="0">
                <a:solidFill>
                  <a:srgbClr val="8C4C64"/>
                </a:solidFill>
                <a:effectLst>
                  <a:outerShdw blurRad="69850" dist="43180" dir="5400000" sx="0" sy="0">
                    <a:srgbClr val="000000">
                      <a:alpha val="65000"/>
                    </a:srgbClr>
                  </a:outerShdw>
                </a:effectLst>
              </a:rPr>
              <a:t>This information is necessary </a:t>
            </a:r>
            <a:br>
              <a:rPr lang="en-US" sz="2000" b="1" dirty="0">
                <a:solidFill>
                  <a:srgbClr val="8C4C64"/>
                </a:solidFill>
                <a:effectLst>
                  <a:outerShdw blurRad="69850" dist="43180" dir="5400000" sx="0" sy="0">
                    <a:srgbClr val="000000">
                      <a:alpha val="65000"/>
                    </a:srgbClr>
                  </a:outerShdw>
                </a:effectLst>
              </a:rPr>
            </a:br>
            <a:r>
              <a:rPr lang="en-US" sz="2000" b="1" dirty="0">
                <a:solidFill>
                  <a:srgbClr val="8C4C64"/>
                </a:solidFill>
                <a:effectLst>
                  <a:outerShdw blurRad="69850" dist="43180" dir="5400000" sx="0" sy="0">
                    <a:srgbClr val="000000">
                      <a:alpha val="65000"/>
                    </a:srgbClr>
                  </a:outerShdw>
                </a:effectLst>
              </a:rPr>
              <a:t>to understand the following charts. </a:t>
            </a:r>
            <a:endParaRPr lang="en-US" sz="2000" dirty="0"/>
          </a:p>
        </p:txBody>
      </p:sp>
      <p:pic>
        <p:nvPicPr>
          <p:cNvPr id="4099" name="Picture 3" descr="D:\A. Astleford Jan 5 2016\Dawn Studies\6 - Joshua 5 Passover &amp; FF in Canaan\Art\Joshua.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09600" y="990600"/>
            <a:ext cx="4185901"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C014052-953B-4273-8F47-BF25327D5B24}" type="slidenum">
              <a:rPr lang="en-US" smtClean="0">
                <a:solidFill>
                  <a:schemeClr val="bg2">
                    <a:lumMod val="10000"/>
                  </a:schemeClr>
                </a:solidFill>
              </a:rPr>
              <a:t>12</a:t>
            </a:fld>
            <a:endParaRPr lang="en-US" dirty="0">
              <a:solidFill>
                <a:schemeClr val="bg2">
                  <a:lumMod val="10000"/>
                </a:schemeClr>
              </a:solidFill>
            </a:endParaRPr>
          </a:p>
        </p:txBody>
      </p:sp>
      <p:sp>
        <p:nvSpPr>
          <p:cNvPr id="6" name="TextBox 5"/>
          <p:cNvSpPr txBox="1"/>
          <p:nvPr/>
        </p:nvSpPr>
        <p:spPr>
          <a:xfrm>
            <a:off x="845810" y="4145340"/>
            <a:ext cx="3581400" cy="1569660"/>
          </a:xfrm>
          <a:prstGeom prst="rect">
            <a:avLst/>
          </a:prstGeom>
          <a:solidFill>
            <a:srgbClr val="8C4C64"/>
          </a:solidFill>
          <a:ln w="57150">
            <a:solidFill>
              <a:schemeClr val="bg2">
                <a:lumMod val="50000"/>
              </a:schemeClr>
            </a:solidFill>
          </a:ln>
          <a:scene3d>
            <a:camera prst="orthographicFront"/>
            <a:lightRig rig="glow" dir="tl">
              <a:rot lat="0" lon="0" rev="5400000"/>
            </a:lightRig>
          </a:scene3d>
          <a:sp3d>
            <a:bevelT w="114300" prst="artDeco"/>
          </a:sp3d>
        </p:spPr>
        <p:txBody>
          <a:bodyPr wrap="square" rtlCol="0">
            <a:spAutoFit/>
            <a:sp3d contourW="12700">
              <a:bevelT w="25400" h="25400"/>
              <a:contourClr>
                <a:schemeClr val="accent6">
                  <a:shade val="73000"/>
                </a:schemeClr>
              </a:contourClr>
            </a:sp3d>
          </a:bodyPr>
          <a:lstStyle/>
          <a:p>
            <a:pPr algn="ctr"/>
            <a:r>
              <a:rPr lang="en-US" sz="2400" b="1" dirty="0">
                <a:ln w="11430"/>
                <a:solidFill>
                  <a:schemeClr val="bg2">
                    <a:lumMod val="90000"/>
                  </a:schemeClr>
                </a:solidFill>
                <a:effectLst>
                  <a:outerShdw blurRad="80000" dist="40000" dir="5040000" algn="tl">
                    <a:srgbClr val="000000">
                      <a:alpha val="30000"/>
                    </a:srgbClr>
                  </a:outerShdw>
                </a:effectLst>
              </a:rPr>
              <a:t>Note:  This study is based </a:t>
            </a:r>
            <a:br>
              <a:rPr lang="en-US" sz="2400" b="1" dirty="0">
                <a:ln w="11430"/>
                <a:solidFill>
                  <a:schemeClr val="bg2">
                    <a:lumMod val="90000"/>
                  </a:schemeClr>
                </a:solidFill>
                <a:effectLst>
                  <a:outerShdw blurRad="80000" dist="40000" dir="5040000" algn="tl">
                    <a:srgbClr val="000000">
                      <a:alpha val="30000"/>
                    </a:srgbClr>
                  </a:outerShdw>
                </a:effectLst>
              </a:rPr>
            </a:br>
            <a:r>
              <a:rPr lang="en-US" sz="2400" b="1" dirty="0">
                <a:ln w="11430"/>
                <a:solidFill>
                  <a:schemeClr val="bg2">
                    <a:lumMod val="90000"/>
                  </a:schemeClr>
                </a:solidFill>
                <a:effectLst>
                  <a:outerShdw blurRad="80000" dist="40000" dir="5040000" algn="tl">
                    <a:srgbClr val="000000">
                      <a:alpha val="30000"/>
                    </a:srgbClr>
                  </a:outerShdw>
                </a:effectLst>
              </a:rPr>
              <a:t>on the day beginning </a:t>
            </a:r>
            <a:br>
              <a:rPr lang="en-US" sz="2400" b="1" dirty="0">
                <a:ln w="11430"/>
                <a:solidFill>
                  <a:schemeClr val="bg2">
                    <a:lumMod val="90000"/>
                  </a:schemeClr>
                </a:solidFill>
                <a:effectLst>
                  <a:outerShdw blurRad="80000" dist="40000" dir="5040000" algn="tl">
                    <a:srgbClr val="000000">
                      <a:alpha val="30000"/>
                    </a:srgbClr>
                  </a:outerShdw>
                </a:effectLst>
              </a:rPr>
            </a:br>
            <a:r>
              <a:rPr lang="en-US" sz="2400" b="1" dirty="0">
                <a:ln w="11430"/>
                <a:solidFill>
                  <a:schemeClr val="bg2">
                    <a:lumMod val="90000"/>
                  </a:schemeClr>
                </a:solidFill>
                <a:effectLst>
                  <a:outerShdw blurRad="80000" dist="40000" dir="5040000" algn="tl">
                    <a:srgbClr val="000000">
                      <a:alpha val="30000"/>
                    </a:srgbClr>
                  </a:outerShdw>
                </a:effectLst>
              </a:rPr>
              <a:t>with “dawn”</a:t>
            </a:r>
            <a:br>
              <a:rPr lang="en-US" sz="2400" b="1" dirty="0">
                <a:ln w="11430"/>
                <a:solidFill>
                  <a:schemeClr val="bg2">
                    <a:lumMod val="90000"/>
                  </a:schemeClr>
                </a:solidFill>
                <a:effectLst>
                  <a:outerShdw blurRad="80000" dist="40000" dir="5040000" algn="tl">
                    <a:srgbClr val="000000">
                      <a:alpha val="30000"/>
                    </a:srgbClr>
                  </a:outerShdw>
                </a:effectLst>
              </a:rPr>
            </a:br>
            <a:r>
              <a:rPr lang="en-US" sz="2400" b="1" dirty="0">
                <a:ln w="11430"/>
                <a:solidFill>
                  <a:schemeClr val="bg2">
                    <a:lumMod val="90000"/>
                  </a:schemeClr>
                </a:solidFill>
                <a:effectLst>
                  <a:outerShdw blurRad="80000" dist="40000" dir="5040000" algn="tl">
                    <a:srgbClr val="000000">
                      <a:alpha val="30000"/>
                    </a:srgbClr>
                  </a:outerShdw>
                </a:effectLst>
              </a:rPr>
              <a:t> … not “sunset.”</a:t>
            </a:r>
          </a:p>
        </p:txBody>
      </p:sp>
      <p:sp>
        <p:nvSpPr>
          <p:cNvPr id="8" name="Title 1"/>
          <p:cNvSpPr txBox="1">
            <a:spLocks/>
          </p:cNvSpPr>
          <p:nvPr/>
        </p:nvSpPr>
        <p:spPr>
          <a:xfrm>
            <a:off x="-76200" y="0"/>
            <a:ext cx="9296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1</a:t>
            </a:r>
            <a:r>
              <a:rPr lang="en-US" sz="4400" spc="50" baseline="30000" dirty="0">
                <a:ln w="11430"/>
                <a:solidFill>
                  <a:srgbClr val="8C4C64"/>
                </a:solidFill>
                <a:effectLst>
                  <a:outerShdw blurRad="76200" dist="50800" dir="5400000" algn="tl" rotWithShape="0">
                    <a:srgbClr val="000000">
                      <a:alpha val="65000"/>
                    </a:srgbClr>
                  </a:outerShdw>
                </a:effectLst>
              </a:rPr>
              <a:t>st</a:t>
            </a:r>
            <a:r>
              <a:rPr lang="en-US" sz="4400" spc="50" dirty="0">
                <a:ln w="11430"/>
                <a:solidFill>
                  <a:srgbClr val="8C4C64"/>
                </a:solidFill>
                <a:effectLst>
                  <a:outerShdw blurRad="76200" dist="50800" dir="5400000" algn="tl" rotWithShape="0">
                    <a:srgbClr val="000000">
                      <a:alpha val="65000"/>
                    </a:srgbClr>
                  </a:outerShdw>
                </a:effectLst>
              </a:rPr>
              <a:t> Observance of Spring Feasts</a:t>
            </a:r>
            <a:br>
              <a:rPr lang="en-US" sz="3600" spc="50" dirty="0">
                <a:ln w="11430"/>
                <a:solidFill>
                  <a:srgbClr val="8C4C64"/>
                </a:solidFill>
                <a:effectLst>
                  <a:outerShdw blurRad="76200" dist="50800" dir="5400000" algn="tl" rotWithShape="0">
                    <a:srgbClr val="000000">
                      <a:alpha val="65000"/>
                    </a:srgbClr>
                  </a:outerShdw>
                </a:effectLst>
              </a:rPr>
            </a:br>
            <a:r>
              <a:rPr lang="en-US" sz="3600" spc="50" dirty="0">
                <a:ln w="11430"/>
                <a:solidFill>
                  <a:srgbClr val="8C4C64"/>
                </a:solidFill>
                <a:effectLst>
                  <a:outerShdw blurRad="76200" dist="50800" dir="5400000" algn="tl" rotWithShape="0">
                    <a:srgbClr val="000000">
                      <a:alpha val="65000"/>
                    </a:srgbClr>
                  </a:outerShdw>
                </a:effectLst>
              </a:rPr>
              <a:t>                                         (</a:t>
            </a:r>
            <a:r>
              <a:rPr lang="en-US" sz="3600" spc="50" dirty="0">
                <a:ln w="11430"/>
                <a:solidFill>
                  <a:srgbClr val="00B050"/>
                </a:solidFill>
                <a:effectLst>
                  <a:outerShdw blurRad="76200" dist="50800" dir="5400000" algn="tl" rotWithShape="0">
                    <a:srgbClr val="000000">
                      <a:alpha val="65000"/>
                    </a:srgbClr>
                  </a:outerShdw>
                </a:effectLst>
              </a:rPr>
              <a:t>Canaan</a:t>
            </a:r>
            <a:r>
              <a:rPr lang="en-US" sz="3600" spc="50" dirty="0">
                <a:ln w="11430"/>
                <a:solidFill>
                  <a:srgbClr val="8C4C64"/>
                </a:solidFill>
                <a:effectLst>
                  <a:outerShdw blurRad="76200" dist="50800" dir="5400000" algn="tl" rotWithShape="0">
                    <a:srgbClr val="000000">
                      <a:alpha val="65000"/>
                    </a:srgbClr>
                  </a:outerShdw>
                </a:effectLst>
              </a:rPr>
              <a:t>)</a:t>
            </a:r>
            <a:endParaRPr lang="en-US" sz="3200" spc="50" dirty="0">
              <a:ln w="11430"/>
              <a:solidFill>
                <a:srgbClr val="8C4C64"/>
              </a:solidFill>
              <a:effectLst>
                <a:outerShdw blurRad="76200" dist="50800" dir="5400000" algn="tl" rotWithShape="0">
                  <a:srgbClr val="000000">
                    <a:alpha val="65000"/>
                  </a:srgbClr>
                </a:outerShdw>
              </a:effectLst>
            </a:endParaRPr>
          </a:p>
        </p:txBody>
      </p:sp>
      <p:pic>
        <p:nvPicPr>
          <p:cNvPr id="7"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tretch>
            <a:fillRect/>
          </a:stretch>
        </p:blipFill>
        <p:spPr bwMode="auto">
          <a:xfrm>
            <a:off x="5081918" y="5943600"/>
            <a:ext cx="1699882" cy="705584"/>
          </a:xfrm>
          <a:prstGeom prst="rect">
            <a:avLst/>
          </a:prstGeom>
          <a:noFill/>
          <a:ln w="57150">
            <a:solidFill>
              <a:schemeClr val="bg2">
                <a:lumMod val="5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457200" y="5923870"/>
            <a:ext cx="4274810" cy="755809"/>
          </a:xfrm>
          <a:prstGeom prst="roundRect">
            <a:avLst>
              <a:gd name="adj" fmla="val 11210"/>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coolSlant"/>
              <a:contourClr>
                <a:schemeClr val="accent3">
                  <a:tint val="100000"/>
                  <a:shade val="100000"/>
                  <a:satMod val="100000"/>
                  <a:hueMod val="100000"/>
                </a:schemeClr>
              </a:contourClr>
            </a:sp3d>
          </a:bodyPr>
          <a:lstStyle/>
          <a:p>
            <a:pPr marL="45720" indent="0" algn="ctr">
              <a:buNone/>
            </a:pP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 are now ready to launch into </a:t>
            </a:r>
            <a:b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3 patterns of counting:</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091464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left)">
                                      <p:cBhvr>
                                        <p:cTn id="39" dur="1750"/>
                                        <p:tgtEl>
                                          <p:spTgt spid="9">
                                            <p:txEl>
                                              <p:pRg st="0" end="0"/>
                                            </p:txEl>
                                          </p:spTgt>
                                        </p:tgtEl>
                                      </p:cBhvr>
                                    </p:animEffect>
                                  </p:childTnLst>
                                </p:cTn>
                              </p:par>
                            </p:childTnLst>
                          </p:cTn>
                        </p:par>
                        <p:par>
                          <p:cTn id="40" fill="hold">
                            <p:stCondLst>
                              <p:cond delay="1750"/>
                            </p:stCondLst>
                            <p:childTnLst>
                              <p:par>
                                <p:cTn id="41" presetID="22" presetClass="entr" presetSubtype="8" fill="hold" nodeType="afterEffect">
                                  <p:stCondLst>
                                    <p:cond delay="7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52400" y="152400"/>
            <a:ext cx="8839200" cy="609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a:ln w="11430"/>
                <a:solidFill>
                  <a:srgbClr val="8C4C64"/>
                </a:solidFill>
                <a:effectLst>
                  <a:outerShdw blurRad="76200" dist="50800" dir="5400000" algn="tl" rotWithShape="0">
                    <a:srgbClr val="000000">
                      <a:alpha val="65000"/>
                    </a:srgbClr>
                  </a:outerShdw>
                </a:effectLst>
              </a:rPr>
              <a:t>Joshua 1:  Prepare the People</a:t>
            </a:r>
          </a:p>
        </p:txBody>
      </p:sp>
      <p:sp>
        <p:nvSpPr>
          <p:cNvPr id="15" name="Text Placeholder 3"/>
          <p:cNvSpPr>
            <a:spLocks noGrp="1"/>
          </p:cNvSpPr>
          <p:nvPr>
            <p:ph type="body" sz="half" idx="2"/>
          </p:nvPr>
        </p:nvSpPr>
        <p:spPr>
          <a:xfrm>
            <a:off x="304800" y="914400"/>
            <a:ext cx="8686800" cy="2667000"/>
          </a:xfrm>
        </p:spPr>
        <p:txBody>
          <a:bodyPr>
            <a:normAutofit lnSpcReduction="10000"/>
            <a:scene3d>
              <a:camera prst="orthographicFront"/>
              <a:lightRig rig="threePt" dir="t"/>
            </a:scene3d>
            <a:sp3d extrusionH="57150">
              <a:bevelT w="38100" h="38100"/>
            </a:sp3d>
          </a:bodyPr>
          <a:lstStyle/>
          <a:p>
            <a:r>
              <a:rPr lang="en-US" sz="1900" b="1" dirty="0">
                <a:solidFill>
                  <a:schemeClr val="accent5">
                    <a:lumMod val="75000"/>
                  </a:schemeClr>
                </a:solidFill>
              </a:rPr>
              <a:t>Joshua 1:1-9 </a:t>
            </a:r>
            <a:r>
              <a:rPr lang="en-US" b="1" dirty="0">
                <a:solidFill>
                  <a:schemeClr val="accent5">
                    <a:lumMod val="75000"/>
                  </a:schemeClr>
                </a:solidFill>
              </a:rPr>
              <a:t>[Summary]</a:t>
            </a:r>
            <a:r>
              <a:rPr lang="en-US" sz="1600" b="1" dirty="0">
                <a:solidFill>
                  <a:schemeClr val="accent5">
                    <a:lumMod val="75000"/>
                  </a:schemeClr>
                </a:solidFill>
              </a:rPr>
              <a:t>  </a:t>
            </a:r>
            <a:r>
              <a:rPr lang="en-US" sz="1900" b="1" dirty="0">
                <a:solidFill>
                  <a:srgbClr val="8C4C64"/>
                </a:solidFill>
              </a:rPr>
              <a:t>Joshua’s book begins with the Divine commission to go in and take the land of Canaan.  The promise is given in verse 3 that wherever the soles of their sandals </a:t>
            </a:r>
            <a:r>
              <a:rPr lang="en-US" sz="1900" b="1" dirty="0" err="1">
                <a:solidFill>
                  <a:srgbClr val="8C4C64"/>
                </a:solidFill>
              </a:rPr>
              <a:t>tred</a:t>
            </a:r>
            <a:r>
              <a:rPr lang="en-US" sz="1900" b="1" dirty="0">
                <a:solidFill>
                  <a:srgbClr val="8C4C64"/>
                </a:solidFill>
              </a:rPr>
              <a:t>, the land is reserved for Israel.</a:t>
            </a:r>
          </a:p>
          <a:p>
            <a:r>
              <a:rPr lang="en-US" sz="1900" b="1" dirty="0">
                <a:solidFill>
                  <a:schemeClr val="accent5">
                    <a:lumMod val="75000"/>
                  </a:schemeClr>
                </a:solidFill>
              </a:rPr>
              <a:t>Joshua 1:10-22  </a:t>
            </a:r>
            <a:r>
              <a:rPr lang="en-US" sz="1900" b="1" dirty="0">
                <a:solidFill>
                  <a:srgbClr val="8C4C64"/>
                </a:solidFill>
              </a:rPr>
              <a:t>Joshua gives commands to the officers for “taking the land.”</a:t>
            </a:r>
            <a:br>
              <a:rPr lang="en-US" sz="1900" b="1" dirty="0">
                <a:solidFill>
                  <a:srgbClr val="8C4C64"/>
                </a:solidFill>
              </a:rPr>
            </a:br>
            <a:br>
              <a:rPr lang="en-US" sz="1100" b="1" dirty="0">
                <a:solidFill>
                  <a:srgbClr val="8C4C64"/>
                </a:solidFill>
              </a:rPr>
            </a:br>
            <a:r>
              <a:rPr lang="en-US" sz="1900" b="1" dirty="0">
                <a:solidFill>
                  <a:schemeClr val="accent5">
                    <a:lumMod val="75000"/>
                  </a:schemeClr>
                </a:solidFill>
              </a:rPr>
              <a:t>Joshua 1:11</a:t>
            </a:r>
            <a:r>
              <a:rPr lang="en-US" sz="1900" dirty="0">
                <a:solidFill>
                  <a:schemeClr val="accent5">
                    <a:lumMod val="75000"/>
                  </a:schemeClr>
                </a:solidFill>
              </a:rPr>
              <a:t>	</a:t>
            </a:r>
          </a:p>
          <a:p>
            <a:pPr lvl="1"/>
            <a:r>
              <a:rPr lang="en-US" sz="1700" b="1" dirty="0">
                <a:solidFill>
                  <a:schemeClr val="accent2">
                    <a:lumMod val="75000"/>
                  </a:schemeClr>
                </a:solidFill>
              </a:rPr>
              <a:t>"Pass through the camp and command the people, saying, ‘Prepare provisions for yourselves, for </a:t>
            </a:r>
            <a:r>
              <a:rPr lang="en-US" sz="1700" b="1" dirty="0">
                <a:solidFill>
                  <a:schemeClr val="accent1">
                    <a:lumMod val="75000"/>
                  </a:schemeClr>
                </a:solidFill>
              </a:rPr>
              <a:t>within three days you will cross over this Jordan,</a:t>
            </a:r>
            <a:r>
              <a:rPr lang="en-US" sz="1700" b="1" dirty="0">
                <a:solidFill>
                  <a:schemeClr val="accent2">
                    <a:lumMod val="75000"/>
                  </a:schemeClr>
                </a:solidFill>
              </a:rPr>
              <a:t> to go in to possess </a:t>
            </a:r>
            <a:br>
              <a:rPr lang="en-US" sz="1700" b="1" dirty="0">
                <a:solidFill>
                  <a:schemeClr val="accent2">
                    <a:lumMod val="75000"/>
                  </a:schemeClr>
                </a:solidFill>
              </a:rPr>
            </a:br>
            <a:r>
              <a:rPr lang="en-US" sz="1700" b="1" dirty="0">
                <a:solidFill>
                  <a:schemeClr val="accent2">
                    <a:lumMod val="75000"/>
                  </a:schemeClr>
                </a:solidFill>
              </a:rPr>
              <a:t>the land which [</a:t>
            </a:r>
            <a:r>
              <a:rPr lang="en-US" sz="1700" b="1" dirty="0">
                <a:solidFill>
                  <a:srgbClr val="0070C0"/>
                </a:solidFill>
              </a:rPr>
              <a:t>Yahuah</a:t>
            </a:r>
            <a:r>
              <a:rPr lang="en-US" sz="1700" b="1" dirty="0">
                <a:solidFill>
                  <a:schemeClr val="accent2">
                    <a:lumMod val="75000"/>
                  </a:schemeClr>
                </a:solidFill>
              </a:rPr>
              <a:t> your </a:t>
            </a:r>
            <a:r>
              <a:rPr lang="en-US" sz="1700" b="1" dirty="0">
                <a:solidFill>
                  <a:srgbClr val="0070C0"/>
                </a:solidFill>
              </a:rPr>
              <a:t>Elohim</a:t>
            </a:r>
            <a:r>
              <a:rPr lang="en-US" sz="1700" b="1" dirty="0">
                <a:solidFill>
                  <a:schemeClr val="accent2">
                    <a:lumMod val="75000"/>
                  </a:schemeClr>
                </a:solidFill>
              </a:rPr>
              <a:t>] is giving you to possess.’"         </a:t>
            </a:r>
            <a:r>
              <a:rPr lang="en-US" sz="1500" i="1" dirty="0"/>
              <a:t>NKJV</a:t>
            </a:r>
            <a:r>
              <a:rPr lang="en-US" sz="1700" dirty="0"/>
              <a:t> </a:t>
            </a:r>
          </a:p>
          <a:p>
            <a:endParaRPr lang="en-US" dirty="0"/>
          </a:p>
        </p:txBody>
      </p:sp>
      <p:sp>
        <p:nvSpPr>
          <p:cNvPr id="16" name="Slide Number Placeholder 4"/>
          <p:cNvSpPr>
            <a:spLocks noGrp="1"/>
          </p:cNvSpPr>
          <p:nvPr>
            <p:ph type="sldNum" sz="quarter" idx="12"/>
          </p:nvPr>
        </p:nvSpPr>
        <p:spPr>
          <a:xfrm>
            <a:off x="7137400" y="6410960"/>
            <a:ext cx="1828800" cy="365125"/>
          </a:xfrm>
        </p:spPr>
        <p:txBody>
          <a:bodyPr/>
          <a:lstStyle/>
          <a:p>
            <a:fld id="{5C014052-953B-4273-8F47-BF25327D5B24}" type="slidenum">
              <a:rPr lang="en-US" smtClean="0"/>
              <a:pPr/>
              <a:t>13</a:t>
            </a:fld>
            <a:endParaRPr lang="en-US" dirty="0"/>
          </a:p>
        </p:txBody>
      </p:sp>
      <p:sp>
        <p:nvSpPr>
          <p:cNvPr id="18" name="TextBox 17"/>
          <p:cNvSpPr txBox="1"/>
          <p:nvPr/>
        </p:nvSpPr>
        <p:spPr>
          <a:xfrm>
            <a:off x="3200400" y="4267200"/>
            <a:ext cx="4419600" cy="613470"/>
          </a:xfrm>
          <a:prstGeom prst="frame">
            <a:avLst/>
          </a:prstGeom>
          <a:solidFill>
            <a:srgbClr val="8C4C64"/>
          </a:solidFill>
          <a:ln w="28575">
            <a:solidFill>
              <a:srgbClr val="00B0F0"/>
            </a:solidFill>
          </a:ln>
          <a:scene3d>
            <a:camera prst="orthographicFront"/>
            <a:lightRig rig="threePt" dir="t"/>
          </a:scene3d>
          <a:sp3d>
            <a:bevelT/>
          </a:sp3d>
        </p:spPr>
        <p:txBody>
          <a:bodyPr wrap="square" rtlCol="0">
            <a:spAutoFit/>
            <a:sp3d extrusionH="57150">
              <a:bevelT w="38100" h="38100"/>
            </a:sp3d>
          </a:bodyPr>
          <a:lstStyle/>
          <a:p>
            <a:pPr algn="ctr"/>
            <a:r>
              <a:rPr lang="en-US" sz="2400" dirty="0">
                <a:solidFill>
                  <a:srgbClr val="00B0F0"/>
                </a:solidFill>
                <a:latin typeface="Arial Rounded MT Bold" pitchFamily="34" charset="0"/>
              </a:rPr>
              <a:t>1</a:t>
            </a:r>
            <a:r>
              <a:rPr lang="en-US" sz="2400" baseline="30000" dirty="0">
                <a:solidFill>
                  <a:srgbClr val="00B0F0"/>
                </a:solidFill>
                <a:latin typeface="Arial Rounded MT Bold" pitchFamily="34" charset="0"/>
              </a:rPr>
              <a:t>st</a:t>
            </a:r>
            <a:r>
              <a:rPr lang="en-US" sz="2400" dirty="0">
                <a:solidFill>
                  <a:srgbClr val="00B0F0"/>
                </a:solidFill>
                <a:latin typeface="Arial Rounded MT Bold" pitchFamily="34" charset="0"/>
              </a:rPr>
              <a:t> Set of “Counting to 3”</a:t>
            </a:r>
          </a:p>
        </p:txBody>
      </p:sp>
      <p:graphicFrame>
        <p:nvGraphicFramePr>
          <p:cNvPr id="19" name="Table 18"/>
          <p:cNvGraphicFramePr>
            <a:graphicFrameLocks noGrp="1"/>
          </p:cNvGraphicFramePr>
          <p:nvPr>
            <p:extLst>
              <p:ext uri="{D42A27DB-BD31-4B8C-83A1-F6EECF244321}">
                <p14:modId xmlns:p14="http://schemas.microsoft.com/office/powerpoint/2010/main" val="3155518467"/>
              </p:ext>
            </p:extLst>
          </p:nvPr>
        </p:nvGraphicFramePr>
        <p:xfrm>
          <a:off x="191544" y="5524500"/>
          <a:ext cx="8769576" cy="571500"/>
        </p:xfrm>
        <a:graphic>
          <a:graphicData uri="http://schemas.openxmlformats.org/drawingml/2006/table">
            <a:tbl>
              <a:tblPr firstRow="1" bandRow="1">
                <a:tableStyleId>{5C22544A-7EE6-4342-B048-85BDC9FD1C3A}</a:tableStyleId>
              </a:tblPr>
              <a:tblGrid>
                <a:gridCol w="241174">
                  <a:extLst>
                    <a:ext uri="{9D8B030D-6E8A-4147-A177-3AD203B41FA5}">
                      <a16:colId xmlns:a16="http://schemas.microsoft.com/office/drawing/2014/main" val="20000"/>
                    </a:ext>
                  </a:extLst>
                </a:gridCol>
                <a:gridCol w="827556">
                  <a:extLst>
                    <a:ext uri="{9D8B030D-6E8A-4147-A177-3AD203B41FA5}">
                      <a16:colId xmlns:a16="http://schemas.microsoft.com/office/drawing/2014/main" val="20001"/>
                    </a:ext>
                  </a:extLst>
                </a:gridCol>
                <a:gridCol w="219736">
                  <a:extLst>
                    <a:ext uri="{9D8B030D-6E8A-4147-A177-3AD203B41FA5}">
                      <a16:colId xmlns:a16="http://schemas.microsoft.com/office/drawing/2014/main" val="20002"/>
                    </a:ext>
                  </a:extLst>
                </a:gridCol>
                <a:gridCol w="848994">
                  <a:extLst>
                    <a:ext uri="{9D8B030D-6E8A-4147-A177-3AD203B41FA5}">
                      <a16:colId xmlns:a16="http://schemas.microsoft.com/office/drawing/2014/main" val="20003"/>
                    </a:ext>
                  </a:extLst>
                </a:gridCol>
                <a:gridCol w="219736">
                  <a:extLst>
                    <a:ext uri="{9D8B030D-6E8A-4147-A177-3AD203B41FA5}">
                      <a16:colId xmlns:a16="http://schemas.microsoft.com/office/drawing/2014/main" val="20004"/>
                    </a:ext>
                  </a:extLst>
                </a:gridCol>
                <a:gridCol w="848994">
                  <a:extLst>
                    <a:ext uri="{9D8B030D-6E8A-4147-A177-3AD203B41FA5}">
                      <a16:colId xmlns:a16="http://schemas.microsoft.com/office/drawing/2014/main" val="20005"/>
                    </a:ext>
                  </a:extLst>
                </a:gridCol>
                <a:gridCol w="250630">
                  <a:extLst>
                    <a:ext uri="{9D8B030D-6E8A-4147-A177-3AD203B41FA5}">
                      <a16:colId xmlns:a16="http://schemas.microsoft.com/office/drawing/2014/main" val="20006"/>
                    </a:ext>
                  </a:extLst>
                </a:gridCol>
                <a:gridCol w="818100">
                  <a:extLst>
                    <a:ext uri="{9D8B030D-6E8A-4147-A177-3AD203B41FA5}">
                      <a16:colId xmlns:a16="http://schemas.microsoft.com/office/drawing/2014/main" val="20007"/>
                    </a:ext>
                  </a:extLst>
                </a:gridCol>
                <a:gridCol w="226986">
                  <a:extLst>
                    <a:ext uri="{9D8B030D-6E8A-4147-A177-3AD203B41FA5}">
                      <a16:colId xmlns:a16="http://schemas.microsoft.com/office/drawing/2014/main" val="20008"/>
                    </a:ext>
                  </a:extLst>
                </a:gridCol>
                <a:gridCol w="841744">
                  <a:extLst>
                    <a:ext uri="{9D8B030D-6E8A-4147-A177-3AD203B41FA5}">
                      <a16:colId xmlns:a16="http://schemas.microsoft.com/office/drawing/2014/main" val="20009"/>
                    </a:ext>
                  </a:extLst>
                </a:gridCol>
                <a:gridCol w="219736">
                  <a:extLst>
                    <a:ext uri="{9D8B030D-6E8A-4147-A177-3AD203B41FA5}">
                      <a16:colId xmlns:a16="http://schemas.microsoft.com/office/drawing/2014/main" val="20010"/>
                    </a:ext>
                  </a:extLst>
                </a:gridCol>
                <a:gridCol w="848994">
                  <a:extLst>
                    <a:ext uri="{9D8B030D-6E8A-4147-A177-3AD203B41FA5}">
                      <a16:colId xmlns:a16="http://schemas.microsoft.com/office/drawing/2014/main" val="20011"/>
                    </a:ext>
                  </a:extLst>
                </a:gridCol>
                <a:gridCol w="219736">
                  <a:extLst>
                    <a:ext uri="{9D8B030D-6E8A-4147-A177-3AD203B41FA5}">
                      <a16:colId xmlns:a16="http://schemas.microsoft.com/office/drawing/2014/main" val="20012"/>
                    </a:ext>
                  </a:extLst>
                </a:gridCol>
                <a:gridCol w="848994">
                  <a:extLst>
                    <a:ext uri="{9D8B030D-6E8A-4147-A177-3AD203B41FA5}">
                      <a16:colId xmlns:a16="http://schemas.microsoft.com/office/drawing/2014/main" val="20013"/>
                    </a:ext>
                  </a:extLst>
                </a:gridCol>
                <a:gridCol w="236442">
                  <a:extLst>
                    <a:ext uri="{9D8B030D-6E8A-4147-A177-3AD203B41FA5}">
                      <a16:colId xmlns:a16="http://schemas.microsoft.com/office/drawing/2014/main" val="20014"/>
                    </a:ext>
                  </a:extLst>
                </a:gridCol>
                <a:gridCol w="832288">
                  <a:extLst>
                    <a:ext uri="{9D8B030D-6E8A-4147-A177-3AD203B41FA5}">
                      <a16:colId xmlns:a16="http://schemas.microsoft.com/office/drawing/2014/main" val="20015"/>
                    </a:ext>
                  </a:extLst>
                </a:gridCol>
                <a:gridCol w="219736">
                  <a:extLst>
                    <a:ext uri="{9D8B030D-6E8A-4147-A177-3AD203B41FA5}">
                      <a16:colId xmlns:a16="http://schemas.microsoft.com/office/drawing/2014/main" val="20016"/>
                    </a:ext>
                  </a:extLst>
                </a:gridCol>
              </a:tblGrid>
              <a:tr h="370840">
                <a:tc>
                  <a:txBody>
                    <a:bodyPr/>
                    <a:lstStyle/>
                    <a:p>
                      <a:pPr algn="ctr"/>
                      <a:endParaRPr lang="en-US" sz="1400" dirty="0"/>
                    </a:p>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6</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Friday</a:t>
                      </a:r>
                    </a:p>
                    <a:p>
                      <a:pPr algn="ctr"/>
                      <a:r>
                        <a:rPr lang="en-US" sz="1050" baseline="0" dirty="0">
                          <a:solidFill>
                            <a:srgbClr val="002060"/>
                          </a:solidFill>
                        </a:rPr>
                        <a:t>Abib 6</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a:t>
                      </a:r>
                      <a:r>
                        <a:rPr lang="en-US" sz="1050" baseline="0" dirty="0"/>
                        <a:t> 6</a:t>
                      </a:r>
                      <a:br>
                        <a:rPr lang="en-US" sz="1050" baseline="0" dirty="0"/>
                      </a:br>
                      <a:r>
                        <a:rPr lang="en-US" sz="1050" baseline="0" dirty="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a:solidFill>
                            <a:srgbClr val="002060"/>
                          </a:solidFill>
                        </a:rPr>
                        <a:t>7</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Sabbath</a:t>
                      </a:r>
                    </a:p>
                    <a:p>
                      <a:pPr algn="ctr"/>
                      <a:r>
                        <a:rPr lang="en-US" sz="1050" baseline="0" dirty="0">
                          <a:solidFill>
                            <a:srgbClr val="002060"/>
                          </a:solidFill>
                        </a:rPr>
                        <a:t>Abib 7</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7</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8</a:t>
                      </a:r>
                      <a:r>
                        <a:rPr lang="en-US" sz="1050" baseline="30000" dirty="0">
                          <a:solidFill>
                            <a:srgbClr val="002060"/>
                          </a:solidFill>
                        </a:rPr>
                        <a:t>th</a:t>
                      </a:r>
                      <a:r>
                        <a:rPr lang="en-US" sz="1050" baseline="0" dirty="0">
                          <a:solidFill>
                            <a:srgbClr val="002060"/>
                          </a:solidFill>
                        </a:rPr>
                        <a:t> Cycle Sunday</a:t>
                      </a:r>
                    </a:p>
                    <a:p>
                      <a:pPr algn="ctr"/>
                      <a:r>
                        <a:rPr lang="en-US" sz="1050" baseline="0" dirty="0">
                          <a:solidFill>
                            <a:srgbClr val="002060"/>
                          </a:solidFill>
                        </a:rPr>
                        <a:t>Abib 8</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8</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9</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Monday</a:t>
                      </a:r>
                    </a:p>
                    <a:p>
                      <a:pPr algn="ctr"/>
                      <a:r>
                        <a:rPr lang="en-US" sz="1050" baseline="0" dirty="0">
                          <a:solidFill>
                            <a:srgbClr val="002060"/>
                          </a:solidFill>
                        </a:rPr>
                        <a:t>Abib 9</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9</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20" name="Left Brace 19"/>
          <p:cNvSpPr/>
          <p:nvPr/>
        </p:nvSpPr>
        <p:spPr>
          <a:xfrm rot="5400000">
            <a:off x="3175649" y="4220323"/>
            <a:ext cx="441961"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1</a:t>
            </a:r>
            <a:r>
              <a:rPr lang="en-US" sz="1400" b="1" baseline="30000" dirty="0">
                <a:solidFill>
                  <a:srgbClr val="0070C0"/>
                </a:solidFill>
              </a:rPr>
              <a:t>st</a:t>
            </a:r>
            <a:r>
              <a:rPr lang="en-US" sz="1400" b="1" dirty="0">
                <a:solidFill>
                  <a:srgbClr val="0070C0"/>
                </a:solidFill>
              </a:rPr>
              <a:t> Day</a:t>
            </a:r>
          </a:p>
          <a:p>
            <a:pPr algn="ctr"/>
            <a:endParaRPr lang="en-US" sz="700" dirty="0"/>
          </a:p>
        </p:txBody>
      </p:sp>
      <p:sp>
        <p:nvSpPr>
          <p:cNvPr id="21" name="Left Brace 20"/>
          <p:cNvSpPr/>
          <p:nvPr/>
        </p:nvSpPr>
        <p:spPr>
          <a:xfrm rot="5400000">
            <a:off x="5324491" y="4223371"/>
            <a:ext cx="441959"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2</a:t>
            </a:r>
            <a:r>
              <a:rPr lang="en-US" sz="1400" b="1" baseline="30000" dirty="0">
                <a:solidFill>
                  <a:srgbClr val="0070C0"/>
                </a:solidFill>
              </a:rPr>
              <a:t>nd</a:t>
            </a:r>
            <a:r>
              <a:rPr lang="en-US" sz="1400" b="1" dirty="0">
                <a:solidFill>
                  <a:srgbClr val="0070C0"/>
                </a:solidFill>
              </a:rPr>
              <a:t> Day</a:t>
            </a:r>
          </a:p>
          <a:p>
            <a:pPr algn="ctr"/>
            <a:endParaRPr lang="en-US" sz="700" dirty="0"/>
          </a:p>
        </p:txBody>
      </p:sp>
      <p:sp>
        <p:nvSpPr>
          <p:cNvPr id="22" name="Left Brace 21"/>
          <p:cNvSpPr/>
          <p:nvPr/>
        </p:nvSpPr>
        <p:spPr>
          <a:xfrm rot="5400000">
            <a:off x="7488571" y="4223373"/>
            <a:ext cx="441960"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3</a:t>
            </a:r>
            <a:r>
              <a:rPr lang="en-US" sz="1400" b="1" baseline="30000" dirty="0">
                <a:solidFill>
                  <a:srgbClr val="0070C0"/>
                </a:solidFill>
              </a:rPr>
              <a:t>rd</a:t>
            </a:r>
            <a:r>
              <a:rPr lang="en-US" sz="1400" b="1" dirty="0">
                <a:solidFill>
                  <a:srgbClr val="0070C0"/>
                </a:solidFill>
              </a:rPr>
              <a:t> Day</a:t>
            </a:r>
          </a:p>
          <a:p>
            <a:pPr algn="ctr"/>
            <a:endParaRPr lang="en-US" sz="700" dirty="0"/>
          </a:p>
        </p:txBody>
      </p:sp>
      <p:sp>
        <p:nvSpPr>
          <p:cNvPr id="23" name="Rectangle 22"/>
          <p:cNvSpPr/>
          <p:nvPr/>
        </p:nvSpPr>
        <p:spPr>
          <a:xfrm>
            <a:off x="274320" y="4038600"/>
            <a:ext cx="1905000" cy="963612"/>
          </a:xfrm>
          <a:prstGeom prst="rect">
            <a:avLst/>
          </a:prstGeom>
          <a:solidFill>
            <a:schemeClr val="bg1"/>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1  </a:t>
            </a:r>
            <a:r>
              <a:rPr lang="en-US" sz="1400" b="1" dirty="0">
                <a:solidFill>
                  <a:schemeClr val="tx1">
                    <a:lumMod val="75000"/>
                    <a:lumOff val="25000"/>
                  </a:schemeClr>
                </a:solidFill>
              </a:rPr>
              <a:t>Cross over the Jordan in 3 days.  </a:t>
            </a:r>
            <a:br>
              <a:rPr lang="en-US" sz="1400" b="1" dirty="0">
                <a:solidFill>
                  <a:schemeClr val="tx1">
                    <a:lumMod val="75000"/>
                    <a:lumOff val="25000"/>
                  </a:schemeClr>
                </a:solidFill>
              </a:rPr>
            </a:br>
            <a:r>
              <a:rPr lang="en-US" sz="1400" b="1" dirty="0">
                <a:solidFill>
                  <a:schemeClr val="tx1">
                    <a:lumMod val="75000"/>
                    <a:lumOff val="25000"/>
                  </a:schemeClr>
                </a:solidFill>
              </a:rPr>
              <a:t>(</a:t>
            </a:r>
            <a:r>
              <a:rPr lang="en-US" sz="1400" b="1" u="sng" dirty="0">
                <a:solidFill>
                  <a:srgbClr val="0070C0"/>
                </a:solidFill>
              </a:rPr>
              <a:t>Note</a:t>
            </a:r>
            <a:r>
              <a:rPr lang="en-US" sz="1400" b="1" dirty="0">
                <a:solidFill>
                  <a:srgbClr val="0070C0"/>
                </a:solidFill>
              </a:rPr>
              <a:t>:</a:t>
            </a:r>
            <a:r>
              <a:rPr lang="en-US" sz="1400" b="1" dirty="0">
                <a:solidFill>
                  <a:schemeClr val="tx1">
                    <a:lumMod val="75000"/>
                    <a:lumOff val="25000"/>
                  </a:schemeClr>
                </a:solidFill>
              </a:rPr>
              <a:t>  The 3 days do </a:t>
            </a:r>
            <a:r>
              <a:rPr lang="en-US" sz="1400" b="1" u="sng" dirty="0">
                <a:solidFill>
                  <a:schemeClr val="tx1">
                    <a:lumMod val="75000"/>
                    <a:lumOff val="25000"/>
                  </a:schemeClr>
                </a:solidFill>
              </a:rPr>
              <a:t>not</a:t>
            </a:r>
            <a:r>
              <a:rPr lang="en-US" sz="1400" b="1" dirty="0">
                <a:solidFill>
                  <a:schemeClr val="tx1">
                    <a:lumMod val="75000"/>
                    <a:lumOff val="25000"/>
                  </a:schemeClr>
                </a:solidFill>
              </a:rPr>
              <a:t> </a:t>
            </a:r>
            <a:r>
              <a:rPr lang="en-US" sz="1400" b="1" u="sng" dirty="0">
                <a:solidFill>
                  <a:schemeClr val="tx1">
                    <a:lumMod val="75000"/>
                    <a:lumOff val="25000"/>
                  </a:schemeClr>
                </a:solidFill>
              </a:rPr>
              <a:t>include</a:t>
            </a:r>
            <a:r>
              <a:rPr lang="en-US" sz="1400" b="1" dirty="0">
                <a:solidFill>
                  <a:schemeClr val="tx1">
                    <a:lumMod val="75000"/>
                    <a:lumOff val="25000"/>
                  </a:schemeClr>
                </a:solidFill>
              </a:rPr>
              <a:t> Abib 6.)</a:t>
            </a:r>
          </a:p>
          <a:p>
            <a:pPr algn="ctr"/>
            <a:endParaRPr lang="en-US" sz="700" dirty="0"/>
          </a:p>
        </p:txBody>
      </p:sp>
      <p:sp>
        <p:nvSpPr>
          <p:cNvPr id="24" name="Rectangle 23"/>
          <p:cNvSpPr/>
          <p:nvPr/>
        </p:nvSpPr>
        <p:spPr>
          <a:xfrm>
            <a:off x="7797149" y="4023360"/>
            <a:ext cx="1118251" cy="963612"/>
          </a:xfrm>
          <a:prstGeom prst="rect">
            <a:avLst/>
          </a:prstGeom>
          <a:solidFill>
            <a:schemeClr val="bg1"/>
          </a:solidFill>
          <a:ln w="28575">
            <a:solidFill>
              <a:srgbClr val="0070C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After the 3</a:t>
            </a:r>
            <a:r>
              <a:rPr lang="en-US" sz="1400" b="1" baseline="30000" dirty="0">
                <a:solidFill>
                  <a:srgbClr val="0070C0"/>
                </a:solidFill>
              </a:rPr>
              <a:t>rd</a:t>
            </a:r>
            <a:r>
              <a:rPr lang="en-US" sz="1400" b="1" dirty="0">
                <a:solidFill>
                  <a:srgbClr val="0070C0"/>
                </a:solidFill>
              </a:rPr>
              <a:t> day, Israel will cross the Jordan.</a:t>
            </a:r>
            <a:endParaRPr lang="en-US" sz="700" dirty="0">
              <a:solidFill>
                <a:srgbClr val="0070C0"/>
              </a:solidFill>
            </a:endParaRPr>
          </a:p>
        </p:txBody>
      </p:sp>
      <p:cxnSp>
        <p:nvCxnSpPr>
          <p:cNvPr id="25" name="Straight Arrow Connector 24"/>
          <p:cNvCxnSpPr/>
          <p:nvPr/>
        </p:nvCxnSpPr>
        <p:spPr>
          <a:xfrm>
            <a:off x="838200" y="5002212"/>
            <a:ext cx="0" cy="50705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flipH="1" flipV="1">
            <a:off x="8692528" y="5002212"/>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76200" y="3484880"/>
            <a:ext cx="9318216" cy="369332"/>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a:solidFill>
                  <a:schemeClr val="tx1">
                    <a:lumMod val="75000"/>
                    <a:lumOff val="25000"/>
                  </a:schemeClr>
                </a:solidFill>
                <a:latin typeface="Comic Sans MS" pitchFamily="66" charset="0"/>
              </a:rPr>
              <a:t>Chart</a:t>
            </a:r>
            <a:r>
              <a:rPr lang="en-US" b="1" dirty="0">
                <a:latin typeface="Comic Sans MS" pitchFamily="66" charset="0"/>
              </a:rPr>
              <a:t> </a:t>
            </a:r>
            <a:r>
              <a:rPr lang="en-US" b="1" dirty="0">
                <a:solidFill>
                  <a:srgbClr val="990033"/>
                </a:solidFill>
                <a:latin typeface="Comic Sans MS" pitchFamily="66" charset="0"/>
              </a:rPr>
              <a:t>#1</a:t>
            </a:r>
            <a:r>
              <a:rPr lang="en-US" b="1" dirty="0">
                <a:latin typeface="Comic Sans MS" pitchFamily="66" charset="0"/>
              </a:rPr>
              <a:t> </a:t>
            </a:r>
            <a:r>
              <a:rPr lang="en-US" b="1" dirty="0">
                <a:solidFill>
                  <a:schemeClr val="tx1">
                    <a:lumMod val="75000"/>
                    <a:lumOff val="25000"/>
                  </a:schemeClr>
                </a:solidFill>
                <a:latin typeface="Comic Sans MS" pitchFamily="66" charset="0"/>
              </a:rPr>
              <a:t>of 7   </a:t>
            </a:r>
            <a:r>
              <a:rPr lang="en-US" b="1" dirty="0">
                <a:solidFill>
                  <a:srgbClr val="8C4C64"/>
                </a:solidFill>
                <a:latin typeface="Comic Sans MS" pitchFamily="66" charset="0"/>
              </a:rPr>
              <a:t>(Manna is still being provided.)</a:t>
            </a:r>
          </a:p>
        </p:txBody>
      </p:sp>
      <p:sp>
        <p:nvSpPr>
          <p:cNvPr id="28" name="Title 1"/>
          <p:cNvSpPr txBox="1">
            <a:spLocks/>
          </p:cNvSpPr>
          <p:nvPr/>
        </p:nvSpPr>
        <p:spPr>
          <a:xfrm>
            <a:off x="0" y="6136877"/>
            <a:ext cx="8839200" cy="609600"/>
          </a:xfrm>
          <a:prstGeom prst="rect">
            <a:avLst/>
          </a:prstGeom>
          <a:effectLst/>
        </p:spPr>
        <p:txBody>
          <a:bodyPr vert="horz" lIns="91440" tIns="45720" rIns="91440" bIns="45720" rtlCol="0" anchor="b" anchorCtr="0">
            <a:noAutofit/>
            <a:scene3d>
              <a:camera prst="orthographicFront"/>
              <a:lightRig rig="threePt" dir="t"/>
            </a:scene3d>
            <a:sp3d extrusionH="57150">
              <a:bevelT w="82550" h="38100" prst="coolSlant"/>
            </a:sp3d>
          </a:bodyPr>
          <a:lstStyle>
            <a:lvl1pPr marL="228600" indent="-228600" algn="ctr" defTabSz="914400" rtl="0" eaLnBrk="1" latinLnBrk="0" hangingPunct="1">
              <a:spcBef>
                <a:spcPct val="0"/>
              </a:spcBef>
              <a:buClr>
                <a:schemeClr val="accent6">
                  <a:lumMod val="75000"/>
                </a:schemeClr>
              </a:buClr>
              <a:buSzPct val="128000"/>
              <a:buFont typeface="Georgia" pitchFamily="18" charset="0"/>
              <a:buNone/>
              <a:defRPr sz="28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n w="1905">
                  <a:solidFill>
                    <a:srgbClr val="7030A0"/>
                  </a:solidFill>
                </a:ln>
                <a:solidFill>
                  <a:srgbClr val="8C4C64"/>
                </a:solidFill>
                <a:effectLst>
                  <a:innerShdw blurRad="69850" dist="43180" dir="5400000">
                    <a:srgbClr val="000000">
                      <a:alpha val="65000"/>
                    </a:srgbClr>
                  </a:innerShdw>
                </a:effectLst>
              </a:rPr>
              <a:t>Question:  Will the calendar events stem from Abib 6?</a:t>
            </a:r>
          </a:p>
        </p:txBody>
      </p:sp>
    </p:spTree>
    <p:extLst>
      <p:ext uri="{BB962C8B-B14F-4D97-AF65-F5344CB8AC3E}">
        <p14:creationId xmlns:p14="http://schemas.microsoft.com/office/powerpoint/2010/main" val="485453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250"/>
                                        <p:tgtEl>
                                          <p:spTgt spid="20"/>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250"/>
                                        <p:tgtEl>
                                          <p:spTgt spid="21"/>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2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arn(inVertical)">
                                      <p:cBhvr>
                                        <p:cTn id="20" dur="1000"/>
                                        <p:tgtEl>
                                          <p:spTgt spid="24">
                                            <p:txEl>
                                              <p:pRg st="0" end="0"/>
                                            </p:tx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1750"/>
                                        <p:tgtEl>
                                          <p:spTgt spid="26"/>
                                        </p:tgtEl>
                                      </p:cBhvr>
                                    </p:animEffect>
                                  </p:childTnLst>
                                </p:cTn>
                              </p:par>
                            </p:childTnLst>
                          </p:cTn>
                        </p:par>
                        <p:par>
                          <p:cTn id="25" fill="hold">
                            <p:stCondLst>
                              <p:cond delay="2750"/>
                            </p:stCondLst>
                            <p:childTnLst>
                              <p:par>
                                <p:cTn id="26" presetID="21" presetClass="entr" presetSubtype="1" fill="hold" grpId="0" nodeType="afterEffect">
                                  <p:stCondLst>
                                    <p:cond delay="0"/>
                                  </p:stCondLst>
                                  <p:childTnLst>
                                    <p:set>
                                      <p:cBhvr>
                                        <p:cTn id="27" dur="1" fill="hold">
                                          <p:stCondLst>
                                            <p:cond delay="0"/>
                                          </p:stCondLst>
                                        </p:cTn>
                                        <p:tgtEl>
                                          <p:spTgt spid="18">
                                            <p:bg/>
                                          </p:spTgt>
                                        </p:tgtEl>
                                        <p:attrNameLst>
                                          <p:attrName>style.visibility</p:attrName>
                                        </p:attrNameLst>
                                      </p:cBhvr>
                                      <p:to>
                                        <p:strVal val="visible"/>
                                      </p:to>
                                    </p:set>
                                    <p:animEffect transition="in" filter="wheel(1)">
                                      <p:cBhvr>
                                        <p:cTn id="28" dur="2000"/>
                                        <p:tgtEl>
                                          <p:spTgt spid="18">
                                            <p:bg/>
                                          </p:spTgt>
                                        </p:tgtEl>
                                      </p:cBhvr>
                                    </p:animEffect>
                                  </p:childTnLst>
                                </p:cTn>
                              </p:par>
                            </p:childTnLst>
                          </p:cTn>
                        </p:par>
                        <p:par>
                          <p:cTn id="29" fill="hold">
                            <p:stCondLst>
                              <p:cond delay="4750"/>
                            </p:stCondLst>
                            <p:childTnLst>
                              <p:par>
                                <p:cTn id="30" presetID="16" presetClass="entr" presetSubtype="21" fill="hold"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barn(inVertical)">
                                      <p:cBhvr>
                                        <p:cTn id="32" dur="1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20" grpId="0" animBg="1"/>
      <p:bldP spid="21" grpId="0" animBg="1"/>
      <p:bldP spid="22" grpId="0" animBg="1"/>
      <p:bldP spid="26"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14</a:t>
            </a:fld>
            <a:endParaRPr lang="en-US"/>
          </a:p>
        </p:txBody>
      </p:sp>
      <p:sp>
        <p:nvSpPr>
          <p:cNvPr id="5" name="Title 1"/>
          <p:cNvSpPr txBox="1">
            <a:spLocks/>
          </p:cNvSpPr>
          <p:nvPr/>
        </p:nvSpPr>
        <p:spPr>
          <a:xfrm>
            <a:off x="0" y="228600"/>
            <a:ext cx="9144000" cy="6705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#1  Joshua Will Confirm:</a:t>
            </a:r>
          </a:p>
          <a:p>
            <a:pPr marL="571500" indent="-571500">
              <a:buFont typeface="Arial" pitchFamily="34" charset="0"/>
              <a:buChar char="•"/>
            </a:pPr>
            <a:r>
              <a:rPr lang="en-US" sz="4400" spc="50" dirty="0">
                <a:ln w="11430"/>
                <a:solidFill>
                  <a:srgbClr val="8C4C64"/>
                </a:solidFill>
                <a:effectLst>
                  <a:outerShdw blurRad="76200" dist="50800" dir="5400000" algn="tl" rotWithShape="0">
                    <a:srgbClr val="000000">
                      <a:alpha val="65000"/>
                    </a:srgbClr>
                  </a:outerShdw>
                </a:effectLst>
              </a:rPr>
              <a:t> </a:t>
            </a:r>
            <a:r>
              <a:rPr lang="en-US" sz="4000" spc="50" dirty="0">
                <a:ln w="11430"/>
                <a:solidFill>
                  <a:srgbClr val="8C4C64"/>
                </a:solidFill>
                <a:effectLst>
                  <a:outerShdw blurRad="76200" dist="50800" dir="5400000" algn="tl" rotWithShape="0">
                    <a:srgbClr val="000000">
                      <a:alpha val="65000"/>
                    </a:srgbClr>
                  </a:outerShdw>
                </a:effectLst>
              </a:rPr>
              <a:t>Abib 14 is </a:t>
            </a:r>
            <a:r>
              <a:rPr lang="en-US" sz="4000" u="sng" spc="50" dirty="0">
                <a:ln w="11430"/>
                <a:solidFill>
                  <a:srgbClr val="8C4C64"/>
                </a:solidFill>
                <a:effectLst>
                  <a:outerShdw blurRad="76200" dist="50800" dir="5400000" algn="tl" rotWithShape="0">
                    <a:srgbClr val="000000">
                      <a:alpha val="65000"/>
                    </a:srgbClr>
                  </a:outerShdw>
                </a:effectLst>
              </a:rPr>
              <a:t>the</a:t>
            </a:r>
            <a:r>
              <a:rPr lang="en-US" sz="4000" spc="50" dirty="0">
                <a:ln w="11430"/>
                <a:solidFill>
                  <a:srgbClr val="8C4C64"/>
                </a:solidFill>
                <a:effectLst>
                  <a:outerShdw blurRad="76200" dist="50800" dir="5400000" algn="tl" rotWithShape="0">
                    <a:srgbClr val="000000">
                      <a:alpha val="65000"/>
                    </a:srgbClr>
                  </a:outerShdw>
                </a:effectLst>
              </a:rPr>
              <a:t> weekly </a:t>
            </a:r>
            <a:r>
              <a:rPr lang="en-US" sz="4000" spc="50" dirty="0">
                <a:ln w="11430"/>
                <a:solidFill>
                  <a:srgbClr val="00B0F0"/>
                </a:solidFill>
                <a:effectLst>
                  <a:outerShdw blurRad="76200" dist="50800" dir="5400000" algn="tl" rotWithShape="0">
                    <a:srgbClr val="000000">
                      <a:alpha val="65000"/>
                    </a:srgbClr>
                  </a:outerShdw>
                </a:effectLst>
              </a:rPr>
              <a:t>Sabbath.</a:t>
            </a:r>
            <a:br>
              <a:rPr lang="en-US" sz="4000" spc="50" dirty="0">
                <a:ln w="11430"/>
                <a:solidFill>
                  <a:srgbClr val="8C4C64"/>
                </a:solidFill>
                <a:effectLst>
                  <a:outerShdw blurRad="76200" dist="50800" dir="5400000" algn="tl" rotWithShape="0">
                    <a:srgbClr val="000000">
                      <a:alpha val="65000"/>
                    </a:srgbClr>
                  </a:outerShdw>
                </a:effectLst>
              </a:rPr>
            </a:br>
            <a:br>
              <a:rPr lang="en-US" sz="3200" spc="50" dirty="0">
                <a:ln w="11430"/>
                <a:solidFill>
                  <a:srgbClr val="8C4C64"/>
                </a:solidFill>
                <a:effectLst>
                  <a:outerShdw blurRad="76200" dist="50800" dir="5400000" algn="tl" rotWithShape="0">
                    <a:srgbClr val="000000">
                      <a:alpha val="65000"/>
                    </a:srgbClr>
                  </a:outerShdw>
                </a:effectLst>
              </a:rPr>
            </a:b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865819015"/>
              </p:ext>
            </p:extLst>
          </p:nvPr>
        </p:nvGraphicFramePr>
        <p:xfrm>
          <a:off x="457200" y="1917192"/>
          <a:ext cx="8229599" cy="119071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72380">
                <a:tc>
                  <a:txBody>
                    <a:bodyPr/>
                    <a:lstStyle/>
                    <a:p>
                      <a:pPr algn="ctr"/>
                      <a:r>
                        <a:rPr lang="en-US" sz="2000" b="1" dirty="0"/>
                        <a:t>Abib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a:t>2</a:t>
                      </a:r>
                    </a:p>
                  </a:txBody>
                  <a:tcPr>
                    <a:lnL w="12700" cmpd="sng">
                      <a:noFill/>
                    </a:lnL>
                    <a:cell3D prstMaterial="dkEdge">
                      <a:bevel w="77470" h="12700" prst="softRound"/>
                      <a:lightRig rig="flood" dir="t"/>
                    </a:cell3D>
                  </a:tcPr>
                </a:tc>
                <a:tc>
                  <a:txBody>
                    <a:bodyPr/>
                    <a:lstStyle/>
                    <a:p>
                      <a:pPr algn="ctr"/>
                      <a:r>
                        <a:rPr lang="en-US" sz="1400" dirty="0"/>
                        <a:t>3</a:t>
                      </a:r>
                    </a:p>
                  </a:txBody>
                  <a:tcPr>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extLst>
                  <a:ext uri="{0D108BD9-81ED-4DB2-BD59-A6C34878D82A}">
                    <a16:rowId xmlns:a16="http://schemas.microsoft.com/office/drawing/2014/main" val="10001"/>
                  </a:ext>
                </a:extLst>
              </a:tr>
              <a:tr h="372380">
                <a:tc>
                  <a:txBody>
                    <a:bodyPr/>
                    <a:lstStyle/>
                    <a:p>
                      <a:pPr algn="ctr"/>
                      <a:r>
                        <a:rPr lang="en-US" sz="1400" dirty="0"/>
                        <a:t>8</a:t>
                      </a:r>
                    </a:p>
                  </a:txBody>
                  <a:tcPr>
                    <a:lnT w="12700" cmpd="sng">
                      <a:noFill/>
                    </a:lnT>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2000" b="1" dirty="0"/>
                        <a:t>10</a:t>
                      </a:r>
                      <a:endParaRPr lang="en-US" sz="1400" b="1" dirty="0"/>
                    </a:p>
                  </a:txBody>
                  <a:tcPr>
                    <a:cell3D prstMaterial="dkEdge">
                      <a:bevel w="77470" h="12700" prst="softRound"/>
                      <a:lightRig rig="flood" dir="t"/>
                    </a:cell3D>
                    <a:solidFill>
                      <a:srgbClr val="00FFFF"/>
                    </a:solidFill>
                  </a:tcPr>
                </a:tc>
                <a:tc>
                  <a:txBody>
                    <a:bodyPr/>
                    <a:lstStyle/>
                    <a:p>
                      <a:pPr algn="ctr"/>
                      <a:r>
                        <a:rPr lang="en-US" sz="1400" b="0" dirty="0"/>
                        <a:t>11</a:t>
                      </a:r>
                    </a:p>
                  </a:txBody>
                  <a:tcPr>
                    <a:cell3D prstMaterial="dkEdge">
                      <a:bevel w="77470" h="12700" prst="softRound"/>
                      <a:lightRig rig="flood" dir="t"/>
                    </a:cell3D>
                    <a:solidFill>
                      <a:srgbClr val="EFF3F7"/>
                    </a:solidFill>
                  </a:tcPr>
                </a:tc>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2000" b="1" dirty="0"/>
                        <a:t>14</a:t>
                      </a: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bl>
          </a:graphicData>
        </a:graphic>
      </p:graphicFrame>
      <p:sp>
        <p:nvSpPr>
          <p:cNvPr id="6" name="Title 1"/>
          <p:cNvSpPr txBox="1">
            <a:spLocks/>
          </p:cNvSpPr>
          <p:nvPr/>
        </p:nvSpPr>
        <p:spPr>
          <a:xfrm>
            <a:off x="0" y="3352800"/>
            <a:ext cx="9144000" cy="3505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a:ln w="11430"/>
                <a:solidFill>
                  <a:srgbClr val="8C4C64"/>
                </a:solidFill>
                <a:effectLst>
                  <a:outerShdw blurRad="76200" dist="50800" dir="5400000" algn="tl" rotWithShape="0">
                    <a:srgbClr val="000000">
                      <a:alpha val="65000"/>
                    </a:srgbClr>
                  </a:outerShdw>
                </a:effectLst>
              </a:rPr>
              <a:t>Therefore, by default, Abib 1 </a:t>
            </a:r>
            <a:br>
              <a:rPr lang="en-US" sz="4000" spc="50" dirty="0">
                <a:ln w="11430"/>
                <a:solidFill>
                  <a:srgbClr val="8C4C64"/>
                </a:solidFill>
                <a:effectLst>
                  <a:outerShdw blurRad="76200" dist="50800" dir="5400000" algn="tl" rotWithShape="0">
                    <a:srgbClr val="000000">
                      <a:alpha val="65000"/>
                    </a:srgbClr>
                  </a:outerShdw>
                </a:effectLst>
              </a:rPr>
            </a:br>
            <a:r>
              <a:rPr lang="en-US" sz="4000" spc="50" dirty="0">
                <a:ln w="11430"/>
                <a:solidFill>
                  <a:srgbClr val="8C4C64"/>
                </a:solidFill>
                <a:effectLst>
                  <a:outerShdw blurRad="76200" dist="50800" dir="5400000" algn="tl" rotWithShape="0">
                    <a:srgbClr val="000000">
                      <a:alpha val="65000"/>
                    </a:srgbClr>
                  </a:outerShdw>
                </a:effectLst>
              </a:rPr>
              <a:t>must be a 1</a:t>
            </a:r>
            <a:r>
              <a:rPr lang="en-US" sz="4000" spc="50" baseline="30000" dirty="0">
                <a:ln w="11430"/>
                <a:solidFill>
                  <a:srgbClr val="8C4C64"/>
                </a:solidFill>
                <a:effectLst>
                  <a:outerShdw blurRad="76200" dist="50800" dir="5400000" algn="tl" rotWithShape="0">
                    <a:srgbClr val="000000">
                      <a:alpha val="65000"/>
                    </a:srgbClr>
                  </a:outerShdw>
                </a:effectLst>
              </a:rPr>
              <a:t>st</a:t>
            </a:r>
            <a:r>
              <a:rPr lang="en-US" sz="4000" spc="50" dirty="0">
                <a:ln w="11430"/>
                <a:solidFill>
                  <a:srgbClr val="8C4C64"/>
                </a:solidFill>
                <a:effectLst>
                  <a:outerShdw blurRad="76200" dist="50800" dir="5400000" algn="tl" rotWithShape="0">
                    <a:srgbClr val="000000">
                      <a:alpha val="65000"/>
                    </a:srgbClr>
                  </a:outerShdw>
                </a:effectLst>
              </a:rPr>
              <a:t> cycle </a:t>
            </a:r>
            <a:r>
              <a:rPr lang="en-US" sz="2800" spc="50" dirty="0">
                <a:ln w="11430"/>
                <a:solidFill>
                  <a:srgbClr val="8C4C64"/>
                </a:solidFill>
                <a:effectLst>
                  <a:outerShdw blurRad="76200" dist="50800" dir="5400000" algn="tl" rotWithShape="0">
                    <a:srgbClr val="000000">
                      <a:alpha val="65000"/>
                    </a:srgbClr>
                  </a:outerShdw>
                </a:effectLst>
              </a:rPr>
              <a:t>[Sun.] </a:t>
            </a:r>
            <a:r>
              <a:rPr lang="en-US" sz="3200" spc="50" dirty="0">
                <a:ln w="11430"/>
                <a:solidFill>
                  <a:srgbClr val="8C4C64"/>
                </a:solidFill>
                <a:effectLst>
                  <a:outerShdw blurRad="76200" dist="50800" dir="5400000" algn="tl" rotWithShape="0">
                    <a:srgbClr val="000000">
                      <a:alpha val="65000"/>
                    </a:srgbClr>
                  </a:outerShdw>
                </a:effectLst>
              </a:rPr>
              <a:t>in this year </a:t>
            </a:r>
            <a:br>
              <a:rPr lang="en-US" sz="3200" spc="50" dirty="0">
                <a:ln w="11430"/>
                <a:solidFill>
                  <a:srgbClr val="8C4C64"/>
                </a:solidFill>
                <a:effectLst>
                  <a:outerShdw blurRad="76200" dist="50800" dir="5400000" algn="tl" rotWithShape="0">
                    <a:srgbClr val="000000">
                      <a:alpha val="65000"/>
                    </a:srgbClr>
                  </a:outerShdw>
                </a:effectLst>
              </a:rPr>
            </a:br>
            <a:r>
              <a:rPr lang="en-US" sz="3200" spc="50" dirty="0">
                <a:ln w="11430"/>
                <a:solidFill>
                  <a:srgbClr val="8C4C64"/>
                </a:solidFill>
                <a:effectLst>
                  <a:outerShdw blurRad="76200" dist="50800" dir="5400000" algn="tl" rotWithShape="0">
                    <a:srgbClr val="000000">
                      <a:alpha val="65000"/>
                    </a:srgbClr>
                  </a:outerShdw>
                </a:effectLst>
              </a:rPr>
              <a:t>for when Israel would “enter the land.”</a:t>
            </a:r>
            <a:br>
              <a:rPr lang="en-US" sz="3200" spc="50" dirty="0">
                <a:ln w="11430"/>
                <a:solidFill>
                  <a:srgbClr val="8C4C64"/>
                </a:solidFill>
                <a:effectLst>
                  <a:outerShdw blurRad="76200" dist="50800" dir="5400000" algn="tl" rotWithShape="0">
                    <a:srgbClr val="000000">
                      <a:alpha val="65000"/>
                    </a:srgbClr>
                  </a:outerShdw>
                </a:effectLst>
              </a:rPr>
            </a:br>
            <a:br>
              <a:rPr lang="en-US" sz="3200" spc="50" dirty="0">
                <a:ln w="11430"/>
                <a:solidFill>
                  <a:srgbClr val="8C4C64"/>
                </a:solidFill>
                <a:effectLst>
                  <a:outerShdw blurRad="76200" dist="50800" dir="5400000" algn="tl" rotWithShape="0">
                    <a:srgbClr val="000000">
                      <a:alpha val="65000"/>
                    </a:srgbClr>
                  </a:outerShdw>
                </a:effectLst>
              </a:rPr>
            </a:br>
            <a:r>
              <a:rPr lang="en-US" sz="3200" spc="50" dirty="0">
                <a:ln w="11430"/>
                <a:solidFill>
                  <a:srgbClr val="8C4C64"/>
                </a:solidFill>
                <a:effectLst>
                  <a:outerShdw blurRad="76200" dist="50800" dir="5400000" algn="tl" rotWithShape="0">
                    <a:srgbClr val="000000">
                      <a:alpha val="65000"/>
                    </a:srgbClr>
                  </a:outerShdw>
                </a:effectLst>
              </a:rPr>
              <a:t>Abib 10 is a special “day &amp; date” as well.</a:t>
            </a:r>
            <a:br>
              <a:rPr lang="en-US" sz="3200" spc="50" dirty="0">
                <a:ln w="11430"/>
                <a:solidFill>
                  <a:srgbClr val="8C4C64"/>
                </a:solidFill>
                <a:effectLst>
                  <a:outerShdw blurRad="76200" dist="50800" dir="5400000" algn="tl" rotWithShape="0">
                    <a:srgbClr val="000000">
                      <a:alpha val="65000"/>
                    </a:srgbClr>
                  </a:outerShdw>
                </a:effectLst>
              </a:rPr>
            </a:b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13601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15</a:t>
            </a:fld>
            <a:endParaRPr lang="en-US" dirty="0"/>
          </a:p>
        </p:txBody>
      </p:sp>
      <p:sp>
        <p:nvSpPr>
          <p:cNvPr id="5" name="Title 1"/>
          <p:cNvSpPr txBox="1">
            <a:spLocks/>
          </p:cNvSpPr>
          <p:nvPr/>
        </p:nvSpPr>
        <p:spPr>
          <a:xfrm>
            <a:off x="0" y="2057400"/>
            <a:ext cx="9144000" cy="5029200"/>
          </a:xfrm>
          <a:prstGeom prst="rect">
            <a:avLst/>
          </a:prstGeom>
        </p:spPr>
        <p:txBody>
          <a:bodyPr>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ln w="10541" cmpd="sng">
                  <a:solidFill>
                    <a:schemeClr val="accent1">
                      <a:shade val="88000"/>
                      <a:satMod val="110000"/>
                    </a:schemeClr>
                  </a:solidFill>
                  <a:prstDash val="solid"/>
                </a:ln>
                <a:solidFill>
                  <a:srgbClr val="FF0000"/>
                </a:solidFill>
              </a:rPr>
              <a:t>#</a:t>
            </a:r>
            <a:r>
              <a:rPr lang="en-US" sz="4400"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1a  Enoch Calendar Claims:</a:t>
            </a:r>
          </a:p>
          <a:p>
            <a:pPr marL="571500" indent="-571500">
              <a:buFont typeface="Arial" pitchFamily="34" charset="0"/>
              <a:buChar char="•"/>
            </a:pPr>
            <a: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Abib 1 is always on the 4</a:t>
            </a:r>
            <a:r>
              <a:rPr lang="en-US" sz="3200"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cycle </a:t>
            </a:r>
            <a:r>
              <a:rPr lang="en-U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[Wed.]</a:t>
            </a:r>
            <a:b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br>
              <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71500" indent="-571500">
              <a:buFont typeface="Arial" pitchFamily="34" charset="0"/>
              <a:buChar char="•"/>
            </a:pPr>
            <a:r>
              <a:rPr lang="en-US" sz="3200" dirty="0">
                <a:ln w="1905"/>
                <a:solidFill>
                  <a:srgbClr val="006C31"/>
                </a:solidFill>
                <a:effectLst>
                  <a:innerShdw blurRad="69850" dist="43180" dir="5400000">
                    <a:srgbClr val="000000">
                      <a:alpha val="65000"/>
                    </a:srgbClr>
                  </a:innerShdw>
                </a:effectLst>
              </a:rPr>
              <a:t>Only in the Enoch months 3, 6, 9 &amp; 12 will the </a:t>
            </a:r>
            <a:br>
              <a:rPr lang="en-US" sz="3200" dirty="0">
                <a:ln w="1905"/>
                <a:solidFill>
                  <a:srgbClr val="006C31"/>
                </a:solidFill>
                <a:effectLst>
                  <a:innerShdw blurRad="69850" dist="43180" dir="5400000">
                    <a:srgbClr val="000000">
                      <a:alpha val="65000"/>
                    </a:srgbClr>
                  </a:innerShdw>
                </a:effectLst>
              </a:rPr>
            </a:br>
            <a:r>
              <a:rPr lang="en-US" sz="3200" dirty="0">
                <a:ln w="1905"/>
                <a:solidFill>
                  <a:srgbClr val="006C31"/>
                </a:solidFill>
                <a:effectLst>
                  <a:innerShdw blurRad="69850" dist="43180" dir="5400000">
                    <a:srgbClr val="000000">
                      <a:alpha val="65000"/>
                    </a:srgbClr>
                  </a:innerShdw>
                </a:effectLst>
              </a:rPr>
              <a:t>14</a:t>
            </a:r>
            <a:r>
              <a:rPr lang="en-US" sz="3200" baseline="30000" dirty="0">
                <a:ln w="1905"/>
                <a:solidFill>
                  <a:srgbClr val="006C31"/>
                </a:solidFill>
                <a:effectLst>
                  <a:innerShdw blurRad="69850" dist="43180" dir="5400000">
                    <a:srgbClr val="000000">
                      <a:alpha val="65000"/>
                    </a:srgbClr>
                  </a:innerShdw>
                </a:effectLst>
              </a:rPr>
              <a:t>th</a:t>
            </a:r>
            <a:r>
              <a:rPr lang="en-US" sz="3200" dirty="0">
                <a:ln w="1905"/>
                <a:solidFill>
                  <a:srgbClr val="006C31"/>
                </a:solidFill>
                <a:effectLst>
                  <a:innerShdw blurRad="69850" dist="43180" dir="5400000">
                    <a:srgbClr val="000000">
                      <a:alpha val="65000"/>
                    </a:srgbClr>
                  </a:innerShdw>
                </a:effectLst>
              </a:rPr>
              <a:t> day of the month align with the </a:t>
            </a:r>
            <a:br>
              <a:rPr lang="en-US" sz="3200" dirty="0">
                <a:ln w="1905"/>
                <a:solidFill>
                  <a:srgbClr val="006C31"/>
                </a:solidFill>
                <a:effectLst>
                  <a:innerShdw blurRad="69850" dist="43180" dir="5400000">
                    <a:srgbClr val="000000">
                      <a:alpha val="65000"/>
                    </a:srgbClr>
                  </a:innerShdw>
                </a:effectLst>
              </a:rPr>
            </a:br>
            <a:r>
              <a:rPr lang="en-US" sz="3200" dirty="0">
                <a:ln w="1905"/>
                <a:solidFill>
                  <a:srgbClr val="006C31"/>
                </a:solidFill>
                <a:effectLst>
                  <a:innerShdw blurRad="69850" dist="43180" dir="5400000">
                    <a:srgbClr val="000000">
                      <a:alpha val="65000"/>
                    </a:srgbClr>
                  </a:innerShdw>
                </a:effectLst>
              </a:rPr>
              <a:t>7</a:t>
            </a:r>
            <a:r>
              <a:rPr lang="en-US" sz="3200" baseline="30000" dirty="0">
                <a:ln w="1905"/>
                <a:solidFill>
                  <a:srgbClr val="006C31"/>
                </a:solidFill>
                <a:effectLst>
                  <a:innerShdw blurRad="69850" dist="43180" dir="5400000">
                    <a:srgbClr val="000000">
                      <a:alpha val="65000"/>
                    </a:srgbClr>
                  </a:innerShdw>
                </a:effectLst>
              </a:rPr>
              <a:t>th</a:t>
            </a:r>
            <a:r>
              <a:rPr lang="en-US" sz="3200" dirty="0">
                <a:ln w="1905"/>
                <a:solidFill>
                  <a:srgbClr val="006C31"/>
                </a:solidFill>
                <a:effectLst>
                  <a:innerShdw blurRad="69850" dist="43180" dir="5400000">
                    <a:srgbClr val="000000">
                      <a:alpha val="65000"/>
                    </a:srgbClr>
                  </a:innerShdw>
                </a:effectLst>
              </a:rPr>
              <a:t> day Sabbath of the week.</a:t>
            </a:r>
          </a:p>
          <a:p>
            <a:pPr marL="571500" indent="-571500">
              <a:buFont typeface="Arial" pitchFamily="34" charset="0"/>
              <a:buChar char="•"/>
            </a:pPr>
            <a:endParaRPr lang="en-US"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105250138"/>
              </p:ext>
            </p:extLst>
          </p:nvPr>
        </p:nvGraphicFramePr>
        <p:xfrm>
          <a:off x="676841" y="3426310"/>
          <a:ext cx="8229599" cy="1127760"/>
        </p:xfrm>
        <a:graphic>
          <a:graphicData uri="http://schemas.openxmlformats.org/drawingml/2006/table">
            <a:tbl>
              <a:tblPr firstRow="1" bandRow="1">
                <a:tableStyleId>{21E4AEA4-8DFA-4A89-87EB-49C32662AFE0}</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30200">
                <a:tc>
                  <a:txBody>
                    <a:bodyPr/>
                    <a:lstStyle/>
                    <a:p>
                      <a:pPr algn="ctr"/>
                      <a:r>
                        <a:rPr lang="en-US" sz="1600" dirty="0"/>
                        <a:t>1</a:t>
                      </a:r>
                      <a:r>
                        <a:rPr lang="en-US" sz="1600" baseline="30000" dirty="0"/>
                        <a:t>st</a:t>
                      </a:r>
                      <a:r>
                        <a:rPr lang="en-US" sz="1600" dirty="0"/>
                        <a:t> (Sun)</a:t>
                      </a:r>
                    </a:p>
                  </a:txBody>
                  <a:tcPr>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a:t>Abib 1</a:t>
                      </a:r>
                    </a:p>
                  </a:txBody>
                  <a:tcPr>
                    <a:cell3D prstMaterial="dkEdge">
                      <a:bevel w="77470" h="12700" prst="softRound"/>
                      <a:lightRig rig="flood" dir="t"/>
                    </a:cell3D>
                    <a:solidFill>
                      <a:srgbClr val="92D050"/>
                    </a:solidFill>
                  </a:tcPr>
                </a:tc>
                <a:tc>
                  <a:txBody>
                    <a:bodyPr/>
                    <a:lstStyle/>
                    <a:p>
                      <a:pPr algn="ctr"/>
                      <a:r>
                        <a:rPr lang="en-US" sz="1400" dirty="0"/>
                        <a:t>2</a:t>
                      </a:r>
                    </a:p>
                  </a:txBody>
                  <a:tcPr>
                    <a:cell3D prstMaterial="dkEdge">
                      <a:bevel w="77470" h="12700" prst="softRound"/>
                      <a:lightRig rig="flood" dir="t"/>
                    </a:cell3D>
                  </a:tcPr>
                </a:tc>
                <a:tc>
                  <a:txBody>
                    <a:bodyPr/>
                    <a:lstStyle/>
                    <a:p>
                      <a:pPr algn="ctr"/>
                      <a:r>
                        <a:rPr lang="en-US" sz="1400" dirty="0"/>
                        <a:t>3</a:t>
                      </a:r>
                    </a:p>
                  </a:txBody>
                  <a:tcPr>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extLst>
                  <a:ext uri="{0D108BD9-81ED-4DB2-BD59-A6C34878D82A}">
                    <a16:rowId xmlns:a16="http://schemas.microsoft.com/office/drawing/2014/main" val="10001"/>
                  </a:ext>
                </a:extLst>
              </a:tr>
              <a:tr h="330200">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tc>
                  <a:txBody>
                    <a:bodyPr/>
                    <a:lstStyle/>
                    <a:p>
                      <a:pPr algn="ctr"/>
                      <a:r>
                        <a:rPr lang="en-US" sz="1400" dirty="0"/>
                        <a:t>8</a:t>
                      </a:r>
                    </a:p>
                  </a:txBody>
                  <a:tcPr>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2000" b="1" dirty="0"/>
                        <a:t>11</a:t>
                      </a: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685800" y="76200"/>
            <a:ext cx="8229600" cy="461665"/>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400" b="1" dirty="0">
                <a:ln w="1905"/>
                <a:solidFill>
                  <a:srgbClr val="009999"/>
                </a:solidFill>
                <a:effectLst>
                  <a:innerShdw blurRad="69850" dist="43180" dir="5400000">
                    <a:srgbClr val="000000">
                      <a:alpha val="65000"/>
                    </a:srgbClr>
                  </a:innerShdw>
                </a:effectLst>
              </a:rPr>
              <a:t>Joshua’s</a:t>
            </a:r>
            <a:r>
              <a:rPr lang="en-US" sz="2400" dirty="0">
                <a:ln w="1905"/>
                <a:solidFill>
                  <a:srgbClr val="009999"/>
                </a:solidFill>
                <a:effectLst>
                  <a:innerShdw blurRad="69850" dist="43180" dir="5400000">
                    <a:srgbClr val="000000">
                      <a:alpha val="65000"/>
                    </a:srgbClr>
                  </a:innerShdw>
                </a:effectLst>
              </a:rPr>
              <a:t> </a:t>
            </a:r>
            <a:r>
              <a:rPr lang="en-US" sz="2400" b="1" dirty="0">
                <a:ln w="1905"/>
                <a:solidFill>
                  <a:srgbClr val="009999"/>
                </a:solidFill>
                <a:effectLst>
                  <a:innerShdw blurRad="69850" dist="43180" dir="5400000">
                    <a:srgbClr val="000000">
                      <a:alpha val="65000"/>
                    </a:srgbClr>
                  </a:innerShdw>
                </a:effectLst>
              </a:rPr>
              <a:t>calendar year does not follow the Enoch calendar.</a:t>
            </a:r>
          </a:p>
        </p:txBody>
      </p:sp>
      <p:sp>
        <p:nvSpPr>
          <p:cNvPr id="7" name="TextBox 29"/>
          <p:cNvSpPr txBox="1"/>
          <p:nvPr/>
        </p:nvSpPr>
        <p:spPr>
          <a:xfrm>
            <a:off x="152400" y="300616"/>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a:ln w="11430"/>
                <a:solidFill>
                  <a:srgbClr val="F8F8F8"/>
                </a:solidFill>
                <a:effectLst>
                  <a:outerShdw blurRad="25400" algn="tl" rotWithShape="0">
                    <a:srgbClr val="000000">
                      <a:alpha val="43000"/>
                    </a:srgbClr>
                  </a:outerShdw>
                </a:effectLst>
              </a:rPr>
              <a:t>R</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V</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I</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W</a:t>
            </a:r>
          </a:p>
        </p:txBody>
      </p:sp>
      <p:graphicFrame>
        <p:nvGraphicFramePr>
          <p:cNvPr id="8" name="Table 7"/>
          <p:cNvGraphicFramePr>
            <a:graphicFrameLocks noGrp="1"/>
          </p:cNvGraphicFramePr>
          <p:nvPr>
            <p:extLst>
              <p:ext uri="{D42A27DB-BD31-4B8C-83A1-F6EECF244321}">
                <p14:modId xmlns:p14="http://schemas.microsoft.com/office/powerpoint/2010/main" val="3794189494"/>
              </p:ext>
            </p:extLst>
          </p:nvPr>
        </p:nvGraphicFramePr>
        <p:xfrm>
          <a:off x="762000" y="638081"/>
          <a:ext cx="8229599" cy="119071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72380">
                <a:tc>
                  <a:txBody>
                    <a:bodyPr/>
                    <a:lstStyle/>
                    <a:p>
                      <a:pPr algn="ctr"/>
                      <a:r>
                        <a:rPr lang="en-US" sz="2000" b="1" dirty="0"/>
                        <a:t>Abib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a:t>2</a:t>
                      </a:r>
                    </a:p>
                  </a:txBody>
                  <a:tcPr>
                    <a:lnL w="12700" cmpd="sng">
                      <a:noFill/>
                    </a:lnL>
                    <a:cell3D prstMaterial="dkEdge">
                      <a:bevel w="77470" h="12700" prst="softRound"/>
                      <a:lightRig rig="flood" dir="t"/>
                    </a:cell3D>
                  </a:tcPr>
                </a:tc>
                <a:tc>
                  <a:txBody>
                    <a:bodyPr/>
                    <a:lstStyle/>
                    <a:p>
                      <a:pPr algn="ctr"/>
                      <a:r>
                        <a:rPr lang="en-US" sz="1400" dirty="0"/>
                        <a:t>3</a:t>
                      </a:r>
                    </a:p>
                  </a:txBody>
                  <a:tcPr>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extLst>
                  <a:ext uri="{0D108BD9-81ED-4DB2-BD59-A6C34878D82A}">
                    <a16:rowId xmlns:a16="http://schemas.microsoft.com/office/drawing/2014/main" val="10001"/>
                  </a:ext>
                </a:extLst>
              </a:tr>
              <a:tr h="372380">
                <a:tc>
                  <a:txBody>
                    <a:bodyPr/>
                    <a:lstStyle/>
                    <a:p>
                      <a:pPr algn="ctr"/>
                      <a:r>
                        <a:rPr lang="en-US" sz="1400" dirty="0"/>
                        <a:t>8</a:t>
                      </a:r>
                    </a:p>
                  </a:txBody>
                  <a:tcPr>
                    <a:lnT w="12700" cmpd="sng">
                      <a:noFill/>
                    </a:lnT>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2000" b="1" dirty="0"/>
                        <a:t>10</a:t>
                      </a:r>
                      <a:endParaRPr lang="en-US" sz="1400" b="1" dirty="0"/>
                    </a:p>
                  </a:txBody>
                  <a:tcPr>
                    <a:cell3D prstMaterial="dkEdge">
                      <a:bevel w="77470" h="12700" prst="softRound"/>
                      <a:lightRig rig="flood" dir="t"/>
                    </a:cell3D>
                    <a:solidFill>
                      <a:srgbClr val="00FFFF"/>
                    </a:solidFill>
                  </a:tcPr>
                </a:tc>
                <a:tc>
                  <a:txBody>
                    <a:bodyPr/>
                    <a:lstStyle/>
                    <a:p>
                      <a:pPr algn="ctr"/>
                      <a:r>
                        <a:rPr lang="en-US" sz="1400" b="0" dirty="0"/>
                        <a:t>11</a:t>
                      </a:r>
                    </a:p>
                  </a:txBody>
                  <a:tcPr>
                    <a:cell3D prstMaterial="dkEdge">
                      <a:bevel w="77470" h="12700" prst="softRound"/>
                      <a:lightRig rig="flood" dir="t"/>
                    </a:cell3D>
                    <a:solidFill>
                      <a:srgbClr val="EFF3F7"/>
                    </a:solidFill>
                  </a:tcPr>
                </a:tc>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2000" b="1" dirty="0"/>
                        <a:t>14</a:t>
                      </a: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92671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750"/>
                                        <p:tgtEl>
                                          <p:spTgt spid="5">
                                            <p:txEl>
                                              <p:pRg st="1" end="1"/>
                                            </p:txEl>
                                          </p:spTgt>
                                        </p:tgtEl>
                                      </p:cBhvr>
                                    </p:animEffect>
                                  </p:childTnLst>
                                </p:cTn>
                              </p:par>
                            </p:childTnLst>
                          </p:cTn>
                        </p:par>
                        <p:par>
                          <p:cTn id="13" fill="hold">
                            <p:stCondLst>
                              <p:cond delay="175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7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16</a:t>
            </a:fld>
            <a:endParaRPr lang="en-US"/>
          </a:p>
        </p:txBody>
      </p:sp>
      <p:pic>
        <p:nvPicPr>
          <p:cNvPr id="1026" name="Picture 2" descr="C:\Users\Rae\Desktop\Enoch Sabbath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066800"/>
            <a:ext cx="8511702" cy="532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2400" y="152400"/>
            <a:ext cx="88392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a:ln w="11430"/>
                <a:solidFill>
                  <a:srgbClr val="FF0000"/>
                </a:solidFill>
                <a:effectLst>
                  <a:outerShdw blurRad="76200" dist="50800" dir="5400000" algn="tl" rotWithShape="0">
                    <a:srgbClr val="000000">
                      <a:alpha val="65000"/>
                    </a:srgbClr>
                  </a:outerShdw>
                </a:effectLst>
              </a:rPr>
              <a:t>Enoch/</a:t>
            </a:r>
            <a:r>
              <a:rPr lang="en-US" sz="4400" spc="50" dirty="0" err="1">
                <a:ln w="11430"/>
                <a:solidFill>
                  <a:srgbClr val="FF0000"/>
                </a:solidFill>
                <a:effectLst>
                  <a:outerShdw blurRad="76200" dist="50800" dir="5400000" algn="tl" rotWithShape="0">
                    <a:srgbClr val="000000">
                      <a:alpha val="65000"/>
                    </a:srgbClr>
                  </a:outerShdw>
                </a:effectLst>
              </a:rPr>
              <a:t>Zadok</a:t>
            </a:r>
            <a:r>
              <a:rPr lang="en-US" sz="4400" spc="50" dirty="0">
                <a:ln w="11430"/>
                <a:solidFill>
                  <a:srgbClr val="FF0000"/>
                </a:solidFill>
                <a:effectLst>
                  <a:outerShdw blurRad="76200" dist="50800" dir="5400000" algn="tl" rotWithShape="0">
                    <a:srgbClr val="000000">
                      <a:alpha val="65000"/>
                    </a:srgbClr>
                  </a:outerShdw>
                </a:effectLst>
              </a:rPr>
              <a:t> Dated Sabbaths</a:t>
            </a:r>
          </a:p>
        </p:txBody>
      </p:sp>
      <p:sp>
        <p:nvSpPr>
          <p:cNvPr id="4" name="Rectangle 3"/>
          <p:cNvSpPr/>
          <p:nvPr/>
        </p:nvSpPr>
        <p:spPr>
          <a:xfrm>
            <a:off x="2226966" y="3591891"/>
            <a:ext cx="1305133" cy="4572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33400" y="5334000"/>
            <a:ext cx="8839200" cy="1447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No weekly </a:t>
            </a:r>
            <a:r>
              <a:rPr lang="en-US" sz="2800" spc="300" dirty="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Sabbath</a:t>
            </a:r>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exists </a:t>
            </a:r>
            <a:b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on the 14</a:t>
            </a:r>
            <a:r>
              <a:rPr lang="en-US" sz="2800" spc="300" baseline="30000" dirty="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th</a:t>
            </a:r>
            <a:r>
              <a:rPr lang="en-US" sz="2800" spc="300" dirty="0">
                <a:ln w="11430"/>
                <a:solidFill>
                  <a:srgbClr val="0070C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cycle in the </a:t>
            </a:r>
            <a:b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1</a:t>
            </a:r>
            <a:r>
              <a:rPr lang="en-US" sz="2800" spc="300" baseline="300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st</a:t>
            </a:r>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a:t>
            </a:r>
            <a:r>
              <a:rPr lang="en-US" sz="2800" u="sng"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or</a:t>
            </a:r>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a:t>
            </a:r>
            <a:r>
              <a:rPr lang="en-US" sz="2800" spc="300" dirty="0">
                <a:ln w="11430"/>
                <a:solidFill>
                  <a:srgbClr val="00B0F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2</a:t>
            </a:r>
            <a:r>
              <a:rPr lang="en-US" sz="2800" spc="300" baseline="30000" dirty="0">
                <a:ln w="11430"/>
                <a:solidFill>
                  <a:srgbClr val="00B0F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nd</a:t>
            </a:r>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 month of Enoch!</a:t>
            </a:r>
          </a:p>
        </p:txBody>
      </p:sp>
      <p:sp>
        <p:nvSpPr>
          <p:cNvPr id="7" name="Rectangle 6"/>
          <p:cNvSpPr/>
          <p:nvPr/>
        </p:nvSpPr>
        <p:spPr>
          <a:xfrm>
            <a:off x="2226961" y="4058056"/>
            <a:ext cx="1305133" cy="361544"/>
          </a:xfrm>
          <a:prstGeom prst="rect">
            <a:avLst/>
          </a:prstGeom>
          <a:noFill/>
          <a:ln w="38100">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2068188"/>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86800" y="3609838"/>
            <a:ext cx="112300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a:ln w="11430"/>
                <a:solidFill>
                  <a:srgbClr val="C00000"/>
                </a:solidFill>
                <a:effectLst>
                  <a:outerShdw blurRad="76200" dist="50800" dir="5400000" algn="tl" rotWithShape="0">
                    <a:srgbClr val="000000">
                      <a:alpha val="65000"/>
                    </a:srgbClr>
                  </a:outerShdw>
                </a:effectLst>
              </a:rPr>
              <a:t>A 14</a:t>
            </a:r>
            <a:r>
              <a:rPr lang="en-US" sz="2400" b="1" cap="none" spc="50" baseline="30000" dirty="0">
                <a:ln w="11430"/>
                <a:solidFill>
                  <a:srgbClr val="C00000"/>
                </a:solidFill>
                <a:effectLst>
                  <a:outerShdw blurRad="76200" dist="50800" dir="5400000" algn="tl" rotWithShape="0">
                    <a:srgbClr val="000000">
                      <a:alpha val="65000"/>
                    </a:srgbClr>
                  </a:outerShdw>
                </a:effectLst>
              </a:rPr>
              <a:t>th</a:t>
            </a:r>
            <a:r>
              <a:rPr lang="en-US" sz="2400" b="1" cap="none" spc="50" dirty="0">
                <a:ln w="11430"/>
                <a:solidFill>
                  <a:srgbClr val="C00000"/>
                </a:solidFill>
                <a:effectLst>
                  <a:outerShdw blurRad="76200" dist="50800" dir="5400000" algn="tl" rotWithShape="0">
                    <a:srgbClr val="000000">
                      <a:alpha val="65000"/>
                    </a:srgbClr>
                  </a:outerShdw>
                </a:effectLst>
              </a:rPr>
              <a:t>? </a:t>
            </a:r>
          </a:p>
        </p:txBody>
      </p:sp>
      <p:sp>
        <p:nvSpPr>
          <p:cNvPr id="10" name="Rectangle 9"/>
          <p:cNvSpPr/>
          <p:nvPr/>
        </p:nvSpPr>
        <p:spPr>
          <a:xfrm>
            <a:off x="997274" y="4012526"/>
            <a:ext cx="120635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a:ln w="11430"/>
                <a:solidFill>
                  <a:srgbClr val="0070C0"/>
                </a:solidFill>
                <a:effectLst>
                  <a:outerShdw blurRad="76200" dist="50800" dir="5400000" algn="tl" rotWithShape="0">
                    <a:srgbClr val="000000">
                      <a:alpha val="65000"/>
                    </a:srgbClr>
                  </a:outerShdw>
                </a:effectLst>
              </a:rPr>
              <a:t>No 14</a:t>
            </a:r>
            <a:r>
              <a:rPr lang="en-US" sz="2400" b="1" cap="none" spc="50" baseline="30000" dirty="0">
                <a:ln w="11430"/>
                <a:solidFill>
                  <a:srgbClr val="0070C0"/>
                </a:solidFill>
                <a:effectLst>
                  <a:outerShdw blurRad="76200" dist="50800" dir="5400000" algn="tl" rotWithShape="0">
                    <a:srgbClr val="000000">
                      <a:alpha val="65000"/>
                    </a:srgbClr>
                  </a:outerShdw>
                </a:effectLst>
              </a:rPr>
              <a:t>th</a:t>
            </a:r>
            <a:r>
              <a:rPr lang="en-US" sz="2400" b="1" spc="50" dirty="0">
                <a:ln w="11430"/>
                <a:solidFill>
                  <a:srgbClr val="0070C0"/>
                </a:solidFill>
                <a:effectLst>
                  <a:outerShdw blurRad="76200" dist="50800" dir="5400000" algn="tl" rotWithShape="0">
                    <a:srgbClr val="000000">
                      <a:alpha val="65000"/>
                    </a:srgbClr>
                  </a:outerShdw>
                </a:effectLst>
              </a:rPr>
              <a:t>!</a:t>
            </a:r>
            <a:endParaRPr lang="en-US" sz="2400" b="1" cap="none" spc="50" dirty="0">
              <a:ln w="11430"/>
              <a:solidFill>
                <a:srgbClr val="0070C0"/>
              </a:solidFill>
              <a:effectLst>
                <a:outerShdw blurRad="76200" dist="50800" dir="5400000" algn="tl" rotWithShape="0">
                  <a:srgbClr val="000000">
                    <a:alpha val="65000"/>
                  </a:srgbClr>
                </a:outerShdw>
              </a:effectLst>
            </a:endParaRPr>
          </a:p>
        </p:txBody>
      </p:sp>
      <p:sp>
        <p:nvSpPr>
          <p:cNvPr id="11" name="Title 1"/>
          <p:cNvSpPr txBox="1">
            <a:spLocks/>
          </p:cNvSpPr>
          <p:nvPr/>
        </p:nvSpPr>
        <p:spPr>
          <a:xfrm>
            <a:off x="2362200" y="2577355"/>
            <a:ext cx="4893966" cy="656688"/>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h="25400" prst="softRound"/>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ln w="12700">
                  <a:solidFill>
                    <a:schemeClr val="tx2">
                      <a:satMod val="155000"/>
                    </a:schemeClr>
                  </a:solidFill>
                  <a:prstDash val="solid"/>
                </a:ln>
                <a:solidFill>
                  <a:schemeClr val="bg2">
                    <a:lumMod val="25000"/>
                  </a:schemeClr>
                </a:solidFill>
                <a:latin typeface="Trebuchet MS" pitchFamily="34" charset="0"/>
              </a:rPr>
              <a:t>Let’s look for a </a:t>
            </a:r>
            <a:r>
              <a:rPr lang="en-US" sz="1800" dirty="0">
                <a:ln w="12700">
                  <a:solidFill>
                    <a:srgbClr val="002060"/>
                  </a:solidFill>
                  <a:prstDash val="solid"/>
                </a:ln>
                <a:solidFill>
                  <a:srgbClr val="0070C0"/>
                </a:solidFill>
                <a:latin typeface="Trebuchet MS" pitchFamily="34" charset="0"/>
              </a:rPr>
              <a:t>Sabbath</a:t>
            </a:r>
            <a:r>
              <a:rPr lang="en-US" sz="1800" dirty="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a:ln w="12700">
                  <a:solidFill>
                    <a:schemeClr val="tx2">
                      <a:satMod val="155000"/>
                    </a:schemeClr>
                  </a:solidFill>
                  <a:prstDash val="solid"/>
                </a:ln>
                <a:solidFill>
                  <a:schemeClr val="bg2">
                    <a:lumMod val="25000"/>
                  </a:schemeClr>
                </a:solidFill>
                <a:latin typeface="Trebuchet MS" pitchFamily="34" charset="0"/>
              </a:rPr>
              <a:t>that exists on the </a:t>
            </a:r>
            <a:br>
              <a:rPr lang="en-US" sz="1800" dirty="0">
                <a:ln w="12700">
                  <a:solidFill>
                    <a:schemeClr val="tx2">
                      <a:satMod val="155000"/>
                    </a:schemeClr>
                  </a:solidFill>
                  <a:prstDash val="solid"/>
                </a:ln>
                <a:solidFill>
                  <a:schemeClr val="bg2">
                    <a:lumMod val="25000"/>
                  </a:schemeClr>
                </a:solidFill>
                <a:latin typeface="Trebuchet MS" pitchFamily="34" charset="0"/>
              </a:rPr>
            </a:br>
            <a:r>
              <a:rPr lang="en-US" sz="1800" dirty="0">
                <a:ln w="12700">
                  <a:solidFill>
                    <a:schemeClr val="tx2">
                      <a:satMod val="155000"/>
                    </a:schemeClr>
                  </a:solidFill>
                  <a:prstDash val="solid"/>
                </a:ln>
                <a:solidFill>
                  <a:schemeClr val="bg2">
                    <a:lumMod val="25000"/>
                  </a:schemeClr>
                </a:solidFill>
                <a:latin typeface="Trebuchet MS" pitchFamily="34" charset="0"/>
              </a:rPr>
              <a:t>14</a:t>
            </a:r>
            <a:r>
              <a:rPr lang="en-US" sz="1800" baseline="30000" dirty="0">
                <a:ln w="12700">
                  <a:solidFill>
                    <a:schemeClr val="tx2">
                      <a:satMod val="155000"/>
                    </a:schemeClr>
                  </a:solidFill>
                  <a:prstDash val="solid"/>
                </a:ln>
                <a:solidFill>
                  <a:schemeClr val="bg2">
                    <a:lumMod val="25000"/>
                  </a:schemeClr>
                </a:solidFill>
                <a:latin typeface="Trebuchet MS" pitchFamily="34" charset="0"/>
              </a:rPr>
              <a:t>th</a:t>
            </a:r>
            <a:r>
              <a:rPr lang="en-US" sz="1800" dirty="0">
                <a:ln w="12700">
                  <a:solidFill>
                    <a:schemeClr val="tx2">
                      <a:satMod val="155000"/>
                    </a:schemeClr>
                  </a:solidFill>
                  <a:prstDash val="solid"/>
                </a:ln>
                <a:solidFill>
                  <a:schemeClr val="bg2">
                    <a:lumMod val="25000"/>
                  </a:schemeClr>
                </a:solidFill>
                <a:latin typeface="Trebuchet MS" pitchFamily="34" charset="0"/>
              </a:rPr>
              <a:t> cycle of the</a:t>
            </a:r>
            <a:r>
              <a:rPr lang="en-US" sz="1800" dirty="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a:ln w="12700">
                  <a:solidFill>
                    <a:srgbClr val="002060"/>
                  </a:solidFill>
                  <a:prstDash val="solid"/>
                </a:ln>
                <a:solidFill>
                  <a:srgbClr val="C00000"/>
                </a:solidFill>
                <a:latin typeface="Trebuchet MS" pitchFamily="34" charset="0"/>
              </a:rPr>
              <a:t>1</a:t>
            </a:r>
            <a:r>
              <a:rPr lang="en-US" sz="1800" baseline="30000" dirty="0">
                <a:ln w="12700">
                  <a:solidFill>
                    <a:srgbClr val="002060"/>
                  </a:solidFill>
                  <a:prstDash val="solid"/>
                </a:ln>
                <a:solidFill>
                  <a:srgbClr val="C00000"/>
                </a:solidFill>
                <a:latin typeface="Trebuchet MS" pitchFamily="34" charset="0"/>
              </a:rPr>
              <a:t>st</a:t>
            </a:r>
            <a:r>
              <a:rPr lang="en-US" sz="1800" dirty="0">
                <a:ln w="12700">
                  <a:solidFill>
                    <a:schemeClr val="tx2">
                      <a:satMod val="155000"/>
                    </a:schemeClr>
                  </a:solidFill>
                  <a:prstDash val="solid"/>
                </a:ln>
                <a:solidFill>
                  <a:schemeClr val="bg2">
                    <a:tint val="85000"/>
                    <a:satMod val="155000"/>
                  </a:schemeClr>
                </a:solidFill>
                <a:latin typeface="Trebuchet MS" pitchFamily="34" charset="0"/>
              </a:rPr>
              <a:t> </a:t>
            </a:r>
            <a:r>
              <a:rPr lang="en-US" sz="1800" u="sng" dirty="0">
                <a:ln w="12700">
                  <a:solidFill>
                    <a:schemeClr val="tx2">
                      <a:satMod val="155000"/>
                    </a:schemeClr>
                  </a:solidFill>
                  <a:prstDash val="solid"/>
                </a:ln>
                <a:solidFill>
                  <a:schemeClr val="bg2">
                    <a:lumMod val="25000"/>
                  </a:schemeClr>
                </a:solidFill>
                <a:latin typeface="Trebuchet MS" pitchFamily="34" charset="0"/>
              </a:rPr>
              <a:t>or</a:t>
            </a:r>
            <a:r>
              <a:rPr lang="en-US" sz="1800" dirty="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a:ln w="12700">
                  <a:solidFill>
                    <a:srgbClr val="002060"/>
                  </a:solidFill>
                  <a:prstDash val="solid"/>
                </a:ln>
                <a:solidFill>
                  <a:srgbClr val="0070C0"/>
                </a:solidFill>
                <a:latin typeface="Trebuchet MS" pitchFamily="34" charset="0"/>
              </a:rPr>
              <a:t>2</a:t>
            </a:r>
            <a:r>
              <a:rPr lang="en-US" sz="1800" baseline="30000" dirty="0">
                <a:ln w="12700">
                  <a:solidFill>
                    <a:srgbClr val="002060"/>
                  </a:solidFill>
                  <a:prstDash val="solid"/>
                </a:ln>
                <a:solidFill>
                  <a:srgbClr val="0070C0"/>
                </a:solidFill>
                <a:latin typeface="Trebuchet MS" pitchFamily="34" charset="0"/>
              </a:rPr>
              <a:t>nd</a:t>
            </a:r>
            <a:r>
              <a:rPr lang="en-US" sz="1800" dirty="0">
                <a:ln w="12700">
                  <a:solidFill>
                    <a:schemeClr val="tx2">
                      <a:satMod val="155000"/>
                    </a:schemeClr>
                  </a:solidFill>
                  <a:prstDash val="solid"/>
                </a:ln>
                <a:solidFill>
                  <a:schemeClr val="bg2">
                    <a:tint val="85000"/>
                    <a:satMod val="155000"/>
                  </a:schemeClr>
                </a:solidFill>
                <a:latin typeface="Trebuchet MS" pitchFamily="34" charset="0"/>
              </a:rPr>
              <a:t> </a:t>
            </a:r>
            <a:r>
              <a:rPr lang="en-US" sz="1800" dirty="0">
                <a:ln w="12700">
                  <a:solidFill>
                    <a:schemeClr val="tx2">
                      <a:satMod val="155000"/>
                    </a:schemeClr>
                  </a:solidFill>
                  <a:prstDash val="solid"/>
                </a:ln>
                <a:solidFill>
                  <a:schemeClr val="bg2">
                    <a:lumMod val="25000"/>
                  </a:schemeClr>
                </a:solidFill>
                <a:latin typeface="Trebuchet MS" pitchFamily="34" charset="0"/>
              </a:rPr>
              <a:t>month of </a:t>
            </a:r>
            <a:r>
              <a:rPr lang="en-US" sz="1800" dirty="0">
                <a:ln w="12700">
                  <a:solidFill>
                    <a:srgbClr val="002060"/>
                  </a:solidFill>
                  <a:prstDash val="solid"/>
                </a:ln>
                <a:solidFill>
                  <a:srgbClr val="C00000"/>
                </a:solidFill>
                <a:latin typeface="Trebuchet MS" pitchFamily="34" charset="0"/>
              </a:rPr>
              <a:t>Enoch!</a:t>
            </a:r>
          </a:p>
        </p:txBody>
      </p:sp>
    </p:spTree>
    <p:extLst>
      <p:ext uri="{BB962C8B-B14F-4D97-AF65-F5344CB8AC3E}">
        <p14:creationId xmlns:p14="http://schemas.microsoft.com/office/powerpoint/2010/main" val="860843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3000"/>
                                        <p:tgtEl>
                                          <p:spTgt spid="4"/>
                                        </p:tgtEl>
                                      </p:cBhvr>
                                    </p:animEffect>
                                  </p:childTnLst>
                                </p:cTn>
                              </p:par>
                            </p:childTnLst>
                          </p:cTn>
                        </p:par>
                        <p:par>
                          <p:cTn id="13" fill="hold">
                            <p:stCondLst>
                              <p:cond delay="3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3000"/>
                                        <p:tgtEl>
                                          <p:spTgt spid="7"/>
                                        </p:tgtEl>
                                      </p:cBhvr>
                                    </p:animEffect>
                                  </p:childTnLst>
                                </p:cTn>
                              </p:par>
                            </p:childTnLst>
                          </p:cTn>
                        </p:par>
                        <p:par>
                          <p:cTn id="35" fill="hold">
                            <p:stCondLst>
                              <p:cond delay="3000"/>
                            </p:stCondLst>
                            <p:childTnLst>
                              <p:par>
                                <p:cTn id="36" presetID="26"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wipe(up)">
                                      <p:cBhvr>
                                        <p:cTn id="55"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81000" y="0"/>
            <a:ext cx="83820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Joshua 2:  </a:t>
            </a:r>
            <a:r>
              <a:rPr lang="en-US" sz="4400" spc="50" dirty="0">
                <a:ln w="11430"/>
                <a:solidFill>
                  <a:srgbClr val="FF3399"/>
                </a:solidFill>
                <a:effectLst>
                  <a:outerShdw blurRad="76200" dist="50800" dir="5400000" algn="tl" rotWithShape="0">
                    <a:srgbClr val="000000">
                      <a:alpha val="65000"/>
                    </a:srgbClr>
                  </a:outerShdw>
                </a:effectLst>
              </a:rPr>
              <a:t>Rahab</a:t>
            </a:r>
            <a:r>
              <a:rPr lang="en-US" sz="4400" spc="50" dirty="0">
                <a:ln w="11430"/>
                <a:solidFill>
                  <a:srgbClr val="8C4C64"/>
                </a:solidFill>
                <a:effectLst>
                  <a:outerShdw blurRad="76200" dist="50800" dir="5400000" algn="tl" rotWithShape="0">
                    <a:srgbClr val="000000">
                      <a:alpha val="65000"/>
                    </a:srgbClr>
                  </a:outerShdw>
                </a:effectLst>
              </a:rPr>
              <a:t> &amp; the Spies</a:t>
            </a:r>
          </a:p>
        </p:txBody>
      </p:sp>
      <p:sp>
        <p:nvSpPr>
          <p:cNvPr id="11" name="TextBox 10"/>
          <p:cNvSpPr txBox="1"/>
          <p:nvPr/>
        </p:nvSpPr>
        <p:spPr>
          <a:xfrm>
            <a:off x="1573530" y="5968425"/>
            <a:ext cx="7211090" cy="584775"/>
          </a:xfrm>
          <a:prstGeom prst="rect">
            <a:avLst/>
          </a:prstGeom>
          <a:solidFill>
            <a:schemeClr val="accent2">
              <a:lumMod val="20000"/>
              <a:lumOff val="80000"/>
            </a:schemeClr>
          </a:solidFill>
          <a:ln w="28575">
            <a:solidFill>
              <a:schemeClr val="accent2">
                <a:lumMod val="75000"/>
              </a:schemeClr>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600" b="1" dirty="0">
                <a:solidFill>
                  <a:srgbClr val="0070C0"/>
                </a:solidFill>
              </a:rPr>
              <a:t>Box 5  </a:t>
            </a:r>
            <a:r>
              <a:rPr lang="en-US" sz="1600" b="1" dirty="0">
                <a:solidFill>
                  <a:srgbClr val="990033"/>
                </a:solidFill>
              </a:rPr>
              <a:t>Rahab did not send them away until it was dark!  </a:t>
            </a:r>
            <a:r>
              <a:rPr lang="en-US" sz="1600" b="1" dirty="0">
                <a:solidFill>
                  <a:schemeClr val="tx1">
                    <a:lumMod val="75000"/>
                    <a:lumOff val="25000"/>
                  </a:schemeClr>
                </a:solidFill>
              </a:rPr>
              <a:t>The three days for the spies commenced from the time they fled to the mountains – not from “dawn.”</a:t>
            </a:r>
          </a:p>
        </p:txBody>
      </p:sp>
      <p:sp>
        <p:nvSpPr>
          <p:cNvPr id="12"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17</a:t>
            </a:fld>
            <a:endParaRPr lang="en-US" dirty="0"/>
          </a:p>
        </p:txBody>
      </p:sp>
      <p:sp>
        <p:nvSpPr>
          <p:cNvPr id="13" name="TextBox 12"/>
          <p:cNvSpPr txBox="1"/>
          <p:nvPr/>
        </p:nvSpPr>
        <p:spPr>
          <a:xfrm>
            <a:off x="2831448" y="5331758"/>
            <a:ext cx="4014504" cy="531674"/>
          </a:xfrm>
          <a:prstGeom prst="frame">
            <a:avLst/>
          </a:prstGeom>
          <a:solidFill>
            <a:srgbClr val="FFCCCC"/>
          </a:solidFill>
          <a:ln w="28575">
            <a:solidFill>
              <a:srgbClr val="FF3399"/>
            </a:solidFill>
          </a:ln>
          <a:scene3d>
            <a:camera prst="orthographicFront"/>
            <a:lightRig rig="threePt" dir="t"/>
          </a:scene3d>
          <a:sp3d>
            <a:bevelT/>
          </a:sp3d>
        </p:spPr>
        <p:txBody>
          <a:bodyPr wrap="square" rtlCol="0">
            <a:spAutoFit/>
            <a:sp3d extrusionH="57150">
              <a:bevelT w="38100" h="38100"/>
            </a:sp3d>
          </a:bodyPr>
          <a:lstStyle/>
          <a:p>
            <a:pPr algn="ctr"/>
            <a:r>
              <a:rPr lang="en-US" sz="2000" dirty="0">
                <a:solidFill>
                  <a:srgbClr val="FF3399"/>
                </a:solidFill>
                <a:latin typeface="Arial Rounded MT Bold" pitchFamily="34" charset="0"/>
              </a:rPr>
              <a:t>2</a:t>
            </a:r>
            <a:r>
              <a:rPr lang="en-US" sz="2000" baseline="30000" dirty="0">
                <a:solidFill>
                  <a:srgbClr val="FF3399"/>
                </a:solidFill>
                <a:latin typeface="Arial Rounded MT Bold" pitchFamily="34" charset="0"/>
              </a:rPr>
              <a:t>nd</a:t>
            </a:r>
            <a:r>
              <a:rPr lang="en-US" sz="2000" dirty="0">
                <a:solidFill>
                  <a:srgbClr val="FF3399"/>
                </a:solidFill>
                <a:latin typeface="Arial Rounded MT Bold" pitchFamily="34" charset="0"/>
              </a:rPr>
              <a:t> Set of “Counting to 3”</a:t>
            </a:r>
          </a:p>
        </p:txBody>
      </p:sp>
      <p:graphicFrame>
        <p:nvGraphicFramePr>
          <p:cNvPr id="15" name="Table 14"/>
          <p:cNvGraphicFramePr>
            <a:graphicFrameLocks noGrp="1"/>
          </p:cNvGraphicFramePr>
          <p:nvPr>
            <p:extLst>
              <p:ext uri="{D42A27DB-BD31-4B8C-83A1-F6EECF244321}">
                <p14:modId xmlns:p14="http://schemas.microsoft.com/office/powerpoint/2010/main" val="3665779477"/>
              </p:ext>
            </p:extLst>
          </p:nvPr>
        </p:nvGraphicFramePr>
        <p:xfrm>
          <a:off x="191544" y="3668268"/>
          <a:ext cx="8769576" cy="571500"/>
        </p:xfrm>
        <a:graphic>
          <a:graphicData uri="http://schemas.openxmlformats.org/drawingml/2006/table">
            <a:tbl>
              <a:tblPr firstRow="1" bandRow="1">
                <a:tableStyleId>{5C22544A-7EE6-4342-B048-85BDC9FD1C3A}</a:tableStyleId>
              </a:tblPr>
              <a:tblGrid>
                <a:gridCol w="241174">
                  <a:extLst>
                    <a:ext uri="{9D8B030D-6E8A-4147-A177-3AD203B41FA5}">
                      <a16:colId xmlns:a16="http://schemas.microsoft.com/office/drawing/2014/main" val="20000"/>
                    </a:ext>
                  </a:extLst>
                </a:gridCol>
                <a:gridCol w="827556">
                  <a:extLst>
                    <a:ext uri="{9D8B030D-6E8A-4147-A177-3AD203B41FA5}">
                      <a16:colId xmlns:a16="http://schemas.microsoft.com/office/drawing/2014/main" val="20001"/>
                    </a:ext>
                  </a:extLst>
                </a:gridCol>
                <a:gridCol w="219736">
                  <a:extLst>
                    <a:ext uri="{9D8B030D-6E8A-4147-A177-3AD203B41FA5}">
                      <a16:colId xmlns:a16="http://schemas.microsoft.com/office/drawing/2014/main" val="20002"/>
                    </a:ext>
                  </a:extLst>
                </a:gridCol>
                <a:gridCol w="848994">
                  <a:extLst>
                    <a:ext uri="{9D8B030D-6E8A-4147-A177-3AD203B41FA5}">
                      <a16:colId xmlns:a16="http://schemas.microsoft.com/office/drawing/2014/main" val="20003"/>
                    </a:ext>
                  </a:extLst>
                </a:gridCol>
                <a:gridCol w="219736">
                  <a:extLst>
                    <a:ext uri="{9D8B030D-6E8A-4147-A177-3AD203B41FA5}">
                      <a16:colId xmlns:a16="http://schemas.microsoft.com/office/drawing/2014/main" val="20004"/>
                    </a:ext>
                  </a:extLst>
                </a:gridCol>
                <a:gridCol w="848994">
                  <a:extLst>
                    <a:ext uri="{9D8B030D-6E8A-4147-A177-3AD203B41FA5}">
                      <a16:colId xmlns:a16="http://schemas.microsoft.com/office/drawing/2014/main" val="20005"/>
                    </a:ext>
                  </a:extLst>
                </a:gridCol>
                <a:gridCol w="250630">
                  <a:extLst>
                    <a:ext uri="{9D8B030D-6E8A-4147-A177-3AD203B41FA5}">
                      <a16:colId xmlns:a16="http://schemas.microsoft.com/office/drawing/2014/main" val="20006"/>
                    </a:ext>
                  </a:extLst>
                </a:gridCol>
                <a:gridCol w="818100">
                  <a:extLst>
                    <a:ext uri="{9D8B030D-6E8A-4147-A177-3AD203B41FA5}">
                      <a16:colId xmlns:a16="http://schemas.microsoft.com/office/drawing/2014/main" val="20007"/>
                    </a:ext>
                  </a:extLst>
                </a:gridCol>
                <a:gridCol w="226986">
                  <a:extLst>
                    <a:ext uri="{9D8B030D-6E8A-4147-A177-3AD203B41FA5}">
                      <a16:colId xmlns:a16="http://schemas.microsoft.com/office/drawing/2014/main" val="20008"/>
                    </a:ext>
                  </a:extLst>
                </a:gridCol>
                <a:gridCol w="841744">
                  <a:extLst>
                    <a:ext uri="{9D8B030D-6E8A-4147-A177-3AD203B41FA5}">
                      <a16:colId xmlns:a16="http://schemas.microsoft.com/office/drawing/2014/main" val="20009"/>
                    </a:ext>
                  </a:extLst>
                </a:gridCol>
                <a:gridCol w="219736">
                  <a:extLst>
                    <a:ext uri="{9D8B030D-6E8A-4147-A177-3AD203B41FA5}">
                      <a16:colId xmlns:a16="http://schemas.microsoft.com/office/drawing/2014/main" val="20010"/>
                    </a:ext>
                  </a:extLst>
                </a:gridCol>
                <a:gridCol w="848994">
                  <a:extLst>
                    <a:ext uri="{9D8B030D-6E8A-4147-A177-3AD203B41FA5}">
                      <a16:colId xmlns:a16="http://schemas.microsoft.com/office/drawing/2014/main" val="20011"/>
                    </a:ext>
                  </a:extLst>
                </a:gridCol>
                <a:gridCol w="219736">
                  <a:extLst>
                    <a:ext uri="{9D8B030D-6E8A-4147-A177-3AD203B41FA5}">
                      <a16:colId xmlns:a16="http://schemas.microsoft.com/office/drawing/2014/main" val="20012"/>
                    </a:ext>
                  </a:extLst>
                </a:gridCol>
                <a:gridCol w="848994">
                  <a:extLst>
                    <a:ext uri="{9D8B030D-6E8A-4147-A177-3AD203B41FA5}">
                      <a16:colId xmlns:a16="http://schemas.microsoft.com/office/drawing/2014/main" val="20013"/>
                    </a:ext>
                  </a:extLst>
                </a:gridCol>
                <a:gridCol w="236442">
                  <a:extLst>
                    <a:ext uri="{9D8B030D-6E8A-4147-A177-3AD203B41FA5}">
                      <a16:colId xmlns:a16="http://schemas.microsoft.com/office/drawing/2014/main" val="20014"/>
                    </a:ext>
                  </a:extLst>
                </a:gridCol>
                <a:gridCol w="832288">
                  <a:extLst>
                    <a:ext uri="{9D8B030D-6E8A-4147-A177-3AD203B41FA5}">
                      <a16:colId xmlns:a16="http://schemas.microsoft.com/office/drawing/2014/main" val="20015"/>
                    </a:ext>
                  </a:extLst>
                </a:gridCol>
                <a:gridCol w="219736">
                  <a:extLst>
                    <a:ext uri="{9D8B030D-6E8A-4147-A177-3AD203B41FA5}">
                      <a16:colId xmlns:a16="http://schemas.microsoft.com/office/drawing/2014/main" val="20016"/>
                    </a:ext>
                  </a:extLst>
                </a:gridCol>
              </a:tblGrid>
              <a:tr h="370840">
                <a:tc>
                  <a:txBody>
                    <a:bodyPr/>
                    <a:lstStyle/>
                    <a:p>
                      <a:pPr algn="ctr"/>
                      <a:endParaRPr lang="en-US" sz="1400" dirty="0"/>
                    </a:p>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6</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Friday</a:t>
                      </a:r>
                    </a:p>
                    <a:p>
                      <a:pPr algn="ctr"/>
                      <a:r>
                        <a:rPr lang="en-US" sz="1050" baseline="0" dirty="0">
                          <a:solidFill>
                            <a:srgbClr val="002060"/>
                          </a:solidFill>
                        </a:rPr>
                        <a:t>Abib 6</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a:t>
                      </a:r>
                      <a:r>
                        <a:rPr lang="en-US" sz="1050" baseline="0" dirty="0"/>
                        <a:t> 6</a:t>
                      </a:r>
                      <a:br>
                        <a:rPr lang="en-US" sz="1050" baseline="0" dirty="0"/>
                      </a:br>
                      <a:r>
                        <a:rPr lang="en-US" sz="1050" baseline="0" dirty="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a:solidFill>
                            <a:srgbClr val="002060"/>
                          </a:solidFill>
                        </a:rPr>
                        <a:t>7</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Sabbath</a:t>
                      </a:r>
                    </a:p>
                    <a:p>
                      <a:pPr algn="ctr"/>
                      <a:r>
                        <a:rPr lang="en-US" sz="1050" baseline="0" dirty="0">
                          <a:solidFill>
                            <a:srgbClr val="002060"/>
                          </a:solidFill>
                        </a:rPr>
                        <a:t>Abib 7</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7</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8</a:t>
                      </a:r>
                      <a:r>
                        <a:rPr lang="en-US" sz="1050" baseline="30000" dirty="0">
                          <a:solidFill>
                            <a:srgbClr val="002060"/>
                          </a:solidFill>
                        </a:rPr>
                        <a:t>th</a:t>
                      </a:r>
                      <a:r>
                        <a:rPr lang="en-US" sz="1050" baseline="0" dirty="0">
                          <a:solidFill>
                            <a:srgbClr val="002060"/>
                          </a:solidFill>
                        </a:rPr>
                        <a:t> Cycle Sunday</a:t>
                      </a:r>
                    </a:p>
                    <a:p>
                      <a:pPr algn="ctr"/>
                      <a:r>
                        <a:rPr lang="en-US" sz="1050" baseline="0" dirty="0">
                          <a:solidFill>
                            <a:srgbClr val="002060"/>
                          </a:solidFill>
                        </a:rPr>
                        <a:t>Abib 8</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8</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9</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Monday</a:t>
                      </a:r>
                    </a:p>
                    <a:p>
                      <a:pPr algn="ctr"/>
                      <a:r>
                        <a:rPr lang="en-US" sz="1050" baseline="0" dirty="0">
                          <a:solidFill>
                            <a:srgbClr val="002060"/>
                          </a:solidFill>
                        </a:rPr>
                        <a:t>Abib 9</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9</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16" name="Right Brace 15"/>
          <p:cNvSpPr/>
          <p:nvPr/>
        </p:nvSpPr>
        <p:spPr>
          <a:xfrm rot="5400000">
            <a:off x="2312050" y="3405996"/>
            <a:ext cx="441961" cy="2129820"/>
          </a:xfrm>
          <a:prstGeom prst="rightBrace">
            <a:avLst>
              <a:gd name="adj1" fmla="val 54310"/>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990033"/>
                </a:solidFill>
              </a:rPr>
              <a:t>1</a:t>
            </a:r>
            <a:r>
              <a:rPr lang="en-US" sz="1400" b="1" baseline="30000" dirty="0">
                <a:solidFill>
                  <a:srgbClr val="990033"/>
                </a:solidFill>
              </a:rPr>
              <a:t>st</a:t>
            </a:r>
            <a:r>
              <a:rPr lang="en-US" sz="1400" b="1" dirty="0">
                <a:solidFill>
                  <a:srgbClr val="990033"/>
                </a:solidFill>
              </a:rPr>
              <a:t> Day</a:t>
            </a:r>
            <a:endParaRPr lang="en-US" sz="700" dirty="0">
              <a:solidFill>
                <a:srgbClr val="990033"/>
              </a:solidFill>
            </a:endParaRPr>
          </a:p>
        </p:txBody>
      </p:sp>
      <p:sp>
        <p:nvSpPr>
          <p:cNvPr id="17" name="Right Brace 16"/>
          <p:cNvSpPr/>
          <p:nvPr/>
        </p:nvSpPr>
        <p:spPr>
          <a:xfrm rot="5400000">
            <a:off x="4460892" y="3409044"/>
            <a:ext cx="441959" cy="2129820"/>
          </a:xfrm>
          <a:prstGeom prst="rightBrace">
            <a:avLst>
              <a:gd name="adj1" fmla="val 49712"/>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990033"/>
                </a:solidFill>
              </a:rPr>
              <a:t>2</a:t>
            </a:r>
            <a:r>
              <a:rPr lang="en-US" sz="1400" b="1" baseline="30000" dirty="0">
                <a:solidFill>
                  <a:srgbClr val="990033"/>
                </a:solidFill>
              </a:rPr>
              <a:t>nd</a:t>
            </a:r>
            <a:r>
              <a:rPr lang="en-US" sz="1400" b="1" dirty="0">
                <a:solidFill>
                  <a:srgbClr val="990033"/>
                </a:solidFill>
              </a:rPr>
              <a:t> Day</a:t>
            </a:r>
            <a:endParaRPr lang="en-US" sz="700" dirty="0">
              <a:solidFill>
                <a:srgbClr val="990033"/>
              </a:solidFill>
            </a:endParaRPr>
          </a:p>
        </p:txBody>
      </p:sp>
      <p:sp>
        <p:nvSpPr>
          <p:cNvPr id="18" name="Right Brace 17"/>
          <p:cNvSpPr/>
          <p:nvPr/>
        </p:nvSpPr>
        <p:spPr>
          <a:xfrm rot="5400000">
            <a:off x="6624972" y="3409046"/>
            <a:ext cx="441960" cy="2129820"/>
          </a:xfrm>
          <a:prstGeom prst="rightBrace">
            <a:avLst>
              <a:gd name="adj1" fmla="val 40517"/>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990033"/>
                </a:solidFill>
              </a:rPr>
              <a:t>3</a:t>
            </a:r>
            <a:r>
              <a:rPr lang="en-US" sz="1400" b="1" baseline="30000" dirty="0">
                <a:solidFill>
                  <a:srgbClr val="990033"/>
                </a:solidFill>
              </a:rPr>
              <a:t>rd</a:t>
            </a:r>
            <a:r>
              <a:rPr lang="en-US" sz="1400" b="1" dirty="0">
                <a:solidFill>
                  <a:srgbClr val="990033"/>
                </a:solidFill>
              </a:rPr>
              <a:t> Day</a:t>
            </a:r>
            <a:endParaRPr lang="en-US" sz="700" dirty="0">
              <a:solidFill>
                <a:srgbClr val="990033"/>
              </a:solidFill>
            </a:endParaRPr>
          </a:p>
        </p:txBody>
      </p:sp>
      <p:sp>
        <p:nvSpPr>
          <p:cNvPr id="19" name="Rectangle 18"/>
          <p:cNvSpPr/>
          <p:nvPr/>
        </p:nvSpPr>
        <p:spPr>
          <a:xfrm>
            <a:off x="233680" y="2182368"/>
            <a:ext cx="952500" cy="963612"/>
          </a:xfrm>
          <a:prstGeom prst="rect">
            <a:avLst/>
          </a:prstGeom>
          <a:solidFill>
            <a:schemeClr val="bg1"/>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2  </a:t>
            </a:r>
            <a:r>
              <a:rPr lang="en-US" sz="1400" b="1" dirty="0">
                <a:solidFill>
                  <a:schemeClr val="tx1">
                    <a:lumMod val="75000"/>
                    <a:lumOff val="25000"/>
                  </a:schemeClr>
                </a:solidFill>
              </a:rPr>
              <a:t>Joshua sends out 2 spies.</a:t>
            </a:r>
            <a:endParaRPr lang="en-US" sz="700" b="1" dirty="0"/>
          </a:p>
        </p:txBody>
      </p:sp>
      <p:sp>
        <p:nvSpPr>
          <p:cNvPr id="20" name="Rectangle 19"/>
          <p:cNvSpPr/>
          <p:nvPr/>
        </p:nvSpPr>
        <p:spPr>
          <a:xfrm>
            <a:off x="7797149" y="2167128"/>
            <a:ext cx="1118251" cy="963612"/>
          </a:xfrm>
          <a:prstGeom prst="rect">
            <a:avLst/>
          </a:prstGeom>
          <a:solidFill>
            <a:schemeClr val="bg1"/>
          </a:solidFill>
          <a:ln w="28575">
            <a:solidFill>
              <a:srgbClr val="0070C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After the 3</a:t>
            </a:r>
            <a:r>
              <a:rPr lang="en-US" sz="1400" b="1" baseline="30000" dirty="0">
                <a:solidFill>
                  <a:srgbClr val="0070C0"/>
                </a:solidFill>
              </a:rPr>
              <a:t>rd</a:t>
            </a:r>
            <a:r>
              <a:rPr lang="en-US" sz="1400" b="1" dirty="0">
                <a:solidFill>
                  <a:srgbClr val="0070C0"/>
                </a:solidFill>
              </a:rPr>
              <a:t> day, Israel will cross the Jordan.</a:t>
            </a:r>
            <a:endParaRPr lang="en-US" sz="700" dirty="0">
              <a:solidFill>
                <a:srgbClr val="0070C0"/>
              </a:solidFill>
            </a:endParaRPr>
          </a:p>
        </p:txBody>
      </p:sp>
      <p:cxnSp>
        <p:nvCxnSpPr>
          <p:cNvPr id="21" name="Straight Arrow Connector 20"/>
          <p:cNvCxnSpPr/>
          <p:nvPr/>
        </p:nvCxnSpPr>
        <p:spPr>
          <a:xfrm>
            <a:off x="533400" y="3145980"/>
            <a:ext cx="0" cy="50705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168" y="1066800"/>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a:solidFill>
                  <a:schemeClr val="tx1">
                    <a:lumMod val="75000"/>
                    <a:lumOff val="25000"/>
                  </a:schemeClr>
                </a:solidFill>
                <a:latin typeface="Comic Sans MS" pitchFamily="66" charset="0"/>
              </a:rPr>
              <a:t>Chart</a:t>
            </a:r>
            <a:r>
              <a:rPr lang="en-US" b="1" dirty="0">
                <a:latin typeface="Comic Sans MS" pitchFamily="66" charset="0"/>
              </a:rPr>
              <a:t> </a:t>
            </a:r>
            <a:r>
              <a:rPr lang="en-US" b="1" dirty="0">
                <a:solidFill>
                  <a:srgbClr val="990033"/>
                </a:solidFill>
                <a:latin typeface="Comic Sans MS" pitchFamily="66" charset="0"/>
              </a:rPr>
              <a:t>#2</a:t>
            </a:r>
            <a:r>
              <a:rPr lang="en-US" b="1" dirty="0">
                <a:latin typeface="Comic Sans MS" pitchFamily="66" charset="0"/>
              </a:rPr>
              <a:t> </a:t>
            </a:r>
            <a:r>
              <a:rPr lang="en-US" b="1" dirty="0">
                <a:solidFill>
                  <a:schemeClr val="tx1">
                    <a:lumMod val="75000"/>
                    <a:lumOff val="25000"/>
                  </a:schemeClr>
                </a:solidFill>
                <a:latin typeface="Comic Sans MS" pitchFamily="66" charset="0"/>
              </a:rPr>
              <a:t>of 7  </a:t>
            </a:r>
            <a:r>
              <a:rPr lang="en-US" b="1" dirty="0">
                <a:solidFill>
                  <a:srgbClr val="8C4C64"/>
                </a:solidFill>
                <a:latin typeface="Comic Sans MS" pitchFamily="66" charset="0"/>
              </a:rPr>
              <a:t>(Spies receive instructions to hide 3 days in the mountains.)</a:t>
            </a:r>
          </a:p>
        </p:txBody>
      </p:sp>
      <p:cxnSp>
        <p:nvCxnSpPr>
          <p:cNvPr id="24" name="Straight Arrow Connector 23"/>
          <p:cNvCxnSpPr/>
          <p:nvPr/>
        </p:nvCxnSpPr>
        <p:spPr>
          <a:xfrm>
            <a:off x="1305560" y="3124200"/>
            <a:ext cx="0" cy="507051"/>
          </a:xfrm>
          <a:prstGeom prst="straightConnector1">
            <a:avLst/>
          </a:prstGeom>
          <a:ln w="38100">
            <a:solidFill>
              <a:srgbClr val="FF3399"/>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52400" y="4724400"/>
            <a:ext cx="1370330" cy="1524000"/>
          </a:xfrm>
          <a:prstGeom prst="rect">
            <a:avLst/>
          </a:prstGeom>
          <a:solidFill>
            <a:schemeClr val="accent2">
              <a:lumMod val="20000"/>
              <a:lumOff val="80000"/>
            </a:schemeClr>
          </a:solidFill>
          <a:ln w="28575">
            <a:solidFill>
              <a:schemeClr val="accent2">
                <a:lumMod val="50000"/>
              </a:schemeClr>
            </a:solidFill>
          </a:ln>
          <a:effectLst>
            <a:glow rad="76200">
              <a:schemeClr val="tx1">
                <a:lumMod val="75000"/>
                <a:lumOff val="25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4  </a:t>
            </a:r>
            <a:r>
              <a:rPr lang="en-US" sz="1400" b="1" dirty="0">
                <a:solidFill>
                  <a:schemeClr val="accent2">
                    <a:lumMod val="50000"/>
                  </a:schemeClr>
                </a:solidFill>
              </a:rPr>
              <a:t>Jericho gates close when it is dark.  </a:t>
            </a:r>
            <a:r>
              <a:rPr lang="en-US" sz="1400" b="1" dirty="0">
                <a:solidFill>
                  <a:srgbClr val="990033"/>
                </a:solidFill>
              </a:rPr>
              <a:t>Rahab declares the spies left before the gates closed.</a:t>
            </a:r>
            <a:endParaRPr lang="en-US" sz="700" b="1" dirty="0">
              <a:solidFill>
                <a:srgbClr val="990033"/>
              </a:solidFill>
            </a:endParaRPr>
          </a:p>
        </p:txBody>
      </p:sp>
      <p:sp>
        <p:nvSpPr>
          <p:cNvPr id="26" name="Rectangle 25"/>
          <p:cNvSpPr/>
          <p:nvPr/>
        </p:nvSpPr>
        <p:spPr>
          <a:xfrm>
            <a:off x="1293876" y="2191068"/>
            <a:ext cx="952500" cy="963612"/>
          </a:xfrm>
          <a:prstGeom prst="rect">
            <a:avLst/>
          </a:prstGeom>
          <a:solidFill>
            <a:schemeClr val="bg1"/>
          </a:solidFill>
          <a:ln w="28575">
            <a:solidFill>
              <a:srgbClr val="FF33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3  </a:t>
            </a:r>
            <a:r>
              <a:rPr lang="en-US" sz="1400" b="1" dirty="0">
                <a:solidFill>
                  <a:schemeClr val="tx1">
                    <a:lumMod val="75000"/>
                    <a:lumOff val="25000"/>
                  </a:schemeClr>
                </a:solidFill>
              </a:rPr>
              <a:t>Rahab hides the spies.</a:t>
            </a:r>
            <a:endParaRPr lang="en-US" sz="700" b="1" dirty="0"/>
          </a:p>
        </p:txBody>
      </p:sp>
      <p:sp>
        <p:nvSpPr>
          <p:cNvPr id="27" name="TextBox 26"/>
          <p:cNvSpPr txBox="1"/>
          <p:nvPr/>
        </p:nvSpPr>
        <p:spPr>
          <a:xfrm>
            <a:off x="2837830" y="1868737"/>
            <a:ext cx="4477370" cy="1323439"/>
          </a:xfrm>
          <a:prstGeom prst="rect">
            <a:avLst/>
          </a:prstGeom>
          <a:solidFill>
            <a:schemeClr val="accent2">
              <a:lumMod val="20000"/>
              <a:lumOff val="80000"/>
            </a:schemeClr>
          </a:solidFill>
          <a:effectLst>
            <a:glow rad="101600">
              <a:schemeClr val="accent5">
                <a:satMod val="175000"/>
                <a:alpha val="40000"/>
              </a:schemeClr>
            </a:glow>
          </a:effectLst>
          <a:scene3d>
            <a:camera prst="orthographicFront"/>
            <a:lightRig rig="threePt" dir="t"/>
          </a:scene3d>
          <a:sp3d>
            <a:bevelT w="114300" prst="artDeco"/>
          </a:sp3d>
        </p:spPr>
        <p:txBody>
          <a:bodyPr wrap="square" rtlCol="0">
            <a:spAutoFit/>
            <a:sp3d extrusionH="57150">
              <a:bevelT w="82550" h="38100" prst="coolSlant"/>
            </a:sp3d>
          </a:bodyPr>
          <a:lstStyle/>
          <a:p>
            <a:pPr algn="ctr"/>
            <a:r>
              <a:rPr lang="en-US" sz="1600" b="1" dirty="0">
                <a:solidFill>
                  <a:schemeClr val="tx2">
                    <a:lumMod val="50000"/>
                  </a:schemeClr>
                </a:solidFill>
              </a:rPr>
              <a:t>It appears that Joshua fully expected the spies to complete this assignment on the Day Season of Friday and be back to camp before Sabbath.  </a:t>
            </a:r>
            <a:br>
              <a:rPr lang="en-US" sz="1600" b="1" dirty="0">
                <a:solidFill>
                  <a:schemeClr val="tx2">
                    <a:lumMod val="50000"/>
                  </a:schemeClr>
                </a:solidFill>
              </a:rPr>
            </a:br>
            <a:r>
              <a:rPr lang="en-US" sz="1600" b="1" dirty="0">
                <a:solidFill>
                  <a:srgbClr val="C00000"/>
                </a:solidFill>
              </a:rPr>
              <a:t>However, the plans were delayed due to suspicions from residents in Jericho.  </a:t>
            </a:r>
          </a:p>
        </p:txBody>
      </p:sp>
      <p:cxnSp>
        <p:nvCxnSpPr>
          <p:cNvPr id="28" name="Straight Arrow Connector 27"/>
          <p:cNvCxnSpPr/>
          <p:nvPr/>
        </p:nvCxnSpPr>
        <p:spPr>
          <a:xfrm>
            <a:off x="1425575" y="3610931"/>
            <a:ext cx="0" cy="1180239"/>
          </a:xfrm>
          <a:prstGeom prst="straightConnector1">
            <a:avLst/>
          </a:prstGeom>
          <a:ln w="38100">
            <a:solidFill>
              <a:schemeClr val="bg1"/>
            </a:solidFill>
            <a:tailEnd type="arrow"/>
          </a:ln>
          <a:effectLst>
            <a:glow rad="63500">
              <a:schemeClr val="tx1"/>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rot="5400000">
            <a:off x="3175649" y="2361551"/>
            <a:ext cx="441961"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1</a:t>
            </a:r>
            <a:r>
              <a:rPr lang="en-US" sz="1400" b="1" baseline="30000" dirty="0">
                <a:solidFill>
                  <a:srgbClr val="0070C0"/>
                </a:solidFill>
              </a:rPr>
              <a:t>st</a:t>
            </a:r>
            <a:r>
              <a:rPr lang="en-US" sz="1400" b="1" dirty="0">
                <a:solidFill>
                  <a:srgbClr val="0070C0"/>
                </a:solidFill>
              </a:rPr>
              <a:t> Day</a:t>
            </a:r>
          </a:p>
          <a:p>
            <a:pPr algn="ctr"/>
            <a:endParaRPr lang="en-US" sz="700" dirty="0"/>
          </a:p>
        </p:txBody>
      </p:sp>
      <p:sp>
        <p:nvSpPr>
          <p:cNvPr id="30" name="Left Brace 29"/>
          <p:cNvSpPr/>
          <p:nvPr/>
        </p:nvSpPr>
        <p:spPr>
          <a:xfrm rot="5400000">
            <a:off x="5324491" y="2354439"/>
            <a:ext cx="441959"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2</a:t>
            </a:r>
            <a:r>
              <a:rPr lang="en-US" sz="1400" b="1" baseline="30000" dirty="0">
                <a:solidFill>
                  <a:srgbClr val="0070C0"/>
                </a:solidFill>
              </a:rPr>
              <a:t>nd</a:t>
            </a:r>
            <a:r>
              <a:rPr lang="en-US" sz="1400" b="1" dirty="0">
                <a:solidFill>
                  <a:srgbClr val="0070C0"/>
                </a:solidFill>
              </a:rPr>
              <a:t> Day</a:t>
            </a:r>
          </a:p>
          <a:p>
            <a:pPr algn="ctr"/>
            <a:endParaRPr lang="en-US" sz="700" dirty="0"/>
          </a:p>
        </p:txBody>
      </p:sp>
      <p:sp>
        <p:nvSpPr>
          <p:cNvPr id="31" name="Left Brace 30"/>
          <p:cNvSpPr/>
          <p:nvPr/>
        </p:nvSpPr>
        <p:spPr>
          <a:xfrm rot="5400000">
            <a:off x="7488571" y="2354441"/>
            <a:ext cx="441960"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3</a:t>
            </a:r>
            <a:r>
              <a:rPr lang="en-US" sz="1400" b="1" baseline="30000" dirty="0">
                <a:solidFill>
                  <a:srgbClr val="0070C0"/>
                </a:solidFill>
              </a:rPr>
              <a:t>rd</a:t>
            </a:r>
            <a:r>
              <a:rPr lang="en-US" sz="1400" b="1" dirty="0">
                <a:solidFill>
                  <a:srgbClr val="0070C0"/>
                </a:solidFill>
              </a:rPr>
              <a:t> Day</a:t>
            </a:r>
          </a:p>
          <a:p>
            <a:pPr algn="ctr"/>
            <a:endParaRPr lang="en-US" sz="700" dirty="0"/>
          </a:p>
        </p:txBody>
      </p:sp>
      <p:sp>
        <p:nvSpPr>
          <p:cNvPr id="32" name="Freeform 31"/>
          <p:cNvSpPr/>
          <p:nvPr/>
        </p:nvSpPr>
        <p:spPr>
          <a:xfrm flipH="1" flipV="1">
            <a:off x="8702688" y="314598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1573530" y="4790440"/>
            <a:ext cx="6388133" cy="452120"/>
          </a:xfrm>
          <a:prstGeom prst="rect">
            <a:avLst/>
          </a:prstGeom>
          <a:solidFill>
            <a:srgbClr val="FFCCCC"/>
          </a:solidFill>
          <a:ln w="28575">
            <a:solidFill>
              <a:srgbClr val="FF33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6  </a:t>
            </a:r>
            <a:r>
              <a:rPr lang="en-US" sz="1400" b="1" dirty="0">
                <a:solidFill>
                  <a:srgbClr val="990033"/>
                </a:solidFill>
              </a:rPr>
              <a:t>Spies are to hide 3 days in the mountains to the Night of Abib 9.</a:t>
            </a:r>
            <a:endParaRPr lang="en-US" sz="700" b="1" dirty="0">
              <a:solidFill>
                <a:srgbClr val="990033"/>
              </a:solidFill>
            </a:endParaRPr>
          </a:p>
        </p:txBody>
      </p:sp>
      <p:sp>
        <p:nvSpPr>
          <p:cNvPr id="34" name="Oval 33"/>
          <p:cNvSpPr/>
          <p:nvPr/>
        </p:nvSpPr>
        <p:spPr>
          <a:xfrm>
            <a:off x="1450340" y="5982285"/>
            <a:ext cx="228600" cy="253425"/>
          </a:xfrm>
          <a:prstGeom prst="ellipse">
            <a:avLst/>
          </a:prstGeom>
          <a:solidFill>
            <a:schemeClr val="accent2">
              <a:lumMod val="50000"/>
            </a:schemeClr>
          </a:solidFill>
          <a:ln>
            <a:solidFill>
              <a:schemeClr val="accent2">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001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3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1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500"/>
                                        <p:tgtEl>
                                          <p:spTgt spid="2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wipe(up)">
                                      <p:cBhvr>
                                        <p:cTn id="21" dur="1750"/>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1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500"/>
                                        <p:tgtEl>
                                          <p:spTgt spid="33">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1500"/>
                                        <p:tgtEl>
                                          <p:spTgt spid="16"/>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500"/>
                                        <p:tgtEl>
                                          <p:spTgt spid="17"/>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1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barn(inVertical)">
                                      <p:cBhvr>
                                        <p:cTn id="47" dur="1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160000"/>
                <a:lumMod val="160000"/>
              </a:schemeClr>
            </a:gs>
            <a:gs pos="33000">
              <a:schemeClr val="bg2">
                <a:tint val="94000"/>
                <a:shade val="94000"/>
                <a:satMod val="160000"/>
                <a:lumMod val="130000"/>
              </a:schemeClr>
            </a:gs>
            <a:gs pos="100000">
              <a:schemeClr val="bg2">
                <a:tint val="97000"/>
                <a:shade val="94000"/>
                <a:satMod val="180000"/>
                <a:lumMod val="84000"/>
              </a:schemeClr>
            </a:gs>
          </a:gsLst>
          <a:path path="circle">
            <a:fillToRect l="24000" t="44000" r="24000" b="12000"/>
          </a:path>
        </a:gradFill>
        <a:effectLst/>
      </p:bgPr>
    </p:bg>
    <p:spTree>
      <p:nvGrpSpPr>
        <p:cNvPr id="1" name=""/>
        <p:cNvGrpSpPr/>
        <p:nvPr/>
      </p:nvGrpSpPr>
      <p:grpSpPr>
        <a:xfrm>
          <a:off x="0" y="0"/>
          <a:ext cx="0" cy="0"/>
          <a:chOff x="0" y="0"/>
          <a:chExt cx="0" cy="0"/>
        </a:xfrm>
      </p:grpSpPr>
      <p:sp>
        <p:nvSpPr>
          <p:cNvPr id="12" name="Text Placeholder 2"/>
          <p:cNvSpPr>
            <a:spLocks noGrp="1"/>
          </p:cNvSpPr>
          <p:nvPr>
            <p:ph type="body" sz="half" idx="2"/>
          </p:nvPr>
        </p:nvSpPr>
        <p:spPr>
          <a:xfrm>
            <a:off x="304800" y="914400"/>
            <a:ext cx="4724401" cy="3962399"/>
          </a:xfrm>
        </p:spPr>
        <p:txBody>
          <a:bodyPr>
            <a:normAutofit lnSpcReduction="10000"/>
            <a:scene3d>
              <a:camera prst="orthographicFront"/>
              <a:lightRig rig="threePt" dir="t"/>
            </a:scene3d>
            <a:sp3d extrusionH="57150">
              <a:bevelT w="38100" h="38100"/>
            </a:sp3d>
          </a:bodyPr>
          <a:lstStyle/>
          <a:p>
            <a:pPr marL="0" indent="0">
              <a:buNone/>
            </a:pPr>
            <a:r>
              <a:rPr lang="en-US" sz="2400" b="1" dirty="0">
                <a:solidFill>
                  <a:srgbClr val="8C4C64"/>
                </a:solidFill>
              </a:rPr>
              <a:t>The Spies Return </a:t>
            </a:r>
            <a:br>
              <a:rPr lang="en-US" sz="2400" b="1" dirty="0">
                <a:solidFill>
                  <a:srgbClr val="8C4C64"/>
                </a:solidFill>
              </a:rPr>
            </a:br>
            <a:r>
              <a:rPr lang="en-US" sz="2400" b="1" dirty="0">
                <a:solidFill>
                  <a:srgbClr val="8C4C64"/>
                </a:solidFill>
              </a:rPr>
              <a:t>Abib 9 </a:t>
            </a:r>
            <a:r>
              <a:rPr lang="en-US" sz="2000" b="1" dirty="0">
                <a:solidFill>
                  <a:srgbClr val="8C4C64"/>
                </a:solidFill>
              </a:rPr>
              <a:t>[Mon] </a:t>
            </a:r>
            <a:r>
              <a:rPr lang="en-US" sz="2400" b="1" dirty="0">
                <a:solidFill>
                  <a:schemeClr val="accent2">
                    <a:lumMod val="75000"/>
                  </a:schemeClr>
                </a:solidFill>
              </a:rPr>
              <a:t>Evening</a:t>
            </a:r>
          </a:p>
          <a:p>
            <a:pPr marL="0" indent="0">
              <a:buNone/>
            </a:pPr>
            <a:r>
              <a:rPr lang="en-US" sz="2200" b="1" dirty="0">
                <a:solidFill>
                  <a:schemeClr val="accent5">
                    <a:lumMod val="75000"/>
                  </a:schemeClr>
                </a:solidFill>
              </a:rPr>
              <a:t>Joshua 3:2</a:t>
            </a:r>
            <a:r>
              <a:rPr lang="en-US" sz="2200" dirty="0"/>
              <a:t>  </a:t>
            </a:r>
            <a:r>
              <a:rPr lang="en-US" sz="1900" dirty="0"/>
              <a:t>And it came to be, </a:t>
            </a:r>
            <a:br>
              <a:rPr lang="en-US" sz="1900" dirty="0"/>
            </a:br>
            <a:r>
              <a:rPr lang="en-US" sz="1900" b="1" i="1" dirty="0">
                <a:solidFill>
                  <a:srgbClr val="8C4C64"/>
                </a:solidFill>
              </a:rPr>
              <a:t>after three days,</a:t>
            </a:r>
            <a:r>
              <a:rPr lang="en-US" sz="1900" dirty="0">
                <a:solidFill>
                  <a:srgbClr val="8C4C64"/>
                </a:solidFill>
              </a:rPr>
              <a:t> </a:t>
            </a:r>
            <a:r>
              <a:rPr lang="en-US" sz="1900" dirty="0"/>
              <a:t>that the officers </a:t>
            </a:r>
            <a:br>
              <a:rPr lang="en-US" sz="1900" dirty="0"/>
            </a:br>
            <a:r>
              <a:rPr lang="en-US" sz="1900" dirty="0"/>
              <a:t>went into the midst of the camp,</a:t>
            </a:r>
          </a:p>
          <a:p>
            <a:pPr marL="0" indent="0">
              <a:buNone/>
            </a:pPr>
            <a:r>
              <a:rPr lang="en-US" sz="2400" b="1" dirty="0">
                <a:solidFill>
                  <a:srgbClr val="8C4C64"/>
                </a:solidFill>
              </a:rPr>
              <a:t>Busy Abib 9 </a:t>
            </a:r>
            <a:r>
              <a:rPr lang="en-US" sz="2000" b="1" dirty="0">
                <a:solidFill>
                  <a:srgbClr val="8C4C64"/>
                </a:solidFill>
              </a:rPr>
              <a:t>[Mon] </a:t>
            </a:r>
            <a:r>
              <a:rPr lang="en-US" sz="2400" b="1" dirty="0">
                <a:solidFill>
                  <a:srgbClr val="002060"/>
                </a:solidFill>
              </a:rPr>
              <a:t>Night</a:t>
            </a:r>
            <a:endParaRPr lang="en-US" sz="2400" dirty="0">
              <a:solidFill>
                <a:srgbClr val="002060"/>
              </a:solidFill>
            </a:endParaRPr>
          </a:p>
          <a:p>
            <a:pPr marL="0" indent="0">
              <a:buNone/>
            </a:pPr>
            <a:r>
              <a:rPr lang="en-US" sz="2200" b="1" dirty="0">
                <a:solidFill>
                  <a:schemeClr val="accent5">
                    <a:lumMod val="75000"/>
                  </a:schemeClr>
                </a:solidFill>
              </a:rPr>
              <a:t>Joshua 3:3</a:t>
            </a:r>
            <a:r>
              <a:rPr lang="en-US" sz="2200" dirty="0"/>
              <a:t>  </a:t>
            </a:r>
            <a:r>
              <a:rPr lang="en-US" sz="1900" dirty="0"/>
              <a:t>and they commanded </a:t>
            </a:r>
            <a:br>
              <a:rPr lang="en-US" sz="1900" dirty="0"/>
            </a:br>
            <a:r>
              <a:rPr lang="en-US" sz="1900" dirty="0"/>
              <a:t>the people, saying, “When you see </a:t>
            </a:r>
            <a:br>
              <a:rPr lang="en-US" sz="1900" dirty="0"/>
            </a:br>
            <a:r>
              <a:rPr lang="en-US" sz="1900" dirty="0"/>
              <a:t>the ark of the covenant of [</a:t>
            </a:r>
            <a:r>
              <a:rPr lang="en-US" sz="1900" b="1" dirty="0">
                <a:solidFill>
                  <a:srgbClr val="0070C0"/>
                </a:solidFill>
              </a:rPr>
              <a:t>Yahuah</a:t>
            </a:r>
            <a:r>
              <a:rPr lang="en-US" sz="1900" dirty="0"/>
              <a:t> </a:t>
            </a:r>
            <a:br>
              <a:rPr lang="en-US" sz="1900" dirty="0"/>
            </a:br>
            <a:r>
              <a:rPr lang="en-US" sz="1900" dirty="0"/>
              <a:t>your </a:t>
            </a:r>
            <a:r>
              <a:rPr lang="en-US" sz="1900" b="1" dirty="0">
                <a:solidFill>
                  <a:srgbClr val="0070C0"/>
                </a:solidFill>
              </a:rPr>
              <a:t>Elohim</a:t>
            </a:r>
            <a:r>
              <a:rPr lang="en-US" sz="1900" dirty="0"/>
              <a:t>], and the priests, the </a:t>
            </a:r>
            <a:br>
              <a:rPr lang="en-US" sz="1900" dirty="0"/>
            </a:br>
            <a:r>
              <a:rPr lang="en-US" sz="1900" dirty="0"/>
              <a:t>Levites, bearing it, then you shall </a:t>
            </a:r>
            <a:br>
              <a:rPr lang="en-US" sz="1900" dirty="0"/>
            </a:br>
            <a:r>
              <a:rPr lang="en-US" sz="1900" dirty="0"/>
              <a:t>set out from your place and follow it.</a:t>
            </a:r>
            <a:endParaRPr lang="en-US" dirty="0"/>
          </a:p>
        </p:txBody>
      </p:sp>
      <p:sp>
        <p:nvSpPr>
          <p:cNvPr id="13" name="Slide Number Placeholder 3"/>
          <p:cNvSpPr>
            <a:spLocks noGrp="1"/>
          </p:cNvSpPr>
          <p:nvPr>
            <p:ph type="sldNum" sz="quarter" idx="12"/>
          </p:nvPr>
        </p:nvSpPr>
        <p:spPr>
          <a:xfrm>
            <a:off x="7284720" y="6492875"/>
            <a:ext cx="1828800" cy="365125"/>
          </a:xfrm>
        </p:spPr>
        <p:txBody>
          <a:bodyPr/>
          <a:lstStyle/>
          <a:p>
            <a:fld id="{5C014052-953B-4273-8F47-BF25327D5B24}" type="slidenum">
              <a:rPr lang="en-US" smtClean="0"/>
              <a:pPr/>
              <a:t>18</a:t>
            </a:fld>
            <a:endParaRPr lang="en-US" dirty="0"/>
          </a:p>
        </p:txBody>
      </p:sp>
      <p:sp>
        <p:nvSpPr>
          <p:cNvPr id="14" name="Title 1"/>
          <p:cNvSpPr txBox="1">
            <a:spLocks/>
          </p:cNvSpPr>
          <p:nvPr/>
        </p:nvSpPr>
        <p:spPr>
          <a:xfrm>
            <a:off x="152400" y="1524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Joshua 3:  Prepare to Cross Jordan</a:t>
            </a:r>
          </a:p>
        </p:txBody>
      </p:sp>
      <p:sp>
        <p:nvSpPr>
          <p:cNvPr id="15" name="TextBox 14"/>
          <p:cNvSpPr txBox="1"/>
          <p:nvPr/>
        </p:nvSpPr>
        <p:spPr>
          <a:xfrm>
            <a:off x="4572000" y="2895600"/>
            <a:ext cx="4419600" cy="2039020"/>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rgbClr val="8C4C64"/>
                </a:solidFill>
              </a:rPr>
              <a:t>Early on Abib 10 </a:t>
            </a:r>
            <a:r>
              <a:rPr lang="en-US" sz="2000" b="1" dirty="0">
                <a:solidFill>
                  <a:srgbClr val="8C4C64"/>
                </a:solidFill>
              </a:rPr>
              <a:t>[Tues] </a:t>
            </a:r>
            <a:r>
              <a:rPr lang="en-US" sz="2400" b="1" dirty="0">
                <a:solidFill>
                  <a:srgbClr val="FF3399"/>
                </a:solidFill>
              </a:rPr>
              <a:t>Morning</a:t>
            </a:r>
          </a:p>
          <a:p>
            <a:endParaRPr lang="en-US" sz="700" dirty="0">
              <a:solidFill>
                <a:srgbClr val="8C4C64"/>
              </a:solidFill>
            </a:endParaRPr>
          </a:p>
          <a:p>
            <a:r>
              <a:rPr lang="en-US" sz="2000" b="1" dirty="0">
                <a:solidFill>
                  <a:schemeClr val="accent5">
                    <a:lumMod val="75000"/>
                  </a:schemeClr>
                </a:solidFill>
              </a:rPr>
              <a:t>Joshua 3:1</a:t>
            </a:r>
            <a:r>
              <a:rPr lang="en-US" sz="2000" dirty="0"/>
              <a:t>  </a:t>
            </a:r>
            <a:r>
              <a:rPr lang="en-US" dirty="0"/>
              <a:t>And Joshua rose </a:t>
            </a:r>
            <a:r>
              <a:rPr lang="en-US" b="1" dirty="0">
                <a:solidFill>
                  <a:srgbClr val="FF3399"/>
                </a:solidFill>
              </a:rPr>
              <a:t>early in </a:t>
            </a:r>
            <a:br>
              <a:rPr lang="en-US" b="1" dirty="0">
                <a:solidFill>
                  <a:srgbClr val="FF3399"/>
                </a:solidFill>
              </a:rPr>
            </a:br>
            <a:r>
              <a:rPr lang="en-US" b="1" dirty="0">
                <a:solidFill>
                  <a:srgbClr val="FF3399"/>
                </a:solidFill>
              </a:rPr>
              <a:t>the morning</a:t>
            </a:r>
            <a:r>
              <a:rPr lang="en-US" dirty="0">
                <a:solidFill>
                  <a:srgbClr val="FF3399"/>
                </a:solidFill>
              </a:rPr>
              <a:t>,</a:t>
            </a:r>
            <a:r>
              <a:rPr lang="en-US" b="1" dirty="0">
                <a:solidFill>
                  <a:srgbClr val="FF3399"/>
                </a:solidFill>
              </a:rPr>
              <a:t> </a:t>
            </a:r>
            <a:r>
              <a:rPr lang="en-US" dirty="0"/>
              <a:t>and they set out from </a:t>
            </a:r>
            <a:br>
              <a:rPr lang="en-US" dirty="0"/>
            </a:br>
            <a:r>
              <a:rPr lang="en-US" dirty="0" err="1"/>
              <a:t>Shittim</a:t>
            </a:r>
            <a:r>
              <a:rPr lang="en-US" dirty="0"/>
              <a:t> </a:t>
            </a:r>
            <a:r>
              <a:rPr lang="en-US" b="1" i="1" dirty="0"/>
              <a:t>and came to the Jordan,</a:t>
            </a:r>
            <a:r>
              <a:rPr lang="en-US" dirty="0"/>
              <a:t> he and</a:t>
            </a:r>
            <a:br>
              <a:rPr lang="en-US" dirty="0"/>
            </a:br>
            <a:r>
              <a:rPr lang="en-US" dirty="0"/>
              <a:t>all the children of Israel, and stayed </a:t>
            </a:r>
            <a:br>
              <a:rPr lang="en-US" dirty="0"/>
            </a:br>
            <a:r>
              <a:rPr lang="en-US" dirty="0"/>
              <a:t>there before they passed over. </a:t>
            </a:r>
          </a:p>
        </p:txBody>
      </p:sp>
      <p:pic>
        <p:nvPicPr>
          <p:cNvPr id="16" name="Picture 2" descr="D:\A. Astleford Jan 5 2016\Dawn Studies\6 - Joshua 5 Passover &amp; FF in Canaan\Art\joshua title 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914400"/>
            <a:ext cx="3418418" cy="1905001"/>
          </a:xfrm>
          <a:prstGeom prst="rect">
            <a:avLst/>
          </a:prstGeom>
          <a:ln>
            <a:noFill/>
          </a:ln>
          <a:effectLst>
            <a:outerShdw blurRad="292100" dist="139700" dir="2700000" algn="tl" rotWithShape="0">
              <a:srgbClr val="333333">
                <a:alpha val="65000"/>
              </a:srgbClr>
            </a:outerShdw>
            <a:softEdge rad="127000"/>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24200" y="6436082"/>
            <a:ext cx="5650261"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8C4C64"/>
                </a:solidFill>
              </a:rPr>
              <a:t>The next chart picks up from </a:t>
            </a:r>
            <a:r>
              <a:rPr lang="en-US" sz="1600" b="1" dirty="0">
                <a:solidFill>
                  <a:srgbClr val="8C4C64"/>
                </a:solidFill>
              </a:rPr>
              <a:t>[Monday] </a:t>
            </a:r>
            <a:r>
              <a:rPr lang="en-US" b="1" dirty="0">
                <a:solidFill>
                  <a:srgbClr val="8C4C64"/>
                </a:solidFill>
              </a:rPr>
              <a:t>Abib 9. </a:t>
            </a:r>
          </a:p>
        </p:txBody>
      </p:sp>
      <p:graphicFrame>
        <p:nvGraphicFramePr>
          <p:cNvPr id="19" name="Table 18"/>
          <p:cNvGraphicFramePr>
            <a:graphicFrameLocks noGrp="1"/>
          </p:cNvGraphicFramePr>
          <p:nvPr>
            <p:extLst>
              <p:ext uri="{D42A27DB-BD31-4B8C-83A1-F6EECF244321}">
                <p14:modId xmlns:p14="http://schemas.microsoft.com/office/powerpoint/2010/main" val="356357139"/>
              </p:ext>
            </p:extLst>
          </p:nvPr>
        </p:nvGraphicFramePr>
        <p:xfrm>
          <a:off x="191544" y="5399088"/>
          <a:ext cx="8769576" cy="571500"/>
        </p:xfrm>
        <a:graphic>
          <a:graphicData uri="http://schemas.openxmlformats.org/drawingml/2006/table">
            <a:tbl>
              <a:tblPr firstRow="1" bandRow="1">
                <a:tableStyleId>{5C22544A-7EE6-4342-B048-85BDC9FD1C3A}</a:tableStyleId>
              </a:tblPr>
              <a:tblGrid>
                <a:gridCol w="241174">
                  <a:extLst>
                    <a:ext uri="{9D8B030D-6E8A-4147-A177-3AD203B41FA5}">
                      <a16:colId xmlns:a16="http://schemas.microsoft.com/office/drawing/2014/main" val="20000"/>
                    </a:ext>
                  </a:extLst>
                </a:gridCol>
                <a:gridCol w="827556">
                  <a:extLst>
                    <a:ext uri="{9D8B030D-6E8A-4147-A177-3AD203B41FA5}">
                      <a16:colId xmlns:a16="http://schemas.microsoft.com/office/drawing/2014/main" val="20001"/>
                    </a:ext>
                  </a:extLst>
                </a:gridCol>
                <a:gridCol w="219736">
                  <a:extLst>
                    <a:ext uri="{9D8B030D-6E8A-4147-A177-3AD203B41FA5}">
                      <a16:colId xmlns:a16="http://schemas.microsoft.com/office/drawing/2014/main" val="20002"/>
                    </a:ext>
                  </a:extLst>
                </a:gridCol>
                <a:gridCol w="848994">
                  <a:extLst>
                    <a:ext uri="{9D8B030D-6E8A-4147-A177-3AD203B41FA5}">
                      <a16:colId xmlns:a16="http://schemas.microsoft.com/office/drawing/2014/main" val="20003"/>
                    </a:ext>
                  </a:extLst>
                </a:gridCol>
                <a:gridCol w="219736">
                  <a:extLst>
                    <a:ext uri="{9D8B030D-6E8A-4147-A177-3AD203B41FA5}">
                      <a16:colId xmlns:a16="http://schemas.microsoft.com/office/drawing/2014/main" val="20004"/>
                    </a:ext>
                  </a:extLst>
                </a:gridCol>
                <a:gridCol w="848994">
                  <a:extLst>
                    <a:ext uri="{9D8B030D-6E8A-4147-A177-3AD203B41FA5}">
                      <a16:colId xmlns:a16="http://schemas.microsoft.com/office/drawing/2014/main" val="20005"/>
                    </a:ext>
                  </a:extLst>
                </a:gridCol>
                <a:gridCol w="250630">
                  <a:extLst>
                    <a:ext uri="{9D8B030D-6E8A-4147-A177-3AD203B41FA5}">
                      <a16:colId xmlns:a16="http://schemas.microsoft.com/office/drawing/2014/main" val="20006"/>
                    </a:ext>
                  </a:extLst>
                </a:gridCol>
                <a:gridCol w="818100">
                  <a:extLst>
                    <a:ext uri="{9D8B030D-6E8A-4147-A177-3AD203B41FA5}">
                      <a16:colId xmlns:a16="http://schemas.microsoft.com/office/drawing/2014/main" val="20007"/>
                    </a:ext>
                  </a:extLst>
                </a:gridCol>
                <a:gridCol w="226986">
                  <a:extLst>
                    <a:ext uri="{9D8B030D-6E8A-4147-A177-3AD203B41FA5}">
                      <a16:colId xmlns:a16="http://schemas.microsoft.com/office/drawing/2014/main" val="20008"/>
                    </a:ext>
                  </a:extLst>
                </a:gridCol>
                <a:gridCol w="841744">
                  <a:extLst>
                    <a:ext uri="{9D8B030D-6E8A-4147-A177-3AD203B41FA5}">
                      <a16:colId xmlns:a16="http://schemas.microsoft.com/office/drawing/2014/main" val="20009"/>
                    </a:ext>
                  </a:extLst>
                </a:gridCol>
                <a:gridCol w="219736">
                  <a:extLst>
                    <a:ext uri="{9D8B030D-6E8A-4147-A177-3AD203B41FA5}">
                      <a16:colId xmlns:a16="http://schemas.microsoft.com/office/drawing/2014/main" val="20010"/>
                    </a:ext>
                  </a:extLst>
                </a:gridCol>
                <a:gridCol w="848994">
                  <a:extLst>
                    <a:ext uri="{9D8B030D-6E8A-4147-A177-3AD203B41FA5}">
                      <a16:colId xmlns:a16="http://schemas.microsoft.com/office/drawing/2014/main" val="20011"/>
                    </a:ext>
                  </a:extLst>
                </a:gridCol>
                <a:gridCol w="219736">
                  <a:extLst>
                    <a:ext uri="{9D8B030D-6E8A-4147-A177-3AD203B41FA5}">
                      <a16:colId xmlns:a16="http://schemas.microsoft.com/office/drawing/2014/main" val="20012"/>
                    </a:ext>
                  </a:extLst>
                </a:gridCol>
                <a:gridCol w="848994">
                  <a:extLst>
                    <a:ext uri="{9D8B030D-6E8A-4147-A177-3AD203B41FA5}">
                      <a16:colId xmlns:a16="http://schemas.microsoft.com/office/drawing/2014/main" val="20013"/>
                    </a:ext>
                  </a:extLst>
                </a:gridCol>
                <a:gridCol w="236442">
                  <a:extLst>
                    <a:ext uri="{9D8B030D-6E8A-4147-A177-3AD203B41FA5}">
                      <a16:colId xmlns:a16="http://schemas.microsoft.com/office/drawing/2014/main" val="20014"/>
                    </a:ext>
                  </a:extLst>
                </a:gridCol>
                <a:gridCol w="832288">
                  <a:extLst>
                    <a:ext uri="{9D8B030D-6E8A-4147-A177-3AD203B41FA5}">
                      <a16:colId xmlns:a16="http://schemas.microsoft.com/office/drawing/2014/main" val="20015"/>
                    </a:ext>
                  </a:extLst>
                </a:gridCol>
                <a:gridCol w="219736">
                  <a:extLst>
                    <a:ext uri="{9D8B030D-6E8A-4147-A177-3AD203B41FA5}">
                      <a16:colId xmlns:a16="http://schemas.microsoft.com/office/drawing/2014/main" val="20016"/>
                    </a:ext>
                  </a:extLst>
                </a:gridCol>
              </a:tblGrid>
              <a:tr h="370840">
                <a:tc>
                  <a:txBody>
                    <a:bodyPr/>
                    <a:lstStyle/>
                    <a:p>
                      <a:pPr algn="ctr"/>
                      <a:endParaRPr lang="en-US" sz="1400" dirty="0"/>
                    </a:p>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6</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Friday</a:t>
                      </a:r>
                    </a:p>
                    <a:p>
                      <a:pPr algn="ctr"/>
                      <a:r>
                        <a:rPr lang="en-US" sz="1050" baseline="0" dirty="0">
                          <a:solidFill>
                            <a:srgbClr val="002060"/>
                          </a:solidFill>
                        </a:rPr>
                        <a:t>Abib 6</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a:t>
                      </a:r>
                      <a:r>
                        <a:rPr lang="en-US" sz="1050" baseline="0" dirty="0"/>
                        <a:t> 6</a:t>
                      </a:r>
                      <a:br>
                        <a:rPr lang="en-US" sz="1050" baseline="0" dirty="0"/>
                      </a:br>
                      <a:r>
                        <a:rPr lang="en-US" sz="1050" baseline="0" dirty="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a:solidFill>
                            <a:srgbClr val="002060"/>
                          </a:solidFill>
                        </a:rPr>
                        <a:t>7th Cycle</a:t>
                      </a:r>
                    </a:p>
                    <a:p>
                      <a:pPr algn="ctr"/>
                      <a:r>
                        <a:rPr lang="en-US" sz="1050" baseline="0" dirty="0">
                          <a:solidFill>
                            <a:srgbClr val="002060"/>
                          </a:solidFill>
                        </a:rPr>
                        <a:t>Sabbath</a:t>
                      </a:r>
                    </a:p>
                    <a:p>
                      <a:pPr algn="ctr"/>
                      <a:r>
                        <a:rPr lang="en-US" sz="1050" baseline="0" dirty="0">
                          <a:solidFill>
                            <a:srgbClr val="002060"/>
                          </a:solidFill>
                        </a:rPr>
                        <a:t>Abib 7</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7</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8</a:t>
                      </a:r>
                      <a:r>
                        <a:rPr lang="en-US" sz="1050" baseline="30000" dirty="0">
                          <a:solidFill>
                            <a:srgbClr val="002060"/>
                          </a:solidFill>
                        </a:rPr>
                        <a:t>th</a:t>
                      </a:r>
                      <a:r>
                        <a:rPr lang="en-US" sz="1050" baseline="0" dirty="0">
                          <a:solidFill>
                            <a:srgbClr val="002060"/>
                          </a:solidFill>
                        </a:rPr>
                        <a:t> Cycle Sunday</a:t>
                      </a:r>
                    </a:p>
                    <a:p>
                      <a:pPr algn="ctr"/>
                      <a:r>
                        <a:rPr lang="en-US" sz="1050" baseline="0" dirty="0">
                          <a:solidFill>
                            <a:srgbClr val="002060"/>
                          </a:solidFill>
                        </a:rPr>
                        <a:t>Abib 8</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8</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9</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Monday</a:t>
                      </a:r>
                    </a:p>
                    <a:p>
                      <a:pPr algn="ctr"/>
                      <a:r>
                        <a:rPr lang="en-US" sz="1050" baseline="0" dirty="0">
                          <a:solidFill>
                            <a:srgbClr val="002060"/>
                          </a:solidFill>
                        </a:rPr>
                        <a:t>Abib 9</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9</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20" name="Right Brace 19"/>
          <p:cNvSpPr/>
          <p:nvPr/>
        </p:nvSpPr>
        <p:spPr>
          <a:xfrm rot="5400000">
            <a:off x="2312050" y="5145960"/>
            <a:ext cx="441961" cy="2129820"/>
          </a:xfrm>
          <a:prstGeom prst="rightBrace">
            <a:avLst>
              <a:gd name="adj1" fmla="val 54310"/>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990033"/>
                </a:solidFill>
              </a:rPr>
              <a:t>1</a:t>
            </a:r>
            <a:r>
              <a:rPr lang="en-US" sz="1400" b="1" baseline="30000" dirty="0">
                <a:solidFill>
                  <a:srgbClr val="990033"/>
                </a:solidFill>
              </a:rPr>
              <a:t>st</a:t>
            </a:r>
            <a:r>
              <a:rPr lang="en-US" sz="1400" b="1" dirty="0">
                <a:solidFill>
                  <a:srgbClr val="990033"/>
                </a:solidFill>
              </a:rPr>
              <a:t> Day</a:t>
            </a:r>
            <a:endParaRPr lang="en-US" sz="700" dirty="0">
              <a:solidFill>
                <a:srgbClr val="990033"/>
              </a:solidFill>
            </a:endParaRPr>
          </a:p>
        </p:txBody>
      </p:sp>
      <p:sp>
        <p:nvSpPr>
          <p:cNvPr id="21" name="Right Brace 20"/>
          <p:cNvSpPr/>
          <p:nvPr/>
        </p:nvSpPr>
        <p:spPr>
          <a:xfrm rot="5400000">
            <a:off x="4460892" y="5149008"/>
            <a:ext cx="441959" cy="2129820"/>
          </a:xfrm>
          <a:prstGeom prst="rightBrace">
            <a:avLst>
              <a:gd name="adj1" fmla="val 49712"/>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990033"/>
                </a:solidFill>
              </a:rPr>
              <a:t>2</a:t>
            </a:r>
            <a:r>
              <a:rPr lang="en-US" sz="1400" b="1" baseline="30000" dirty="0">
                <a:solidFill>
                  <a:srgbClr val="990033"/>
                </a:solidFill>
              </a:rPr>
              <a:t>nd</a:t>
            </a:r>
            <a:r>
              <a:rPr lang="en-US" sz="1400" b="1" dirty="0">
                <a:solidFill>
                  <a:srgbClr val="990033"/>
                </a:solidFill>
              </a:rPr>
              <a:t> Day</a:t>
            </a:r>
            <a:endParaRPr lang="en-US" sz="700" dirty="0">
              <a:solidFill>
                <a:srgbClr val="990033"/>
              </a:solidFill>
            </a:endParaRPr>
          </a:p>
        </p:txBody>
      </p:sp>
      <p:sp>
        <p:nvSpPr>
          <p:cNvPr id="22" name="Right Brace 21"/>
          <p:cNvSpPr/>
          <p:nvPr/>
        </p:nvSpPr>
        <p:spPr>
          <a:xfrm rot="5400000">
            <a:off x="6624972" y="5149010"/>
            <a:ext cx="441960" cy="2129820"/>
          </a:xfrm>
          <a:prstGeom prst="rightBrace">
            <a:avLst>
              <a:gd name="adj1" fmla="val 40517"/>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990033"/>
                </a:solidFill>
              </a:rPr>
              <a:t>3</a:t>
            </a:r>
            <a:r>
              <a:rPr lang="en-US" sz="1400" b="1" baseline="30000" dirty="0">
                <a:solidFill>
                  <a:srgbClr val="990033"/>
                </a:solidFill>
              </a:rPr>
              <a:t>rd</a:t>
            </a:r>
            <a:r>
              <a:rPr lang="en-US" sz="1400" b="1" dirty="0">
                <a:solidFill>
                  <a:srgbClr val="990033"/>
                </a:solidFill>
              </a:rPr>
              <a:t> Day</a:t>
            </a:r>
            <a:endParaRPr lang="en-US" sz="700" dirty="0">
              <a:solidFill>
                <a:srgbClr val="990033"/>
              </a:solidFill>
            </a:endParaRPr>
          </a:p>
        </p:txBody>
      </p:sp>
      <p:sp>
        <p:nvSpPr>
          <p:cNvPr id="23" name="Left Brace 22"/>
          <p:cNvSpPr/>
          <p:nvPr/>
        </p:nvSpPr>
        <p:spPr>
          <a:xfrm rot="5400000">
            <a:off x="3175649" y="4092371"/>
            <a:ext cx="441961"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1</a:t>
            </a:r>
            <a:r>
              <a:rPr lang="en-US" sz="1400" b="1" baseline="30000" dirty="0">
                <a:solidFill>
                  <a:srgbClr val="0070C0"/>
                </a:solidFill>
              </a:rPr>
              <a:t>st</a:t>
            </a:r>
            <a:r>
              <a:rPr lang="en-US" sz="1400" b="1" dirty="0">
                <a:solidFill>
                  <a:srgbClr val="0070C0"/>
                </a:solidFill>
              </a:rPr>
              <a:t> Day</a:t>
            </a:r>
          </a:p>
          <a:p>
            <a:pPr algn="ctr"/>
            <a:endParaRPr lang="en-US" sz="700" dirty="0"/>
          </a:p>
        </p:txBody>
      </p:sp>
      <p:sp>
        <p:nvSpPr>
          <p:cNvPr id="24" name="Left Brace 23"/>
          <p:cNvSpPr/>
          <p:nvPr/>
        </p:nvSpPr>
        <p:spPr>
          <a:xfrm rot="5400000">
            <a:off x="5324491" y="4085259"/>
            <a:ext cx="441959"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2</a:t>
            </a:r>
            <a:r>
              <a:rPr lang="en-US" sz="1400" b="1" baseline="30000" dirty="0">
                <a:solidFill>
                  <a:srgbClr val="0070C0"/>
                </a:solidFill>
              </a:rPr>
              <a:t>nd</a:t>
            </a:r>
            <a:r>
              <a:rPr lang="en-US" sz="1400" b="1" dirty="0">
                <a:solidFill>
                  <a:srgbClr val="0070C0"/>
                </a:solidFill>
              </a:rPr>
              <a:t> Day</a:t>
            </a:r>
          </a:p>
          <a:p>
            <a:pPr algn="ctr"/>
            <a:endParaRPr lang="en-US" sz="700" dirty="0"/>
          </a:p>
        </p:txBody>
      </p:sp>
      <p:sp>
        <p:nvSpPr>
          <p:cNvPr id="25" name="Left Brace 24"/>
          <p:cNvSpPr/>
          <p:nvPr/>
        </p:nvSpPr>
        <p:spPr>
          <a:xfrm rot="5400000">
            <a:off x="7488571" y="4085261"/>
            <a:ext cx="441960" cy="2129820"/>
          </a:xfrm>
          <a:prstGeom prst="leftBrace">
            <a:avLst>
              <a:gd name="adj1" fmla="val 56332"/>
              <a:gd name="adj2" fmla="val 50000"/>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3</a:t>
            </a:r>
            <a:r>
              <a:rPr lang="en-US" sz="1400" b="1" baseline="30000" dirty="0">
                <a:solidFill>
                  <a:srgbClr val="0070C0"/>
                </a:solidFill>
              </a:rPr>
              <a:t>rd</a:t>
            </a:r>
            <a:r>
              <a:rPr lang="en-US" sz="1400" b="1" dirty="0">
                <a:solidFill>
                  <a:srgbClr val="0070C0"/>
                </a:solidFill>
              </a:rPr>
              <a:t> Day</a:t>
            </a:r>
          </a:p>
          <a:p>
            <a:pPr algn="ctr"/>
            <a:endParaRPr lang="en-US" sz="700" dirty="0"/>
          </a:p>
        </p:txBody>
      </p:sp>
      <p:sp>
        <p:nvSpPr>
          <p:cNvPr id="26" name="Freeform 25"/>
          <p:cNvSpPr/>
          <p:nvPr/>
        </p:nvSpPr>
        <p:spPr>
          <a:xfrm flipH="1" flipV="1">
            <a:off x="8702688" y="487680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80517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Joshua 3:  Crossing the Jordan</a:t>
            </a:r>
          </a:p>
        </p:txBody>
      </p:sp>
      <p:sp>
        <p:nvSpPr>
          <p:cNvPr id="8" name="Slide Number Placeholder 1"/>
          <p:cNvSpPr>
            <a:spLocks noGrp="1"/>
          </p:cNvSpPr>
          <p:nvPr>
            <p:ph type="sldNum" sz="quarter" idx="12"/>
          </p:nvPr>
        </p:nvSpPr>
        <p:spPr>
          <a:xfrm>
            <a:off x="7244080" y="6385413"/>
            <a:ext cx="1828800" cy="365125"/>
          </a:xfrm>
        </p:spPr>
        <p:txBody>
          <a:bodyPr/>
          <a:lstStyle/>
          <a:p>
            <a:fld id="{5C014052-953B-4273-8F47-BF25327D5B24}" type="slidenum">
              <a:rPr lang="en-US" smtClean="0"/>
              <a:t>19</a:t>
            </a:fld>
            <a:endParaRPr lang="en-US" dirty="0"/>
          </a:p>
        </p:txBody>
      </p:sp>
      <p:sp>
        <p:nvSpPr>
          <p:cNvPr id="10" name="TextBox 9"/>
          <p:cNvSpPr txBox="1"/>
          <p:nvPr/>
        </p:nvSpPr>
        <p:spPr>
          <a:xfrm>
            <a:off x="-55168" y="985518"/>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r>
              <a:rPr lang="en-US" b="1" dirty="0">
                <a:solidFill>
                  <a:schemeClr val="tx1">
                    <a:lumMod val="75000"/>
                    <a:lumOff val="25000"/>
                  </a:schemeClr>
                </a:solidFill>
                <a:latin typeface="Comic Sans MS" pitchFamily="66" charset="0"/>
              </a:rPr>
              <a:t>            Chart</a:t>
            </a:r>
            <a:r>
              <a:rPr lang="en-US" b="1" dirty="0">
                <a:latin typeface="Comic Sans MS" pitchFamily="66" charset="0"/>
              </a:rPr>
              <a:t> </a:t>
            </a:r>
            <a:r>
              <a:rPr lang="en-US" b="1" dirty="0">
                <a:solidFill>
                  <a:srgbClr val="990033"/>
                </a:solidFill>
                <a:latin typeface="Comic Sans MS" pitchFamily="66" charset="0"/>
              </a:rPr>
              <a:t>#3</a:t>
            </a:r>
            <a:r>
              <a:rPr lang="en-US" b="1" dirty="0">
                <a:latin typeface="Comic Sans MS" pitchFamily="66" charset="0"/>
              </a:rPr>
              <a:t> </a:t>
            </a:r>
            <a:r>
              <a:rPr lang="en-US" b="1" dirty="0">
                <a:solidFill>
                  <a:schemeClr val="tx1">
                    <a:lumMod val="75000"/>
                    <a:lumOff val="25000"/>
                  </a:schemeClr>
                </a:solidFill>
                <a:latin typeface="Comic Sans MS" pitchFamily="66" charset="0"/>
              </a:rPr>
              <a:t>of 7  </a:t>
            </a:r>
            <a:r>
              <a:rPr lang="en-US" b="1" dirty="0">
                <a:solidFill>
                  <a:srgbClr val="8C4C64"/>
                </a:solidFill>
                <a:latin typeface="Comic Sans MS" pitchFamily="66" charset="0"/>
              </a:rPr>
              <a:t>(A very memorable day.)  </a:t>
            </a:r>
          </a:p>
        </p:txBody>
      </p:sp>
      <p:pic>
        <p:nvPicPr>
          <p:cNvPr id="11" name="Picture 3" descr="C:\Users\Rae\Desktop\priests cros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4145" y="1219200"/>
            <a:ext cx="1981200" cy="1464365"/>
          </a:xfrm>
          <a:prstGeom prst="rect">
            <a:avLst/>
          </a:prstGeom>
          <a:ln w="38100">
            <a:solidFill>
              <a:srgbClr val="009999"/>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2150527777"/>
              </p:ext>
            </p:extLst>
          </p:nvPr>
        </p:nvGraphicFramePr>
        <p:xfrm>
          <a:off x="309019" y="2997200"/>
          <a:ext cx="8334130" cy="51816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228600">
                  <a:extLst>
                    <a:ext uri="{9D8B030D-6E8A-4147-A177-3AD203B41FA5}">
                      <a16:colId xmlns:a16="http://schemas.microsoft.com/office/drawing/2014/main" val="20006"/>
                    </a:ext>
                  </a:extLst>
                </a:gridCol>
                <a:gridCol w="1698140">
                  <a:extLst>
                    <a:ext uri="{9D8B030D-6E8A-4147-A177-3AD203B41FA5}">
                      <a16:colId xmlns:a16="http://schemas.microsoft.com/office/drawing/2014/main" val="20007"/>
                    </a:ext>
                  </a:extLst>
                </a:gridCol>
                <a:gridCol w="284497">
                  <a:extLst>
                    <a:ext uri="{9D8B030D-6E8A-4147-A177-3AD203B41FA5}">
                      <a16:colId xmlns:a16="http://schemas.microsoft.com/office/drawing/2014/main" val="20008"/>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solidFill>
                            <a:srgbClr val="002060"/>
                          </a:solidFill>
                          <a:latin typeface="Arial Rounded MT Bold" pitchFamily="34" charset="0"/>
                        </a:rPr>
                        <a:t>2</a:t>
                      </a:r>
                      <a:r>
                        <a:rPr lang="en-US" sz="1400" baseline="30000" dirty="0">
                          <a:solidFill>
                            <a:srgbClr val="002060"/>
                          </a:solidFill>
                          <a:latin typeface="Arial Rounded MT Bold" pitchFamily="34" charset="0"/>
                        </a:rPr>
                        <a:t>nd</a:t>
                      </a:r>
                      <a:r>
                        <a:rPr lang="en-US" sz="1400" dirty="0">
                          <a:solidFill>
                            <a:srgbClr val="002060"/>
                          </a:solidFill>
                          <a:latin typeface="Arial Rounded MT Bold" pitchFamily="34" charset="0"/>
                        </a:rPr>
                        <a:t> Cycle  Abib 9</a:t>
                      </a:r>
                      <a:br>
                        <a:rPr lang="en-US" sz="1400" dirty="0">
                          <a:solidFill>
                            <a:srgbClr val="002060"/>
                          </a:solidFill>
                          <a:latin typeface="Arial Rounded MT Bold" pitchFamily="34" charset="0"/>
                        </a:rPr>
                      </a:br>
                      <a:r>
                        <a:rPr lang="en-US" sz="1400" dirty="0">
                          <a:solidFill>
                            <a:srgbClr val="002060"/>
                          </a:solidFill>
                          <a:latin typeface="Arial Rounded MT Bold" pitchFamily="34" charset="0"/>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Abib 9 </a:t>
                      </a:r>
                      <a:br>
                        <a:rPr lang="en-US" sz="1400" dirty="0">
                          <a:latin typeface="Arial Rounded MT Bold" pitchFamily="34" charset="0"/>
                        </a:rPr>
                      </a:br>
                      <a:r>
                        <a:rPr lang="en-US" sz="1400" dirty="0">
                          <a:latin typeface="Arial Rounded MT Bold" pitchFamily="34" charset="0"/>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solidFill>
                            <a:srgbClr val="002060"/>
                          </a:solidFill>
                          <a:latin typeface="Arial Rounded MT Bold" pitchFamily="34" charset="0"/>
                        </a:rPr>
                        <a:t>3</a:t>
                      </a:r>
                      <a:r>
                        <a:rPr lang="en-US" sz="1400" baseline="30000" dirty="0">
                          <a:solidFill>
                            <a:srgbClr val="002060"/>
                          </a:solidFill>
                          <a:latin typeface="Arial Rounded MT Bold" pitchFamily="34" charset="0"/>
                        </a:rPr>
                        <a:t>rd</a:t>
                      </a:r>
                      <a:r>
                        <a:rPr lang="en-US" sz="1400" dirty="0">
                          <a:solidFill>
                            <a:srgbClr val="002060"/>
                          </a:solidFill>
                          <a:latin typeface="Arial Rounded MT Bold" pitchFamily="34" charset="0"/>
                        </a:rPr>
                        <a:t> Cycle  Abib 10</a:t>
                      </a:r>
                      <a:br>
                        <a:rPr lang="en-US" sz="1400" dirty="0">
                          <a:solidFill>
                            <a:srgbClr val="002060"/>
                          </a:solidFill>
                          <a:latin typeface="Arial Rounded MT Bold" pitchFamily="34" charset="0"/>
                        </a:rPr>
                      </a:br>
                      <a:r>
                        <a:rPr lang="en-US" sz="1400" dirty="0">
                          <a:solidFill>
                            <a:srgbClr val="002060"/>
                          </a:solidFill>
                          <a:latin typeface="Arial Rounded MT Bold" pitchFamily="34" charset="0"/>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Abib 10</a:t>
                      </a:r>
                      <a:br>
                        <a:rPr lang="en-US" sz="1400" dirty="0">
                          <a:latin typeface="Arial Rounded MT Bold" pitchFamily="34" charset="0"/>
                        </a:rPr>
                      </a:br>
                      <a:r>
                        <a:rPr lang="en-US" sz="1400" dirty="0">
                          <a:latin typeface="Arial Rounded MT Bold" pitchFamily="34" charset="0"/>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13" name="Left Brace 12"/>
          <p:cNvSpPr/>
          <p:nvPr/>
        </p:nvSpPr>
        <p:spPr>
          <a:xfrm rot="5400000">
            <a:off x="1992759" y="669163"/>
            <a:ext cx="617594" cy="3993512"/>
          </a:xfrm>
          <a:prstGeom prst="leftBrace">
            <a:avLst>
              <a:gd name="adj1" fmla="val 140232"/>
              <a:gd name="adj2" fmla="val 49481"/>
            </a:avLst>
          </a:prstGeom>
          <a:solidFill>
            <a:schemeClr val="bg1"/>
          </a:solidFill>
          <a:ln w="28575">
            <a:solidFill>
              <a:srgbClr val="00B0F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0070C0"/>
                </a:solidFill>
              </a:rPr>
              <a:t>3</a:t>
            </a:r>
            <a:r>
              <a:rPr lang="en-US" sz="1400" b="1" baseline="30000" dirty="0">
                <a:solidFill>
                  <a:srgbClr val="0070C0"/>
                </a:solidFill>
              </a:rPr>
              <a:t>rd</a:t>
            </a:r>
            <a:r>
              <a:rPr lang="en-US" sz="1400" b="1" dirty="0">
                <a:solidFill>
                  <a:srgbClr val="0070C0"/>
                </a:solidFill>
              </a:rPr>
              <a:t> Day Before Crossing the Jordan</a:t>
            </a:r>
          </a:p>
          <a:p>
            <a:pPr algn="ctr"/>
            <a:endParaRPr lang="en-US" sz="700" dirty="0"/>
          </a:p>
        </p:txBody>
      </p:sp>
      <p:sp>
        <p:nvSpPr>
          <p:cNvPr id="14" name="Right Brace 13"/>
          <p:cNvSpPr/>
          <p:nvPr/>
        </p:nvSpPr>
        <p:spPr>
          <a:xfrm rot="5400000">
            <a:off x="1035622" y="2799778"/>
            <a:ext cx="668178" cy="2129821"/>
          </a:xfrm>
          <a:prstGeom prst="rightBrace">
            <a:avLst>
              <a:gd name="adj1" fmla="val 40517"/>
              <a:gd name="adj2" fmla="val 50000"/>
            </a:avLst>
          </a:prstGeom>
          <a:solidFill>
            <a:srgbClr val="FFCCCC"/>
          </a:solidFill>
          <a:ln w="28575">
            <a:solidFill>
              <a:srgbClr val="FF3399"/>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rgbClr val="990033"/>
                </a:solidFill>
              </a:rPr>
              <a:t>3</a:t>
            </a:r>
            <a:r>
              <a:rPr lang="en-US" sz="1400" b="1" baseline="30000" dirty="0">
                <a:solidFill>
                  <a:srgbClr val="990033"/>
                </a:solidFill>
              </a:rPr>
              <a:t>rd</a:t>
            </a:r>
            <a:r>
              <a:rPr lang="en-US" sz="1400" b="1" dirty="0">
                <a:solidFill>
                  <a:srgbClr val="990033"/>
                </a:solidFill>
              </a:rPr>
              <a:t> Day ~ Spies Return</a:t>
            </a:r>
            <a:endParaRPr lang="en-US" sz="700" dirty="0">
              <a:solidFill>
                <a:srgbClr val="990033"/>
              </a:solidFill>
            </a:endParaRPr>
          </a:p>
        </p:txBody>
      </p:sp>
      <p:sp>
        <p:nvSpPr>
          <p:cNvPr id="15" name="Circular Arrow 14"/>
          <p:cNvSpPr/>
          <p:nvPr/>
        </p:nvSpPr>
        <p:spPr>
          <a:xfrm>
            <a:off x="3993512" y="2143760"/>
            <a:ext cx="2514600" cy="1696720"/>
          </a:xfrm>
          <a:prstGeom prst="circularArrow">
            <a:avLst>
              <a:gd name="adj1" fmla="val 12500"/>
              <a:gd name="adj2" fmla="val 1035652"/>
              <a:gd name="adj3" fmla="val 20457681"/>
              <a:gd name="adj4" fmla="val 10800000"/>
              <a:gd name="adj5" fmla="val 22811"/>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15"/>
          <p:cNvSpPr/>
          <p:nvPr/>
        </p:nvSpPr>
        <p:spPr>
          <a:xfrm flipH="1" flipV="1">
            <a:off x="4547232" y="266192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effectLst>
            <a:glow rad="139700">
              <a:schemeClr val="accent2">
                <a:satMod val="175000"/>
                <a:alpha val="40000"/>
              </a:scheme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1847900" y="5557520"/>
            <a:ext cx="1998962" cy="990600"/>
          </a:xfrm>
          <a:prstGeom prst="rect">
            <a:avLst/>
          </a:prstGeom>
          <a:solidFill>
            <a:schemeClr val="bg1"/>
          </a:solidFill>
          <a:ln w="28575">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9  </a:t>
            </a:r>
            <a:r>
              <a:rPr lang="en-US" sz="1400" b="1" dirty="0">
                <a:solidFill>
                  <a:schemeClr val="tx1">
                    <a:lumMod val="75000"/>
                    <a:lumOff val="25000"/>
                  </a:schemeClr>
                </a:solidFill>
              </a:rPr>
              <a:t>People are to sanctify themselves, for </a:t>
            </a:r>
            <a:r>
              <a:rPr lang="en-US" sz="1400" b="1" u="sng" dirty="0">
                <a:solidFill>
                  <a:srgbClr val="990033"/>
                </a:solidFill>
              </a:rPr>
              <a:t>tomorrow</a:t>
            </a:r>
            <a:r>
              <a:rPr lang="en-US" sz="1400" b="1" dirty="0">
                <a:solidFill>
                  <a:schemeClr val="tx1">
                    <a:lumMod val="75000"/>
                    <a:lumOff val="25000"/>
                  </a:schemeClr>
                </a:solidFill>
              </a:rPr>
              <a:t> (10</a:t>
            </a:r>
            <a:r>
              <a:rPr lang="en-US" sz="1400" b="1" baseline="30000" dirty="0">
                <a:solidFill>
                  <a:schemeClr val="tx1">
                    <a:lumMod val="75000"/>
                    <a:lumOff val="25000"/>
                  </a:schemeClr>
                </a:solidFill>
              </a:rPr>
              <a:t>th</a:t>
            </a:r>
            <a:r>
              <a:rPr lang="en-US" sz="1400" b="1" dirty="0">
                <a:solidFill>
                  <a:schemeClr val="tx1">
                    <a:lumMod val="75000"/>
                    <a:lumOff val="25000"/>
                  </a:schemeClr>
                </a:solidFill>
              </a:rPr>
              <a:t> day) there will be  wonders.</a:t>
            </a:r>
            <a:endParaRPr lang="en-US" sz="700" b="1" dirty="0"/>
          </a:p>
        </p:txBody>
      </p:sp>
      <p:sp>
        <p:nvSpPr>
          <p:cNvPr id="19" name="Rectangle 18"/>
          <p:cNvSpPr/>
          <p:nvPr/>
        </p:nvSpPr>
        <p:spPr>
          <a:xfrm>
            <a:off x="3993512" y="5590378"/>
            <a:ext cx="2133600" cy="957742"/>
          </a:xfrm>
          <a:prstGeom prst="rect">
            <a:avLst/>
          </a:prstGeom>
          <a:solidFill>
            <a:schemeClr val="accent1">
              <a:lumMod val="40000"/>
              <a:lumOff val="60000"/>
            </a:schemeClr>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11    </a:t>
            </a:r>
            <a:r>
              <a:rPr lang="en-US" sz="1400" b="1" dirty="0">
                <a:solidFill>
                  <a:schemeClr val="tx1">
                    <a:lumMod val="75000"/>
                    <a:lumOff val="25000"/>
                  </a:schemeClr>
                </a:solidFill>
              </a:rPr>
              <a:t>The priests </a:t>
            </a:r>
            <a:br>
              <a:rPr lang="en-US" sz="1400" b="1" dirty="0">
                <a:solidFill>
                  <a:schemeClr val="tx1">
                    <a:lumMod val="75000"/>
                    <a:lumOff val="25000"/>
                  </a:schemeClr>
                </a:solidFill>
              </a:rPr>
            </a:br>
            <a:r>
              <a:rPr lang="en-US" sz="1400" b="1" dirty="0">
                <a:solidFill>
                  <a:schemeClr val="tx1">
                    <a:lumMod val="75000"/>
                    <a:lumOff val="25000"/>
                  </a:schemeClr>
                </a:solidFill>
              </a:rPr>
              <a:t>take up the Ark of the Covenant and cross over before the people.</a:t>
            </a:r>
            <a:endParaRPr lang="en-US" sz="700" b="1" dirty="0"/>
          </a:p>
        </p:txBody>
      </p:sp>
      <p:sp>
        <p:nvSpPr>
          <p:cNvPr id="20" name="TextBox 19"/>
          <p:cNvSpPr txBox="1"/>
          <p:nvPr/>
        </p:nvSpPr>
        <p:spPr>
          <a:xfrm>
            <a:off x="6279512" y="5594013"/>
            <a:ext cx="2362200" cy="954107"/>
          </a:xfrm>
          <a:prstGeom prst="rect">
            <a:avLst/>
          </a:prstGeom>
          <a:solidFill>
            <a:schemeClr val="accent2">
              <a:lumMod val="20000"/>
              <a:lumOff val="80000"/>
            </a:schemeClr>
          </a:solidFill>
          <a:ln w="28575">
            <a:solidFill>
              <a:srgbClr val="7030A0"/>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en-US" sz="1400" b="1" dirty="0">
                <a:solidFill>
                  <a:srgbClr val="0070C0"/>
                </a:solidFill>
              </a:rPr>
              <a:t>Box 13  </a:t>
            </a:r>
            <a:r>
              <a:rPr lang="en-US" sz="1400" b="1" dirty="0">
                <a:solidFill>
                  <a:schemeClr val="tx1">
                    <a:lumMod val="75000"/>
                    <a:lumOff val="25000"/>
                  </a:schemeClr>
                </a:solidFill>
              </a:rPr>
              <a:t> About</a:t>
            </a:r>
            <a:br>
              <a:rPr lang="en-US" sz="1400" b="1" dirty="0">
                <a:solidFill>
                  <a:schemeClr val="tx1">
                    <a:lumMod val="75000"/>
                    <a:lumOff val="25000"/>
                  </a:schemeClr>
                </a:solidFill>
              </a:rPr>
            </a:br>
            <a:r>
              <a:rPr lang="en-US" sz="1400" b="1" dirty="0">
                <a:solidFill>
                  <a:schemeClr val="tx1">
                    <a:lumMod val="75000"/>
                    <a:lumOff val="25000"/>
                  </a:schemeClr>
                </a:solidFill>
              </a:rPr>
              <a:t> 40,000 crossed over Jordan on the </a:t>
            </a:r>
            <a:r>
              <a:rPr lang="en-US" sz="1400" b="1" u="sng" dirty="0">
                <a:solidFill>
                  <a:srgbClr val="990033"/>
                </a:solidFill>
              </a:rPr>
              <a:t>tenth</a:t>
            </a:r>
            <a:r>
              <a:rPr lang="en-US" sz="1400" b="1" dirty="0">
                <a:solidFill>
                  <a:srgbClr val="990033"/>
                </a:solidFill>
              </a:rPr>
              <a:t> </a:t>
            </a:r>
            <a:r>
              <a:rPr lang="en-US" sz="1400" b="1" u="sng" dirty="0">
                <a:solidFill>
                  <a:srgbClr val="990033"/>
                </a:solidFill>
              </a:rPr>
              <a:t>day</a:t>
            </a:r>
            <a:r>
              <a:rPr lang="en-US" sz="1400" b="1" dirty="0">
                <a:solidFill>
                  <a:srgbClr val="990033"/>
                </a:solidFill>
              </a:rPr>
              <a:t> of </a:t>
            </a:r>
            <a:br>
              <a:rPr lang="en-US" sz="1400" b="1" dirty="0">
                <a:solidFill>
                  <a:srgbClr val="990033"/>
                </a:solidFill>
              </a:rPr>
            </a:br>
            <a:r>
              <a:rPr lang="en-US" sz="1400" b="1" dirty="0">
                <a:solidFill>
                  <a:srgbClr val="990033"/>
                </a:solidFill>
              </a:rPr>
              <a:t>the </a:t>
            </a:r>
            <a:r>
              <a:rPr lang="en-US" sz="1400" b="1" u="sng" dirty="0">
                <a:solidFill>
                  <a:srgbClr val="990033"/>
                </a:solidFill>
              </a:rPr>
              <a:t>first</a:t>
            </a:r>
            <a:r>
              <a:rPr lang="en-US" sz="1400" b="1" dirty="0">
                <a:solidFill>
                  <a:srgbClr val="990033"/>
                </a:solidFill>
              </a:rPr>
              <a:t> </a:t>
            </a:r>
            <a:r>
              <a:rPr lang="en-US" sz="1400" b="1" u="sng" dirty="0">
                <a:solidFill>
                  <a:srgbClr val="990033"/>
                </a:solidFill>
              </a:rPr>
              <a:t>month</a:t>
            </a:r>
            <a:r>
              <a:rPr lang="en-US" sz="1400" b="1" dirty="0">
                <a:solidFill>
                  <a:srgbClr val="990033"/>
                </a:solidFill>
              </a:rPr>
              <a:t>.</a:t>
            </a:r>
            <a:endParaRPr lang="en-US" sz="1400" b="1" dirty="0">
              <a:solidFill>
                <a:schemeClr val="tx1">
                  <a:lumMod val="75000"/>
                  <a:lumOff val="25000"/>
                </a:schemeClr>
              </a:solidFill>
            </a:endParaRPr>
          </a:p>
        </p:txBody>
      </p:sp>
      <p:cxnSp>
        <p:nvCxnSpPr>
          <p:cNvPr id="22" name="Straight Arrow Connector 21"/>
          <p:cNvCxnSpPr/>
          <p:nvPr/>
        </p:nvCxnSpPr>
        <p:spPr>
          <a:xfrm>
            <a:off x="3002912" y="4505499"/>
            <a:ext cx="0" cy="105202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576192" y="4218778"/>
            <a:ext cx="1295400" cy="1110142"/>
          </a:xfrm>
          <a:prstGeom prst="rect">
            <a:avLst/>
          </a:prstGeom>
          <a:solidFill>
            <a:schemeClr val="bg1"/>
          </a:solidFill>
          <a:ln w="28575">
            <a:solidFill>
              <a:schemeClr val="bg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8  </a:t>
            </a:r>
            <a:r>
              <a:rPr lang="en-US" sz="1400" b="1" dirty="0">
                <a:solidFill>
                  <a:schemeClr val="tx1">
                    <a:lumMod val="75000"/>
                    <a:lumOff val="25000"/>
                  </a:schemeClr>
                </a:solidFill>
              </a:rPr>
              <a:t>Officers give commands for the Ark of the Covenant.</a:t>
            </a:r>
            <a:endParaRPr lang="en-US" sz="700" b="1" dirty="0"/>
          </a:p>
        </p:txBody>
      </p:sp>
      <p:cxnSp>
        <p:nvCxnSpPr>
          <p:cNvPr id="25" name="Straight Arrow Connector 24"/>
          <p:cNvCxnSpPr/>
          <p:nvPr/>
        </p:nvCxnSpPr>
        <p:spPr>
          <a:xfrm>
            <a:off x="4831712" y="4538357"/>
            <a:ext cx="0" cy="1052021"/>
          </a:xfrm>
          <a:prstGeom prst="straightConnector1">
            <a:avLst/>
          </a:prstGeom>
          <a:ln w="38100">
            <a:solidFill>
              <a:srgbClr val="00B0F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41512" y="4541992"/>
            <a:ext cx="0" cy="1052021"/>
          </a:xfrm>
          <a:prstGeom prst="straightConnector1">
            <a:avLst/>
          </a:prstGeom>
          <a:ln w="38100">
            <a:solidFill>
              <a:srgbClr val="7030A0"/>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79512" y="4226560"/>
            <a:ext cx="2362200" cy="1077218"/>
          </a:xfrm>
          <a:prstGeom prst="rect">
            <a:avLst/>
          </a:prstGeom>
          <a:solidFill>
            <a:schemeClr val="accent2">
              <a:lumMod val="20000"/>
              <a:lumOff val="80000"/>
            </a:schemeClr>
          </a:solidFill>
          <a:ln w="28575">
            <a:solidFill>
              <a:srgbClr val="7030A0"/>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en-US" sz="1600" b="1" dirty="0">
                <a:solidFill>
                  <a:srgbClr val="0070C0"/>
                </a:solidFill>
              </a:rPr>
              <a:t>  Box 12   </a:t>
            </a:r>
            <a:r>
              <a:rPr lang="en-US" sz="1600" b="1" dirty="0">
                <a:solidFill>
                  <a:srgbClr val="002060"/>
                </a:solidFill>
              </a:rPr>
              <a:t>Yahuah said to Joshua, </a:t>
            </a:r>
            <a:r>
              <a:rPr lang="en-US" sz="1600" b="1" dirty="0">
                <a:solidFill>
                  <a:schemeClr val="tx1">
                    <a:lumMod val="75000"/>
                    <a:lumOff val="25000"/>
                  </a:schemeClr>
                </a:solidFill>
              </a:rPr>
              <a:t>“</a:t>
            </a:r>
            <a:r>
              <a:rPr lang="en-US" sz="1600" b="1" u="sng" dirty="0">
                <a:solidFill>
                  <a:srgbClr val="990033"/>
                </a:solidFill>
              </a:rPr>
              <a:t>This day</a:t>
            </a:r>
            <a:r>
              <a:rPr lang="en-US" sz="1600" b="1" dirty="0">
                <a:solidFill>
                  <a:srgbClr val="990033"/>
                </a:solidFill>
              </a:rPr>
              <a:t> </a:t>
            </a:r>
            <a:r>
              <a:rPr lang="en-US" sz="1600" b="1" dirty="0">
                <a:solidFill>
                  <a:schemeClr val="tx1">
                    <a:lumMod val="75000"/>
                    <a:lumOff val="25000"/>
                  </a:schemeClr>
                </a:solidFill>
              </a:rPr>
              <a:t>[10</a:t>
            </a:r>
            <a:r>
              <a:rPr lang="en-US" sz="1600" b="1" baseline="30000" dirty="0">
                <a:solidFill>
                  <a:schemeClr val="tx1">
                    <a:lumMod val="75000"/>
                    <a:lumOff val="25000"/>
                  </a:schemeClr>
                </a:solidFill>
              </a:rPr>
              <a:t>th</a:t>
            </a:r>
            <a:r>
              <a:rPr lang="en-US" sz="1600" b="1" dirty="0">
                <a:solidFill>
                  <a:schemeClr val="tx1">
                    <a:lumMod val="75000"/>
                    <a:lumOff val="25000"/>
                  </a:schemeClr>
                </a:solidFill>
              </a:rPr>
              <a:t>] </a:t>
            </a:r>
            <a:br>
              <a:rPr lang="en-US" sz="1600" b="1" dirty="0">
                <a:solidFill>
                  <a:schemeClr val="tx1">
                    <a:lumMod val="75000"/>
                    <a:lumOff val="25000"/>
                  </a:schemeClr>
                </a:solidFill>
              </a:rPr>
            </a:br>
            <a:r>
              <a:rPr lang="en-US" sz="1600" b="1" dirty="0">
                <a:solidFill>
                  <a:schemeClr val="tx1">
                    <a:lumMod val="75000"/>
                    <a:lumOff val="25000"/>
                  </a:schemeClr>
                </a:solidFill>
              </a:rPr>
              <a:t>I will begin to exalt you in the sight of all Israel.”</a:t>
            </a:r>
          </a:p>
        </p:txBody>
      </p:sp>
      <p:cxnSp>
        <p:nvCxnSpPr>
          <p:cNvPr id="29" name="Straight Arrow Connector 28"/>
          <p:cNvCxnSpPr/>
          <p:nvPr/>
        </p:nvCxnSpPr>
        <p:spPr>
          <a:xfrm flipV="1">
            <a:off x="2429541" y="3530601"/>
            <a:ext cx="0" cy="729598"/>
          </a:xfrm>
          <a:prstGeom prst="straightConnector1">
            <a:avLst/>
          </a:prstGeom>
          <a:ln w="38100">
            <a:solidFill>
              <a:srgbClr val="FF3399"/>
            </a:solidFill>
            <a:tailEnd type="arrow"/>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225618" y="4198778"/>
            <a:ext cx="1244563" cy="1130142"/>
          </a:xfrm>
          <a:prstGeom prst="rect">
            <a:avLst/>
          </a:prstGeom>
          <a:solidFill>
            <a:schemeClr val="bg1"/>
          </a:solidFill>
          <a:ln w="28575">
            <a:solidFill>
              <a:srgbClr val="FF3399"/>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7  </a:t>
            </a:r>
            <a:br>
              <a:rPr lang="en-US" sz="1400" b="1" dirty="0">
                <a:solidFill>
                  <a:srgbClr val="0070C0"/>
                </a:solidFill>
              </a:rPr>
            </a:br>
            <a:r>
              <a:rPr lang="en-US" sz="1400" b="1" dirty="0">
                <a:solidFill>
                  <a:schemeClr val="tx1">
                    <a:lumMod val="75000"/>
                    <a:lumOff val="25000"/>
                  </a:schemeClr>
                </a:solidFill>
              </a:rPr>
              <a:t>Spies return Abib 9 after hiding 3 days.</a:t>
            </a:r>
          </a:p>
          <a:p>
            <a:pPr algn="ctr"/>
            <a:endParaRPr lang="en-US" sz="1400" b="1" dirty="0">
              <a:solidFill>
                <a:schemeClr val="tx1">
                  <a:lumMod val="75000"/>
                  <a:lumOff val="25000"/>
                </a:schemeClr>
              </a:solidFill>
            </a:endParaRPr>
          </a:p>
        </p:txBody>
      </p:sp>
      <p:sp>
        <p:nvSpPr>
          <p:cNvPr id="31" name="TextBox 30"/>
          <p:cNvSpPr txBox="1"/>
          <p:nvPr/>
        </p:nvSpPr>
        <p:spPr>
          <a:xfrm>
            <a:off x="4298312" y="1710789"/>
            <a:ext cx="2079060" cy="646331"/>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a:solidFill>
                  <a:srgbClr val="8C4C64"/>
                </a:solidFill>
              </a:rPr>
              <a:t>The DAY of CROSSING OVER!</a:t>
            </a:r>
          </a:p>
        </p:txBody>
      </p:sp>
      <p:sp>
        <p:nvSpPr>
          <p:cNvPr id="26" name="Rectangle 25"/>
          <p:cNvSpPr/>
          <p:nvPr/>
        </p:nvSpPr>
        <p:spPr>
          <a:xfrm>
            <a:off x="3993512" y="4218778"/>
            <a:ext cx="2133600" cy="1110142"/>
          </a:xfrm>
          <a:prstGeom prst="rect">
            <a:avLst/>
          </a:prstGeom>
          <a:solidFill>
            <a:schemeClr val="accent1">
              <a:lumMod val="40000"/>
              <a:lumOff val="60000"/>
            </a:schemeClr>
          </a:solidFill>
          <a:ln w="28575">
            <a:solidFill>
              <a:srgbClr val="00B0F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10   </a:t>
            </a:r>
            <a:r>
              <a:rPr lang="en-US" sz="1400" b="1" dirty="0">
                <a:solidFill>
                  <a:schemeClr val="tx1">
                    <a:lumMod val="75000"/>
                    <a:lumOff val="25000"/>
                  </a:schemeClr>
                </a:solidFill>
              </a:rPr>
              <a:t>Joshua rose </a:t>
            </a:r>
            <a:r>
              <a:rPr lang="en-US" sz="1400" b="1" u="sng" dirty="0">
                <a:solidFill>
                  <a:schemeClr val="tx1">
                    <a:lumMod val="75000"/>
                    <a:lumOff val="25000"/>
                  </a:schemeClr>
                </a:solidFill>
              </a:rPr>
              <a:t>early </a:t>
            </a:r>
            <a:r>
              <a:rPr lang="en-US" sz="1400" b="1" u="sng" dirty="0">
                <a:solidFill>
                  <a:srgbClr val="990033"/>
                </a:solidFill>
              </a:rPr>
              <a:t>in the morning</a:t>
            </a:r>
            <a:r>
              <a:rPr lang="en-US" sz="1400" b="1" dirty="0">
                <a:solidFill>
                  <a:srgbClr val="990033"/>
                </a:solidFill>
              </a:rPr>
              <a:t> </a:t>
            </a:r>
            <a:r>
              <a:rPr lang="en-US" sz="1400" b="1" dirty="0">
                <a:solidFill>
                  <a:schemeClr val="tx1">
                    <a:lumMod val="75000"/>
                    <a:lumOff val="25000"/>
                  </a:schemeClr>
                </a:solidFill>
              </a:rPr>
              <a:t>(10</a:t>
            </a:r>
            <a:r>
              <a:rPr lang="en-US" sz="1400" b="1" baseline="30000" dirty="0">
                <a:solidFill>
                  <a:schemeClr val="tx1">
                    <a:lumMod val="75000"/>
                    <a:lumOff val="25000"/>
                  </a:schemeClr>
                </a:solidFill>
              </a:rPr>
              <a:t>th</a:t>
            </a:r>
            <a:r>
              <a:rPr lang="en-US" sz="1400" b="1" dirty="0">
                <a:solidFill>
                  <a:schemeClr val="tx1">
                    <a:lumMod val="75000"/>
                    <a:lumOff val="25000"/>
                  </a:schemeClr>
                </a:solidFill>
              </a:rPr>
              <a:t> day) and he set out for the Jordan with Israel.</a:t>
            </a:r>
            <a:endParaRPr lang="en-US" sz="700" b="1" dirty="0"/>
          </a:p>
        </p:txBody>
      </p:sp>
      <p:cxnSp>
        <p:nvCxnSpPr>
          <p:cNvPr id="34" name="Straight Arrow Connector 33"/>
          <p:cNvCxnSpPr/>
          <p:nvPr/>
        </p:nvCxnSpPr>
        <p:spPr>
          <a:xfrm flipV="1">
            <a:off x="4266590" y="3530601"/>
            <a:ext cx="0" cy="757408"/>
          </a:xfrm>
          <a:prstGeom prst="straightConnector1">
            <a:avLst/>
          </a:prstGeom>
          <a:ln w="57150">
            <a:solidFill>
              <a:srgbClr val="00B0F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45712" y="3530600"/>
            <a:ext cx="228600" cy="757408"/>
          </a:xfrm>
          <a:prstGeom prst="straightConnector1">
            <a:avLst/>
          </a:prstGeom>
          <a:ln w="57150">
            <a:solidFill>
              <a:schemeClr val="bg2">
                <a:lumMod val="75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30312" y="3499121"/>
            <a:ext cx="0" cy="761078"/>
          </a:xfrm>
          <a:prstGeom prst="straightConnector1">
            <a:avLst/>
          </a:prstGeom>
          <a:ln w="57150">
            <a:solidFill>
              <a:srgbClr val="7030A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99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par>
                          <p:cTn id="8" fill="hold">
                            <p:stCondLst>
                              <p:cond delay="1750"/>
                            </p:stCondLst>
                            <p:childTnLst>
                              <p:par>
                                <p:cTn id="9" presetID="22" presetClass="entr" presetSubtype="4" fill="hold" grpId="0" nodeType="after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175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barn(inVertical)">
                                      <p:cBhvr>
                                        <p:cTn id="16" dur="1000"/>
                                        <p:tgtEl>
                                          <p:spTgt spid="30">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barn(inVertical)">
                                      <p:cBhvr>
                                        <p:cTn id="25" dur="1000"/>
                                        <p:tgtEl>
                                          <p:spTgt spid="23">
                                            <p:txEl>
                                              <p:pRg st="0" end="0"/>
                                            </p:txEl>
                                          </p:spTgt>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1500"/>
                                        <p:tgtEl>
                                          <p:spTgt spid="17"/>
                                        </p:tgtEl>
                                      </p:cBhvr>
                                    </p:animEffect>
                                  </p:childTnLst>
                                </p:cTn>
                              </p:par>
                            </p:childTnLst>
                          </p:cTn>
                        </p:par>
                        <p:par>
                          <p:cTn id="30" fill="hold">
                            <p:stCondLst>
                              <p:cond delay="2500"/>
                            </p:stCondLst>
                            <p:childTnLst>
                              <p:par>
                                <p:cTn id="31" presetID="16" presetClass="entr" presetSubtype="26" fill="hold" nodeType="afterEffect">
                                  <p:stCondLst>
                                    <p:cond delay="15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barn(inHorizontal)">
                                      <p:cBhvr>
                                        <p:cTn id="33" dur="1250"/>
                                        <p:tgtEl>
                                          <p:spTgt spid="1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barn(inHorizontal)">
                                      <p:cBhvr>
                                        <p:cTn id="38" dur="1250"/>
                                        <p:tgtEl>
                                          <p:spTgt spid="26">
                                            <p:txEl>
                                              <p:pRg st="0" end="0"/>
                                            </p:txEl>
                                          </p:spTgt>
                                        </p:tgtEl>
                                      </p:cBhvr>
                                    </p:animEffect>
                                  </p:childTnLst>
                                </p:cTn>
                              </p:par>
                            </p:childTnLst>
                          </p:cTn>
                        </p:par>
                        <p:par>
                          <p:cTn id="39" fill="hold">
                            <p:stCondLst>
                              <p:cond delay="1250"/>
                            </p:stCondLst>
                            <p:childTnLst>
                              <p:par>
                                <p:cTn id="40" presetID="22" presetClass="entr" presetSubtype="4"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10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barn(inHorizontal)">
                                      <p:cBhvr>
                                        <p:cTn id="47" dur="1000"/>
                                        <p:tgtEl>
                                          <p:spTgt spid="19">
                                            <p:txEl>
                                              <p:pRg st="0" end="0"/>
                                            </p:txEl>
                                          </p:spTgt>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2500"/>
                                        <p:tgtEl>
                                          <p:spTgt spid="1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10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wipe(up)">
                                      <p:cBhvr>
                                        <p:cTn id="59" dur="1500"/>
                                        <p:tgtEl>
                                          <p:spTgt spid="28">
                                            <p:txEl>
                                              <p:pRg st="0" end="0"/>
                                            </p:txEl>
                                          </p:spTgt>
                                        </p:tgtEl>
                                      </p:cBhvr>
                                    </p:animEffect>
                                  </p:childTnLst>
                                </p:cTn>
                              </p:par>
                            </p:childTnLst>
                          </p:cTn>
                        </p:par>
                        <p:par>
                          <p:cTn id="60" fill="hold">
                            <p:stCondLst>
                              <p:cond delay="1500"/>
                            </p:stCondLst>
                            <p:childTnLst>
                              <p:par>
                                <p:cTn id="61" presetID="22" presetClass="entr" presetSubtype="4"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1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0">
                                            <p:txEl>
                                              <p:pRg st="0" end="0"/>
                                            </p:txEl>
                                          </p:spTgt>
                                        </p:tgtEl>
                                        <p:attrNameLst>
                                          <p:attrName>style.visibility</p:attrName>
                                        </p:attrNameLst>
                                      </p:cBhvr>
                                      <p:to>
                                        <p:strVal val="visible"/>
                                      </p:to>
                                    </p:set>
                                    <p:animEffect transition="in" filter="wipe(left)">
                                      <p:cBhvr>
                                        <p:cTn id="68" dur="1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6" name="Picture 2" descr="D:\A. Astleford Jan 5 2016\Dawn Studies\6 - Joshua 5 Passover &amp; FF in Canaan\Art\joshua title.jpg"/>
          <p:cNvPicPr>
            <a:picLocks noGrp="1" noChangeAspect="1" noChangeArrowheads="1"/>
          </p:cNvPicPr>
          <p:nvPr>
            <p:ph sz="quarter" idx="13"/>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8812" y="4465"/>
            <a:ext cx="9035188"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The First </a:t>
            </a:r>
            <a:r>
              <a:rPr lang="en-US" sz="5400" b="1" dirty="0">
                <a:ln/>
                <a:solidFill>
                  <a:srgbClr val="C00000"/>
                </a:solidFill>
              </a:rPr>
              <a:t>Passover</a:t>
            </a:r>
            <a:r>
              <a:rPr lang="en-US" sz="5400" b="1" cap="none" spc="0" dirty="0">
                <a:ln w="11430"/>
                <a:solidFill>
                  <a:srgbClr val="FF0000"/>
                </a:solidFill>
                <a:effectLst>
                  <a:outerShdw blurRad="50800" dist="39000" dir="5460000" algn="tl">
                    <a:srgbClr val="000000">
                      <a:alpha val="38000"/>
                    </a:srgbClr>
                  </a:outerShdw>
                </a:effectLst>
              </a:rPr>
              <a:t> </a:t>
            </a:r>
            <a:r>
              <a:rPr lang="en-US" sz="5400" b="1" dirty="0">
                <a:ln/>
                <a:solidFill>
                  <a:schemeClr val="accent3"/>
                </a:solidFill>
              </a:rPr>
              <a:t>in Canaan</a:t>
            </a:r>
            <a:endParaRPr lang="en-US" sz="5400" b="1" cap="none" spc="0" dirty="0">
              <a:ln/>
              <a:solidFill>
                <a:schemeClr val="accent3"/>
              </a:solidFill>
              <a:effectLst/>
            </a:endParaRPr>
          </a:p>
        </p:txBody>
      </p:sp>
      <p:sp>
        <p:nvSpPr>
          <p:cNvPr id="5" name="Rectangle 4"/>
          <p:cNvSpPr/>
          <p:nvPr/>
        </p:nvSpPr>
        <p:spPr>
          <a:xfrm>
            <a:off x="182341" y="5934670"/>
            <a:ext cx="888813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&amp; Observation of </a:t>
            </a:r>
            <a:r>
              <a:rPr lang="en-US" sz="5400" b="1" dirty="0">
                <a:ln/>
                <a:solidFill>
                  <a:srgbClr val="00B050"/>
                </a:solidFill>
              </a:rPr>
              <a:t>Wave</a:t>
            </a:r>
            <a:r>
              <a:rPr lang="en-US" sz="5400" b="1" dirty="0">
                <a:ln/>
                <a:solidFill>
                  <a:srgbClr val="3B7549"/>
                </a:solidFill>
              </a:rPr>
              <a:t> </a:t>
            </a:r>
            <a:r>
              <a:rPr lang="en-US" sz="5400" b="1" dirty="0">
                <a:ln/>
                <a:solidFill>
                  <a:srgbClr val="00B050"/>
                </a:solidFill>
              </a:rPr>
              <a:t>Sheaf</a:t>
            </a:r>
            <a:endParaRPr lang="en-US" sz="5400" b="1" cap="none" spc="0" dirty="0">
              <a:ln/>
              <a:solidFill>
                <a:srgbClr val="00B050"/>
              </a:solidFill>
              <a:effectLst/>
            </a:endParaRPr>
          </a:p>
        </p:txBody>
      </p:sp>
      <p:pic>
        <p:nvPicPr>
          <p:cNvPr id="1030" name="Picture 6" descr="C:\Users\Rae\Desktop\Josh title Pg revis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9000" y="76200"/>
            <a:ext cx="4656138" cy="349960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ae\Desktop\Nov 8 CCC announcemen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65042" y="3682679"/>
            <a:ext cx="5149850" cy="28814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20400" y="-918865"/>
            <a:ext cx="7887096"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45 hrs. of editing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nov</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2019</a:t>
            </a:r>
          </a:p>
        </p:txBody>
      </p:sp>
      <p:sp>
        <p:nvSpPr>
          <p:cNvPr id="12" name="Rectangle 11"/>
          <p:cNvSpPr/>
          <p:nvPr/>
        </p:nvSpPr>
        <p:spPr>
          <a:xfrm>
            <a:off x="1371601" y="5065303"/>
            <a:ext cx="411362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8C4C64"/>
                </a:solidFill>
                <a:effectLst>
                  <a:outerShdw blurRad="76200" dist="50800" dir="5400000" algn="tl" rotWithShape="0">
                    <a:srgbClr val="000000">
                      <a:alpha val="65000"/>
                    </a:srgbClr>
                  </a:outerShdw>
                  <a:reflection blurRad="6350" stA="55000" endA="300" endPos="45500" dir="5400000" sy="-100000" algn="bl" rotWithShape="0"/>
                </a:effectLst>
              </a:rPr>
              <a:t>Chapters</a:t>
            </a:r>
            <a:r>
              <a:rPr lang="en-US" sz="5400" b="1" cap="none" spc="50" dirty="0">
                <a:ln w="11430"/>
                <a:solidFill>
                  <a:schemeClr val="accent2">
                    <a:lumMod val="50000"/>
                  </a:schemeClr>
                </a:solidFill>
                <a:effectLst>
                  <a:outerShdw blurRad="76200" dist="50800" dir="5400000" algn="tl" rotWithShape="0">
                    <a:srgbClr val="000000">
                      <a:alpha val="65000"/>
                    </a:srgbClr>
                  </a:outerShdw>
                  <a:reflection blurRad="6350" stA="55000" endA="300" endPos="45500" dir="5400000" sy="-100000" algn="bl" rotWithShape="0"/>
                </a:effectLst>
              </a:rPr>
              <a:t> </a:t>
            </a:r>
            <a:r>
              <a:rPr lang="en-US" sz="5400" b="1" cap="none" spc="50" dirty="0">
                <a:ln w="11430"/>
                <a:solidFill>
                  <a:srgbClr val="8C4C64"/>
                </a:solidFill>
                <a:effectLst>
                  <a:outerShdw blurRad="76200" dist="50800" dir="5400000" algn="tl" rotWithShape="0">
                    <a:srgbClr val="000000">
                      <a:alpha val="65000"/>
                    </a:srgbClr>
                  </a:outerShdw>
                  <a:reflection blurRad="6350" stA="55000" endA="300" endPos="45500" dir="5400000" sy="-100000" algn="bl" rotWithShape="0"/>
                </a:effectLst>
              </a:rPr>
              <a:t>1 - 5</a:t>
            </a:r>
          </a:p>
        </p:txBody>
      </p:sp>
      <p:sp>
        <p:nvSpPr>
          <p:cNvPr id="13" name="Rectangle 12"/>
          <p:cNvSpPr/>
          <p:nvPr/>
        </p:nvSpPr>
        <p:spPr>
          <a:xfrm>
            <a:off x="5353147" y="5311914"/>
            <a:ext cx="24384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Part 1</a:t>
            </a:r>
          </a:p>
        </p:txBody>
      </p:sp>
    </p:spTree>
    <p:extLst>
      <p:ext uri="{BB962C8B-B14F-4D97-AF65-F5344CB8AC3E}">
        <p14:creationId xmlns:p14="http://schemas.microsoft.com/office/powerpoint/2010/main" val="3530660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1" y="1143000"/>
            <a:ext cx="3810000" cy="5123330"/>
          </a:xfrm>
          <a:solidFill>
            <a:schemeClr val="accent5">
              <a:lumMod val="50000"/>
            </a:schemeClr>
          </a:solidFill>
          <a:ln w="57150">
            <a:solidFill>
              <a:schemeClr val="accent2">
                <a:lumMod val="75000"/>
              </a:schemeClr>
            </a:solidFill>
          </a:ln>
          <a:scene3d>
            <a:camera prst="orthographicFront"/>
            <a:lightRig rig="threePt" dir="t"/>
          </a:scene3d>
          <a:sp3d>
            <a:bevelT w="114300" prst="artDeco"/>
          </a:sp3d>
        </p:spPr>
        <p:txBody>
          <a:bodyPr/>
          <a:lstStyle/>
          <a:p>
            <a:endParaRPr lang="en-US" dirty="0"/>
          </a:p>
        </p:txBody>
      </p:sp>
      <p:sp>
        <p:nvSpPr>
          <p:cNvPr id="4" name="Text Placeholder 3"/>
          <p:cNvSpPr>
            <a:spLocks noGrp="1"/>
          </p:cNvSpPr>
          <p:nvPr>
            <p:ph type="body" sz="half" idx="2"/>
          </p:nvPr>
        </p:nvSpPr>
        <p:spPr>
          <a:xfrm>
            <a:off x="228600" y="1143000"/>
            <a:ext cx="4495800" cy="5334000"/>
          </a:xfrm>
        </p:spPr>
        <p:txBody>
          <a:bodyPr>
            <a:normAutofit/>
            <a:scene3d>
              <a:camera prst="orthographicFront"/>
              <a:lightRig rig="threePt" dir="t"/>
            </a:scene3d>
            <a:sp3d extrusionH="57150">
              <a:bevelT w="38100" h="38100"/>
            </a:sp3d>
          </a:bodyPr>
          <a:lstStyle/>
          <a:p>
            <a:r>
              <a:rPr lang="en-US" sz="2400" b="1" dirty="0">
                <a:solidFill>
                  <a:schemeClr val="accent5">
                    <a:lumMod val="75000"/>
                  </a:schemeClr>
                </a:solidFill>
              </a:rPr>
              <a:t>When all of the people had completely crossed over the Jordan, the next Divine Command to Joshua was </a:t>
            </a:r>
            <a:br>
              <a:rPr lang="en-US" sz="2400" b="1" dirty="0">
                <a:solidFill>
                  <a:schemeClr val="accent5">
                    <a:lumMod val="75000"/>
                  </a:schemeClr>
                </a:solidFill>
              </a:rPr>
            </a:br>
            <a:r>
              <a:rPr lang="en-US" sz="2400" b="1" dirty="0">
                <a:solidFill>
                  <a:schemeClr val="accent5">
                    <a:lumMod val="75000"/>
                  </a:schemeClr>
                </a:solidFill>
              </a:rPr>
              <a:t>to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select twelve men</a:t>
            </a:r>
            <a:r>
              <a:rPr lang="en-US" sz="2400" b="1" dirty="0">
                <a:solidFill>
                  <a:schemeClr val="accent5">
                    <a:lumMod val="75000"/>
                  </a:schemeClr>
                </a:solidFill>
              </a:rPr>
              <a:t> </a:t>
            </a:r>
            <a:br>
              <a:rPr lang="en-US" sz="2400" b="1" dirty="0">
                <a:solidFill>
                  <a:schemeClr val="accent5">
                    <a:lumMod val="75000"/>
                  </a:schemeClr>
                </a:solidFill>
              </a:rPr>
            </a:br>
            <a:r>
              <a:rPr lang="en-US" sz="2400" b="1" dirty="0">
                <a:solidFill>
                  <a:schemeClr val="accent5">
                    <a:lumMod val="75000"/>
                  </a:schemeClr>
                </a:solidFill>
              </a:rPr>
              <a:t>to represent every tribe. </a:t>
            </a:r>
          </a:p>
          <a:p>
            <a:r>
              <a:rPr lang="en-US" sz="1100" b="1" dirty="0">
                <a:solidFill>
                  <a:schemeClr val="accent5">
                    <a:lumMod val="75000"/>
                  </a:schemeClr>
                </a:solidFill>
              </a:rPr>
              <a:t> </a:t>
            </a:r>
            <a:br>
              <a:rPr lang="en-US" sz="2400" b="1" dirty="0">
                <a:solidFill>
                  <a:schemeClr val="accent5">
                    <a:lumMod val="75000"/>
                  </a:schemeClr>
                </a:solidFill>
              </a:rPr>
            </a:br>
            <a:r>
              <a:rPr lang="en-US" sz="2400" b="1" dirty="0">
                <a:solidFill>
                  <a:schemeClr val="accent5">
                    <a:lumMod val="75000"/>
                  </a:schemeClr>
                </a:solidFill>
              </a:rPr>
              <a:t>They were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bring memorial stones back from the river bed</a:t>
            </a:r>
            <a:r>
              <a:rPr lang="en-US" sz="2400" b="1" dirty="0">
                <a:solidFill>
                  <a:schemeClr val="accent5">
                    <a:lumMod val="75000"/>
                  </a:schemeClr>
                </a:solidFill>
              </a:rPr>
              <a:t> of the Jordan to erect as an altar for a permanent sign of the “crossing of the Jordan” on the 10</a:t>
            </a:r>
            <a:r>
              <a:rPr lang="en-US" sz="2400" b="1" cap="small" baseline="30000" dirty="0">
                <a:solidFill>
                  <a:schemeClr val="accent5">
                    <a:lumMod val="75000"/>
                  </a:schemeClr>
                </a:solidFill>
              </a:rPr>
              <a:t>th</a:t>
            </a:r>
            <a:r>
              <a:rPr lang="en-US" sz="2400" b="1" dirty="0">
                <a:solidFill>
                  <a:schemeClr val="accent5">
                    <a:lumMod val="75000"/>
                  </a:schemeClr>
                </a:solidFill>
              </a:rPr>
              <a:t> day of the 1</a:t>
            </a:r>
            <a:r>
              <a:rPr lang="en-US" sz="2400" b="1" cap="small" baseline="30000" dirty="0">
                <a:solidFill>
                  <a:schemeClr val="accent5">
                    <a:lumMod val="75000"/>
                  </a:schemeClr>
                </a:solidFill>
              </a:rPr>
              <a:t>st</a:t>
            </a:r>
            <a:r>
              <a:rPr lang="en-US" sz="2400" b="1" dirty="0">
                <a:solidFill>
                  <a:schemeClr val="accent5">
                    <a:lumMod val="75000"/>
                  </a:schemeClr>
                </a:solidFill>
              </a:rPr>
              <a:t> month.</a:t>
            </a:r>
            <a:r>
              <a:rPr lang="en-US" sz="2400" b="1" dirty="0">
                <a:solidFill>
                  <a:schemeClr val="accent5">
                    <a:lumMod val="75000"/>
                  </a:schemeClr>
                </a:solidFill>
                <a:effectLst>
                  <a:outerShdw blurRad="69850" dist="43180" dir="5400000" sx="0" sy="0">
                    <a:srgbClr val="000000">
                      <a:alpha val="65000"/>
                    </a:srgbClr>
                  </a:outerShdw>
                </a:effectLst>
              </a:rPr>
              <a:t> </a:t>
            </a:r>
            <a:endParaRPr lang="en-US" sz="2400" b="1"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fld id="{5C014052-953B-4273-8F47-BF25327D5B24}" type="slidenum">
              <a:rPr lang="en-US" smtClean="0"/>
              <a:pPr/>
              <a:t>20</a:t>
            </a:fld>
            <a:endParaRPr lang="en-US" dirty="0"/>
          </a:p>
        </p:txBody>
      </p:sp>
      <p:sp>
        <p:nvSpPr>
          <p:cNvPr id="6"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Joshua 4:  Jordan Memorial Stones</a:t>
            </a:r>
          </a:p>
        </p:txBody>
      </p:sp>
      <p:pic>
        <p:nvPicPr>
          <p:cNvPr id="9219" name="Picture 3" descr="C:\Users\Rae\Desktop\josh &amp; stone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64138" y="1447799"/>
            <a:ext cx="3065462" cy="4499735"/>
          </a:xfrm>
          <a:prstGeom prst="rect">
            <a:avLst/>
          </a:prstGeom>
          <a:noFill/>
          <a:ln w="38100">
            <a:solidFill>
              <a:schemeClr val="accent2">
                <a:lumMod val="75000"/>
              </a:schemeClr>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56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800600" y="3505200"/>
            <a:ext cx="4267200" cy="16859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 indent="0" algn="ctr">
              <a:buNone/>
            </a:pPr>
            <a:r>
              <a:rPr lang="en-US" sz="3200" b="1" spc="50" dirty="0">
                <a:ln w="11430"/>
                <a:solidFill>
                  <a:srgbClr val="8C4C64"/>
                </a:solidFill>
                <a:effectLst>
                  <a:outerShdw blurRad="76200" dist="50800" dir="5400000" algn="tl" rotWithShape="0">
                    <a:srgbClr val="000000">
                      <a:alpha val="65000"/>
                    </a:srgbClr>
                  </a:outerShdw>
                </a:effectLst>
              </a:rPr>
              <a:t>At this point the Scriptures bring the events to Abib 13.</a:t>
            </a:r>
          </a:p>
        </p:txBody>
      </p:sp>
      <p:sp>
        <p:nvSpPr>
          <p:cNvPr id="13" name="Text Placeholder 3"/>
          <p:cNvSpPr>
            <a:spLocks noGrp="1"/>
          </p:cNvSpPr>
          <p:nvPr>
            <p:ph type="body" sz="half" idx="2"/>
          </p:nvPr>
        </p:nvSpPr>
        <p:spPr>
          <a:xfrm>
            <a:off x="381000" y="838200"/>
            <a:ext cx="4876800" cy="4724400"/>
          </a:xfrm>
        </p:spPr>
        <p:txBody>
          <a:bodyPr>
            <a:normAutofit/>
            <a:scene3d>
              <a:camera prst="orthographicFront"/>
              <a:lightRig rig="threePt" dir="t"/>
            </a:scene3d>
            <a:sp3d extrusionH="57150">
              <a:bevelT w="38100" h="38100"/>
            </a:sp3d>
          </a:bodyPr>
          <a:lstStyle/>
          <a:p>
            <a:r>
              <a:rPr lang="en-US" sz="2400" b="1" dirty="0">
                <a:solidFill>
                  <a:schemeClr val="accent5">
                    <a:lumMod val="75000"/>
                  </a:schemeClr>
                </a:solidFill>
              </a:rPr>
              <a:t>Josh 5:2-3, 8-9</a:t>
            </a:r>
          </a:p>
          <a:p>
            <a:r>
              <a:rPr lang="en-US" sz="1800" b="1" dirty="0">
                <a:solidFill>
                  <a:schemeClr val="accent5">
                    <a:lumMod val="75000"/>
                  </a:schemeClr>
                </a:solidFill>
              </a:rPr>
              <a:t>2</a:t>
            </a:r>
            <a:r>
              <a:rPr lang="en-US" sz="1800" dirty="0"/>
              <a:t>  At that time [</a:t>
            </a:r>
            <a:r>
              <a:rPr lang="en-US" sz="1800" b="1" dirty="0">
                <a:solidFill>
                  <a:srgbClr val="0070C0"/>
                </a:solidFill>
              </a:rPr>
              <a:t>Yahuah</a:t>
            </a:r>
            <a:r>
              <a:rPr lang="en-US" sz="1800" dirty="0"/>
              <a:t>] said unto Joshua, </a:t>
            </a:r>
            <a:br>
              <a:rPr lang="en-US" sz="1800" dirty="0"/>
            </a:br>
            <a:r>
              <a:rPr lang="en-US" sz="1800" dirty="0"/>
              <a:t>Make thee sharp knives,  and circumcise </a:t>
            </a:r>
            <a:br>
              <a:rPr lang="en-US" sz="1800" dirty="0"/>
            </a:br>
            <a:r>
              <a:rPr lang="en-US" sz="1800" dirty="0"/>
              <a:t>again the children of Israel the second time.</a:t>
            </a:r>
          </a:p>
          <a:p>
            <a:r>
              <a:rPr lang="en-US" sz="1800" b="1" dirty="0">
                <a:solidFill>
                  <a:schemeClr val="accent5">
                    <a:lumMod val="75000"/>
                  </a:schemeClr>
                </a:solidFill>
              </a:rPr>
              <a:t>3 </a:t>
            </a:r>
            <a:r>
              <a:rPr lang="en-US" sz="1800" dirty="0"/>
              <a:t> And Joshua made him sharp knives, and circumcised the children of Israel at the hill </a:t>
            </a:r>
            <a:br>
              <a:rPr lang="en-US" sz="1800" dirty="0"/>
            </a:br>
            <a:r>
              <a:rPr lang="en-US" sz="1800" dirty="0"/>
              <a:t>of the foreskins.</a:t>
            </a:r>
          </a:p>
          <a:p>
            <a:r>
              <a:rPr lang="en-US" sz="1800" b="1" dirty="0">
                <a:solidFill>
                  <a:schemeClr val="accent5">
                    <a:lumMod val="75000"/>
                  </a:schemeClr>
                </a:solidFill>
              </a:rPr>
              <a:t>8 </a:t>
            </a:r>
            <a:r>
              <a:rPr lang="en-US" sz="1800" dirty="0"/>
              <a:t> And it came to pass, when they had done circumcising all the people, that they abode in their places in the camp, </a:t>
            </a:r>
            <a:r>
              <a:rPr lang="en-US" sz="1800" b="1" u="sng" dirty="0">
                <a:solidFill>
                  <a:srgbClr val="8C4C64"/>
                </a:solidFill>
              </a:rPr>
              <a:t>till they were whole</a:t>
            </a:r>
            <a:r>
              <a:rPr lang="en-US" sz="1800" dirty="0">
                <a:solidFill>
                  <a:srgbClr val="8C4C64"/>
                </a:solidFill>
              </a:rPr>
              <a:t>.</a:t>
            </a:r>
          </a:p>
          <a:p>
            <a:r>
              <a:rPr lang="en-US" sz="1800" b="1" dirty="0">
                <a:solidFill>
                  <a:schemeClr val="accent5">
                    <a:lumMod val="75000"/>
                  </a:schemeClr>
                </a:solidFill>
              </a:rPr>
              <a:t>9 </a:t>
            </a:r>
            <a:r>
              <a:rPr lang="en-US" sz="1800" dirty="0"/>
              <a:t> And [</a:t>
            </a:r>
            <a:r>
              <a:rPr lang="en-US" sz="1800" b="1" dirty="0">
                <a:solidFill>
                  <a:srgbClr val="0070C0"/>
                </a:solidFill>
              </a:rPr>
              <a:t>Yahuah</a:t>
            </a:r>
            <a:r>
              <a:rPr lang="en-US" sz="1800" dirty="0"/>
              <a:t>] said unto Joshua, This day </a:t>
            </a:r>
            <a:br>
              <a:rPr lang="en-US" sz="1800" dirty="0"/>
            </a:br>
            <a:r>
              <a:rPr lang="en-US" sz="1800" dirty="0"/>
              <a:t>have I </a:t>
            </a:r>
            <a:r>
              <a:rPr lang="en-US" sz="1800" b="1" u="sng" dirty="0"/>
              <a:t>rolled</a:t>
            </a:r>
            <a:r>
              <a:rPr lang="en-US" sz="1800" u="sng" dirty="0"/>
              <a:t> </a:t>
            </a:r>
            <a:r>
              <a:rPr lang="en-US" sz="1800" b="1" u="sng" dirty="0"/>
              <a:t>away</a:t>
            </a:r>
            <a:r>
              <a:rPr lang="en-US" sz="1800" dirty="0"/>
              <a:t> the reproach of Egypt </a:t>
            </a:r>
            <a:br>
              <a:rPr lang="en-US" sz="1800" dirty="0"/>
            </a:br>
            <a:r>
              <a:rPr lang="en-US" sz="1800" dirty="0"/>
              <a:t>from off you.  Wherefore the name of the </a:t>
            </a:r>
            <a:br>
              <a:rPr lang="en-US" sz="1800" dirty="0"/>
            </a:br>
            <a:r>
              <a:rPr lang="en-US" sz="1800" dirty="0"/>
              <a:t>place  is called </a:t>
            </a:r>
            <a:r>
              <a:rPr lang="en-US" sz="1800" b="1" u="sng" dirty="0" err="1"/>
              <a:t>Gilgal</a:t>
            </a:r>
            <a:r>
              <a:rPr lang="en-US" sz="1800" dirty="0"/>
              <a:t> unto this day.   </a:t>
            </a:r>
            <a:r>
              <a:rPr lang="en-US" sz="1600" i="1" dirty="0"/>
              <a:t>KJV</a:t>
            </a:r>
            <a:endParaRPr lang="en-US" dirty="0"/>
          </a:p>
        </p:txBody>
      </p:sp>
      <p:sp>
        <p:nvSpPr>
          <p:cNvPr id="14" name="Slide Number Placeholder 4"/>
          <p:cNvSpPr>
            <a:spLocks noGrp="1"/>
          </p:cNvSpPr>
          <p:nvPr>
            <p:ph type="sldNum" sz="quarter" idx="12"/>
          </p:nvPr>
        </p:nvSpPr>
        <p:spPr>
          <a:xfrm>
            <a:off x="7315200" y="6492875"/>
            <a:ext cx="1828800" cy="365125"/>
          </a:xfrm>
        </p:spPr>
        <p:txBody>
          <a:bodyPr/>
          <a:lstStyle/>
          <a:p>
            <a:fld id="{5C014052-953B-4273-8F47-BF25327D5B24}" type="slidenum">
              <a:rPr lang="en-US" smtClean="0"/>
              <a:pPr/>
              <a:t>21</a:t>
            </a:fld>
            <a:endParaRPr lang="en-US" dirty="0"/>
          </a:p>
        </p:txBody>
      </p:sp>
      <p:sp>
        <p:nvSpPr>
          <p:cNvPr id="15"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Joshua 5:  Men Circumcised</a:t>
            </a:r>
          </a:p>
        </p:txBody>
      </p:sp>
      <p:pic>
        <p:nvPicPr>
          <p:cNvPr id="16" name="Picture 2" descr="C:\Users\Rae\Desktop\circumcision knif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1715" y="914400"/>
            <a:ext cx="3333750" cy="250507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2842914822"/>
              </p:ext>
            </p:extLst>
          </p:nvPr>
        </p:nvGraphicFramePr>
        <p:xfrm>
          <a:off x="191544" y="5593588"/>
          <a:ext cx="8769576" cy="571500"/>
        </p:xfrm>
        <a:graphic>
          <a:graphicData uri="http://schemas.openxmlformats.org/drawingml/2006/table">
            <a:tbl>
              <a:tblPr firstRow="1" bandRow="1">
                <a:tableStyleId>{5C22544A-7EE6-4342-B048-85BDC9FD1C3A}</a:tableStyleId>
              </a:tblPr>
              <a:tblGrid>
                <a:gridCol w="241174">
                  <a:extLst>
                    <a:ext uri="{9D8B030D-6E8A-4147-A177-3AD203B41FA5}">
                      <a16:colId xmlns:a16="http://schemas.microsoft.com/office/drawing/2014/main" val="20000"/>
                    </a:ext>
                  </a:extLst>
                </a:gridCol>
                <a:gridCol w="827556">
                  <a:extLst>
                    <a:ext uri="{9D8B030D-6E8A-4147-A177-3AD203B41FA5}">
                      <a16:colId xmlns:a16="http://schemas.microsoft.com/office/drawing/2014/main" val="20001"/>
                    </a:ext>
                  </a:extLst>
                </a:gridCol>
                <a:gridCol w="219736">
                  <a:extLst>
                    <a:ext uri="{9D8B030D-6E8A-4147-A177-3AD203B41FA5}">
                      <a16:colId xmlns:a16="http://schemas.microsoft.com/office/drawing/2014/main" val="20002"/>
                    </a:ext>
                  </a:extLst>
                </a:gridCol>
                <a:gridCol w="848994">
                  <a:extLst>
                    <a:ext uri="{9D8B030D-6E8A-4147-A177-3AD203B41FA5}">
                      <a16:colId xmlns:a16="http://schemas.microsoft.com/office/drawing/2014/main" val="20003"/>
                    </a:ext>
                  </a:extLst>
                </a:gridCol>
                <a:gridCol w="219736">
                  <a:extLst>
                    <a:ext uri="{9D8B030D-6E8A-4147-A177-3AD203B41FA5}">
                      <a16:colId xmlns:a16="http://schemas.microsoft.com/office/drawing/2014/main" val="20004"/>
                    </a:ext>
                  </a:extLst>
                </a:gridCol>
                <a:gridCol w="848994">
                  <a:extLst>
                    <a:ext uri="{9D8B030D-6E8A-4147-A177-3AD203B41FA5}">
                      <a16:colId xmlns:a16="http://schemas.microsoft.com/office/drawing/2014/main" val="20005"/>
                    </a:ext>
                  </a:extLst>
                </a:gridCol>
                <a:gridCol w="250630">
                  <a:extLst>
                    <a:ext uri="{9D8B030D-6E8A-4147-A177-3AD203B41FA5}">
                      <a16:colId xmlns:a16="http://schemas.microsoft.com/office/drawing/2014/main" val="20006"/>
                    </a:ext>
                  </a:extLst>
                </a:gridCol>
                <a:gridCol w="818100">
                  <a:extLst>
                    <a:ext uri="{9D8B030D-6E8A-4147-A177-3AD203B41FA5}">
                      <a16:colId xmlns:a16="http://schemas.microsoft.com/office/drawing/2014/main" val="20007"/>
                    </a:ext>
                  </a:extLst>
                </a:gridCol>
                <a:gridCol w="226986">
                  <a:extLst>
                    <a:ext uri="{9D8B030D-6E8A-4147-A177-3AD203B41FA5}">
                      <a16:colId xmlns:a16="http://schemas.microsoft.com/office/drawing/2014/main" val="20008"/>
                    </a:ext>
                  </a:extLst>
                </a:gridCol>
                <a:gridCol w="841744">
                  <a:extLst>
                    <a:ext uri="{9D8B030D-6E8A-4147-A177-3AD203B41FA5}">
                      <a16:colId xmlns:a16="http://schemas.microsoft.com/office/drawing/2014/main" val="20009"/>
                    </a:ext>
                  </a:extLst>
                </a:gridCol>
                <a:gridCol w="219736">
                  <a:extLst>
                    <a:ext uri="{9D8B030D-6E8A-4147-A177-3AD203B41FA5}">
                      <a16:colId xmlns:a16="http://schemas.microsoft.com/office/drawing/2014/main" val="20010"/>
                    </a:ext>
                  </a:extLst>
                </a:gridCol>
                <a:gridCol w="848994">
                  <a:extLst>
                    <a:ext uri="{9D8B030D-6E8A-4147-A177-3AD203B41FA5}">
                      <a16:colId xmlns:a16="http://schemas.microsoft.com/office/drawing/2014/main" val="20011"/>
                    </a:ext>
                  </a:extLst>
                </a:gridCol>
                <a:gridCol w="219736">
                  <a:extLst>
                    <a:ext uri="{9D8B030D-6E8A-4147-A177-3AD203B41FA5}">
                      <a16:colId xmlns:a16="http://schemas.microsoft.com/office/drawing/2014/main" val="20012"/>
                    </a:ext>
                  </a:extLst>
                </a:gridCol>
                <a:gridCol w="848994">
                  <a:extLst>
                    <a:ext uri="{9D8B030D-6E8A-4147-A177-3AD203B41FA5}">
                      <a16:colId xmlns:a16="http://schemas.microsoft.com/office/drawing/2014/main" val="20013"/>
                    </a:ext>
                  </a:extLst>
                </a:gridCol>
                <a:gridCol w="236442">
                  <a:extLst>
                    <a:ext uri="{9D8B030D-6E8A-4147-A177-3AD203B41FA5}">
                      <a16:colId xmlns:a16="http://schemas.microsoft.com/office/drawing/2014/main" val="20014"/>
                    </a:ext>
                  </a:extLst>
                </a:gridCol>
                <a:gridCol w="832288">
                  <a:extLst>
                    <a:ext uri="{9D8B030D-6E8A-4147-A177-3AD203B41FA5}">
                      <a16:colId xmlns:a16="http://schemas.microsoft.com/office/drawing/2014/main" val="20015"/>
                    </a:ext>
                  </a:extLst>
                </a:gridCol>
                <a:gridCol w="219736">
                  <a:extLst>
                    <a:ext uri="{9D8B030D-6E8A-4147-A177-3AD203B41FA5}">
                      <a16:colId xmlns:a16="http://schemas.microsoft.com/office/drawing/2014/main" val="20016"/>
                    </a:ext>
                  </a:extLst>
                </a:gridCol>
              </a:tblGrid>
              <a:tr h="370840">
                <a:tc>
                  <a:txBody>
                    <a:bodyPr/>
                    <a:lstStyle/>
                    <a:p>
                      <a:pPr algn="ctr"/>
                      <a:endParaRPr lang="en-US" sz="1400" dirty="0"/>
                    </a:p>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3</a:t>
                      </a:r>
                      <a:r>
                        <a:rPr lang="en-US" sz="1050" baseline="30000" dirty="0">
                          <a:solidFill>
                            <a:srgbClr val="002060"/>
                          </a:solidFill>
                        </a:rPr>
                        <a:t>rd</a:t>
                      </a:r>
                      <a:r>
                        <a:rPr lang="en-US" sz="1050" dirty="0">
                          <a:solidFill>
                            <a:srgbClr val="002060"/>
                          </a:solidFill>
                        </a:rPr>
                        <a:t> </a:t>
                      </a:r>
                      <a:r>
                        <a:rPr lang="en-US" sz="1050" baseline="0" dirty="0">
                          <a:solidFill>
                            <a:srgbClr val="002060"/>
                          </a:solidFill>
                        </a:rPr>
                        <a:t>Cycle</a:t>
                      </a:r>
                    </a:p>
                    <a:p>
                      <a:pPr algn="ctr"/>
                      <a:r>
                        <a:rPr lang="en-US" sz="1050" baseline="0" dirty="0">
                          <a:solidFill>
                            <a:srgbClr val="002060"/>
                          </a:solidFill>
                        </a:rPr>
                        <a:t>Tuesday</a:t>
                      </a:r>
                    </a:p>
                    <a:p>
                      <a:pPr algn="ctr"/>
                      <a:r>
                        <a:rPr lang="en-US" sz="1050" baseline="0" dirty="0">
                          <a:solidFill>
                            <a:srgbClr val="002060"/>
                          </a:solidFill>
                        </a:rPr>
                        <a:t>Abib 10</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a:t>
                      </a:r>
                      <a:r>
                        <a:rPr lang="en-US" sz="1050" baseline="0" dirty="0"/>
                        <a:t> 10</a:t>
                      </a:r>
                      <a:br>
                        <a:rPr lang="en-US" sz="1050" baseline="0" dirty="0"/>
                      </a:br>
                      <a:r>
                        <a:rPr lang="en-US" sz="1050" baseline="0" dirty="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a:solidFill>
                            <a:srgbClr val="002060"/>
                          </a:solidFill>
                        </a:rPr>
                        <a:t>4</a:t>
                      </a:r>
                      <a:r>
                        <a:rPr lang="en-US" sz="1050" baseline="30000" dirty="0">
                          <a:solidFill>
                            <a:srgbClr val="002060"/>
                          </a:solidFill>
                        </a:rPr>
                        <a:t>th</a:t>
                      </a:r>
                      <a:r>
                        <a:rPr lang="en-US" sz="1050" baseline="0" dirty="0">
                          <a:solidFill>
                            <a:srgbClr val="002060"/>
                          </a:solidFill>
                        </a:rPr>
                        <a:t> Cycle </a:t>
                      </a:r>
                      <a:br>
                        <a:rPr lang="en-US" sz="1050" baseline="0" dirty="0">
                          <a:solidFill>
                            <a:srgbClr val="002060"/>
                          </a:solidFill>
                        </a:rPr>
                      </a:br>
                      <a:r>
                        <a:rPr lang="en-US" sz="1050" baseline="0" dirty="0">
                          <a:solidFill>
                            <a:srgbClr val="002060"/>
                          </a:solidFill>
                        </a:rPr>
                        <a:t>Wednesday</a:t>
                      </a:r>
                    </a:p>
                    <a:p>
                      <a:pPr algn="ctr"/>
                      <a:r>
                        <a:rPr lang="en-US" sz="1050" baseline="0" dirty="0">
                          <a:solidFill>
                            <a:srgbClr val="002060"/>
                          </a:solidFill>
                        </a:rPr>
                        <a:t>Abib 11</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11</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a:solidFill>
                            <a:srgbClr val="002060"/>
                          </a:solidFill>
                        </a:rPr>
                        <a:t>5</a:t>
                      </a:r>
                      <a:r>
                        <a:rPr lang="en-US" sz="1050" baseline="30000" dirty="0">
                          <a:solidFill>
                            <a:srgbClr val="002060"/>
                          </a:solidFill>
                        </a:rPr>
                        <a:t>th</a:t>
                      </a:r>
                      <a:r>
                        <a:rPr lang="en-US" sz="1050" baseline="0" dirty="0">
                          <a:solidFill>
                            <a:srgbClr val="002060"/>
                          </a:solidFill>
                        </a:rPr>
                        <a:t> Cycle Thursday</a:t>
                      </a:r>
                    </a:p>
                    <a:p>
                      <a:pPr algn="ctr"/>
                      <a:r>
                        <a:rPr lang="en-US" sz="1050" baseline="0" dirty="0">
                          <a:solidFill>
                            <a:srgbClr val="002060"/>
                          </a:solidFill>
                        </a:rPr>
                        <a:t>Abib 12</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12</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a:solidFill>
                            <a:srgbClr val="002060"/>
                          </a:solidFill>
                        </a:rPr>
                        <a:t>6</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Friday</a:t>
                      </a:r>
                    </a:p>
                    <a:p>
                      <a:pPr algn="ctr"/>
                      <a:r>
                        <a:rPr lang="en-US" sz="1050" baseline="0" dirty="0">
                          <a:solidFill>
                            <a:srgbClr val="002060"/>
                          </a:solidFill>
                        </a:rPr>
                        <a:t>Abib 13</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13</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18" name="Right Brace 17"/>
          <p:cNvSpPr/>
          <p:nvPr/>
        </p:nvSpPr>
        <p:spPr>
          <a:xfrm rot="5400000">
            <a:off x="3169268" y="5340460"/>
            <a:ext cx="441961" cy="2129820"/>
          </a:xfrm>
          <a:prstGeom prst="rightBrace">
            <a:avLst>
              <a:gd name="adj1" fmla="val 54310"/>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chemeClr val="tx2">
                    <a:lumMod val="50000"/>
                  </a:schemeClr>
                </a:solidFill>
              </a:rPr>
              <a:t>1</a:t>
            </a:r>
            <a:r>
              <a:rPr lang="en-US" sz="1400" b="1" baseline="30000" dirty="0">
                <a:solidFill>
                  <a:schemeClr val="tx2">
                    <a:lumMod val="50000"/>
                  </a:schemeClr>
                </a:solidFill>
              </a:rPr>
              <a:t>st</a:t>
            </a:r>
            <a:r>
              <a:rPr lang="en-US" sz="1400" b="1" dirty="0">
                <a:solidFill>
                  <a:schemeClr val="tx2">
                    <a:lumMod val="50000"/>
                  </a:schemeClr>
                </a:solidFill>
              </a:rPr>
              <a:t> Day</a:t>
            </a:r>
            <a:endParaRPr lang="en-US" sz="700" dirty="0">
              <a:solidFill>
                <a:schemeClr val="tx2">
                  <a:lumMod val="50000"/>
                </a:schemeClr>
              </a:solidFill>
            </a:endParaRPr>
          </a:p>
        </p:txBody>
      </p:sp>
      <p:sp>
        <p:nvSpPr>
          <p:cNvPr id="19" name="Right Brace 18"/>
          <p:cNvSpPr/>
          <p:nvPr/>
        </p:nvSpPr>
        <p:spPr>
          <a:xfrm rot="5400000">
            <a:off x="5318110" y="5343508"/>
            <a:ext cx="441959" cy="2129820"/>
          </a:xfrm>
          <a:prstGeom prst="rightBrace">
            <a:avLst>
              <a:gd name="adj1" fmla="val 49712"/>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chemeClr val="tx2">
                    <a:lumMod val="50000"/>
                  </a:schemeClr>
                </a:solidFill>
              </a:rPr>
              <a:t>2</a:t>
            </a:r>
            <a:r>
              <a:rPr lang="en-US" sz="1400" b="1" baseline="30000" dirty="0">
                <a:solidFill>
                  <a:schemeClr val="tx2">
                    <a:lumMod val="50000"/>
                  </a:schemeClr>
                </a:solidFill>
              </a:rPr>
              <a:t>nd</a:t>
            </a:r>
            <a:r>
              <a:rPr lang="en-US" sz="1400" b="1" dirty="0">
                <a:solidFill>
                  <a:schemeClr val="tx2">
                    <a:lumMod val="50000"/>
                  </a:schemeClr>
                </a:solidFill>
              </a:rPr>
              <a:t> Day</a:t>
            </a:r>
            <a:endParaRPr lang="en-US" sz="700" dirty="0">
              <a:solidFill>
                <a:schemeClr val="tx2">
                  <a:lumMod val="50000"/>
                </a:schemeClr>
              </a:solidFill>
            </a:endParaRPr>
          </a:p>
        </p:txBody>
      </p:sp>
      <p:sp>
        <p:nvSpPr>
          <p:cNvPr id="20" name="Right Brace 19"/>
          <p:cNvSpPr/>
          <p:nvPr/>
        </p:nvSpPr>
        <p:spPr>
          <a:xfrm rot="5400000">
            <a:off x="7482190" y="5343510"/>
            <a:ext cx="441960" cy="2129820"/>
          </a:xfrm>
          <a:prstGeom prst="rightBrace">
            <a:avLst>
              <a:gd name="adj1" fmla="val 40517"/>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chemeClr val="tx2">
                    <a:lumMod val="50000"/>
                  </a:schemeClr>
                </a:solidFill>
              </a:rPr>
              <a:t>3</a:t>
            </a:r>
            <a:r>
              <a:rPr lang="en-US" sz="1400" b="1" baseline="30000" dirty="0">
                <a:solidFill>
                  <a:schemeClr val="tx2">
                    <a:lumMod val="50000"/>
                  </a:schemeClr>
                </a:solidFill>
              </a:rPr>
              <a:t>rd</a:t>
            </a:r>
            <a:r>
              <a:rPr lang="en-US" sz="1400" b="1" dirty="0">
                <a:solidFill>
                  <a:schemeClr val="tx2">
                    <a:lumMod val="50000"/>
                  </a:schemeClr>
                </a:solidFill>
              </a:rPr>
              <a:t> Day</a:t>
            </a:r>
            <a:endParaRPr lang="en-US" sz="700" dirty="0">
              <a:solidFill>
                <a:schemeClr val="tx2">
                  <a:lumMod val="50000"/>
                </a:schemeClr>
              </a:solidFill>
            </a:endParaRPr>
          </a:p>
        </p:txBody>
      </p:sp>
      <p:sp>
        <p:nvSpPr>
          <p:cNvPr id="21" name="Freeform 20"/>
          <p:cNvSpPr/>
          <p:nvPr/>
        </p:nvSpPr>
        <p:spPr>
          <a:xfrm flipH="1" flipV="1">
            <a:off x="159945" y="5211000"/>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6555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66975" y="6522775"/>
            <a:ext cx="1828800" cy="365125"/>
          </a:xfrm>
        </p:spPr>
        <p:txBody>
          <a:bodyPr/>
          <a:lstStyle/>
          <a:p>
            <a:fld id="{5C014052-953B-4273-8F47-BF25327D5B24}" type="slidenum">
              <a:rPr lang="en-US" smtClean="0"/>
              <a:t>22</a:t>
            </a:fld>
            <a:endParaRPr lang="en-US" dirty="0"/>
          </a:p>
        </p:txBody>
      </p:sp>
      <p:sp>
        <p:nvSpPr>
          <p:cNvPr id="9" name="Title 1"/>
          <p:cNvSpPr txBox="1">
            <a:spLocks/>
          </p:cNvSpPr>
          <p:nvPr/>
        </p:nvSpPr>
        <p:spPr>
          <a:xfrm>
            <a:off x="152400" y="7620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Joshua 5:2-9  Men Circumcised</a:t>
            </a:r>
          </a:p>
        </p:txBody>
      </p:sp>
      <p:sp>
        <p:nvSpPr>
          <p:cNvPr id="11" name="TextBox 10"/>
          <p:cNvSpPr txBox="1"/>
          <p:nvPr/>
        </p:nvSpPr>
        <p:spPr>
          <a:xfrm>
            <a:off x="-55168" y="1067580"/>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a:solidFill>
                  <a:schemeClr val="tx1">
                    <a:lumMod val="75000"/>
                    <a:lumOff val="25000"/>
                  </a:schemeClr>
                </a:solidFill>
                <a:latin typeface="Comic Sans MS" pitchFamily="66" charset="0"/>
              </a:rPr>
              <a:t>Chart</a:t>
            </a:r>
            <a:r>
              <a:rPr lang="en-US" b="1" dirty="0">
                <a:latin typeface="Comic Sans MS" pitchFamily="66" charset="0"/>
              </a:rPr>
              <a:t> </a:t>
            </a:r>
            <a:r>
              <a:rPr lang="en-US" b="1" dirty="0">
                <a:solidFill>
                  <a:srgbClr val="990033"/>
                </a:solidFill>
                <a:latin typeface="Comic Sans MS" pitchFamily="66" charset="0"/>
              </a:rPr>
              <a:t>#4</a:t>
            </a:r>
            <a:r>
              <a:rPr lang="en-US" b="1" dirty="0">
                <a:latin typeface="Comic Sans MS" pitchFamily="66" charset="0"/>
              </a:rPr>
              <a:t> </a:t>
            </a:r>
            <a:r>
              <a:rPr lang="en-US" b="1" dirty="0">
                <a:solidFill>
                  <a:schemeClr val="tx1">
                    <a:lumMod val="75000"/>
                    <a:lumOff val="25000"/>
                  </a:schemeClr>
                </a:solidFill>
                <a:latin typeface="Comic Sans MS" pitchFamily="66" charset="0"/>
              </a:rPr>
              <a:t>of 7  </a:t>
            </a:r>
            <a:r>
              <a:rPr lang="en-US" b="1" dirty="0">
                <a:solidFill>
                  <a:srgbClr val="8C4C64"/>
                </a:solidFill>
                <a:latin typeface="Comic Sans MS" pitchFamily="66" charset="0"/>
              </a:rPr>
              <a:t>(This event reaches to the day before Passover.)</a:t>
            </a:r>
          </a:p>
        </p:txBody>
      </p:sp>
      <p:graphicFrame>
        <p:nvGraphicFramePr>
          <p:cNvPr id="12" name="Table 11"/>
          <p:cNvGraphicFramePr>
            <a:graphicFrameLocks noGrp="1"/>
          </p:cNvGraphicFramePr>
          <p:nvPr>
            <p:extLst>
              <p:ext uri="{D42A27DB-BD31-4B8C-83A1-F6EECF244321}">
                <p14:modId xmlns:p14="http://schemas.microsoft.com/office/powerpoint/2010/main" val="1793762072"/>
              </p:ext>
            </p:extLst>
          </p:nvPr>
        </p:nvGraphicFramePr>
        <p:xfrm>
          <a:off x="191544" y="3135315"/>
          <a:ext cx="8769576" cy="571500"/>
        </p:xfrm>
        <a:graphic>
          <a:graphicData uri="http://schemas.openxmlformats.org/drawingml/2006/table">
            <a:tbl>
              <a:tblPr firstRow="1" bandRow="1">
                <a:tableStyleId>{5C22544A-7EE6-4342-B048-85BDC9FD1C3A}</a:tableStyleId>
              </a:tblPr>
              <a:tblGrid>
                <a:gridCol w="241174">
                  <a:extLst>
                    <a:ext uri="{9D8B030D-6E8A-4147-A177-3AD203B41FA5}">
                      <a16:colId xmlns:a16="http://schemas.microsoft.com/office/drawing/2014/main" val="20000"/>
                    </a:ext>
                  </a:extLst>
                </a:gridCol>
                <a:gridCol w="827556">
                  <a:extLst>
                    <a:ext uri="{9D8B030D-6E8A-4147-A177-3AD203B41FA5}">
                      <a16:colId xmlns:a16="http://schemas.microsoft.com/office/drawing/2014/main" val="20001"/>
                    </a:ext>
                  </a:extLst>
                </a:gridCol>
                <a:gridCol w="219736">
                  <a:extLst>
                    <a:ext uri="{9D8B030D-6E8A-4147-A177-3AD203B41FA5}">
                      <a16:colId xmlns:a16="http://schemas.microsoft.com/office/drawing/2014/main" val="20002"/>
                    </a:ext>
                  </a:extLst>
                </a:gridCol>
                <a:gridCol w="848994">
                  <a:extLst>
                    <a:ext uri="{9D8B030D-6E8A-4147-A177-3AD203B41FA5}">
                      <a16:colId xmlns:a16="http://schemas.microsoft.com/office/drawing/2014/main" val="20003"/>
                    </a:ext>
                  </a:extLst>
                </a:gridCol>
                <a:gridCol w="219736">
                  <a:extLst>
                    <a:ext uri="{9D8B030D-6E8A-4147-A177-3AD203B41FA5}">
                      <a16:colId xmlns:a16="http://schemas.microsoft.com/office/drawing/2014/main" val="20004"/>
                    </a:ext>
                  </a:extLst>
                </a:gridCol>
                <a:gridCol w="848994">
                  <a:extLst>
                    <a:ext uri="{9D8B030D-6E8A-4147-A177-3AD203B41FA5}">
                      <a16:colId xmlns:a16="http://schemas.microsoft.com/office/drawing/2014/main" val="20005"/>
                    </a:ext>
                  </a:extLst>
                </a:gridCol>
                <a:gridCol w="250630">
                  <a:extLst>
                    <a:ext uri="{9D8B030D-6E8A-4147-A177-3AD203B41FA5}">
                      <a16:colId xmlns:a16="http://schemas.microsoft.com/office/drawing/2014/main" val="20006"/>
                    </a:ext>
                  </a:extLst>
                </a:gridCol>
                <a:gridCol w="818100">
                  <a:extLst>
                    <a:ext uri="{9D8B030D-6E8A-4147-A177-3AD203B41FA5}">
                      <a16:colId xmlns:a16="http://schemas.microsoft.com/office/drawing/2014/main" val="20007"/>
                    </a:ext>
                  </a:extLst>
                </a:gridCol>
                <a:gridCol w="226986">
                  <a:extLst>
                    <a:ext uri="{9D8B030D-6E8A-4147-A177-3AD203B41FA5}">
                      <a16:colId xmlns:a16="http://schemas.microsoft.com/office/drawing/2014/main" val="20008"/>
                    </a:ext>
                  </a:extLst>
                </a:gridCol>
                <a:gridCol w="841744">
                  <a:extLst>
                    <a:ext uri="{9D8B030D-6E8A-4147-A177-3AD203B41FA5}">
                      <a16:colId xmlns:a16="http://schemas.microsoft.com/office/drawing/2014/main" val="20009"/>
                    </a:ext>
                  </a:extLst>
                </a:gridCol>
                <a:gridCol w="219736">
                  <a:extLst>
                    <a:ext uri="{9D8B030D-6E8A-4147-A177-3AD203B41FA5}">
                      <a16:colId xmlns:a16="http://schemas.microsoft.com/office/drawing/2014/main" val="20010"/>
                    </a:ext>
                  </a:extLst>
                </a:gridCol>
                <a:gridCol w="848994">
                  <a:extLst>
                    <a:ext uri="{9D8B030D-6E8A-4147-A177-3AD203B41FA5}">
                      <a16:colId xmlns:a16="http://schemas.microsoft.com/office/drawing/2014/main" val="20011"/>
                    </a:ext>
                  </a:extLst>
                </a:gridCol>
                <a:gridCol w="219736">
                  <a:extLst>
                    <a:ext uri="{9D8B030D-6E8A-4147-A177-3AD203B41FA5}">
                      <a16:colId xmlns:a16="http://schemas.microsoft.com/office/drawing/2014/main" val="20012"/>
                    </a:ext>
                  </a:extLst>
                </a:gridCol>
                <a:gridCol w="848994">
                  <a:extLst>
                    <a:ext uri="{9D8B030D-6E8A-4147-A177-3AD203B41FA5}">
                      <a16:colId xmlns:a16="http://schemas.microsoft.com/office/drawing/2014/main" val="20013"/>
                    </a:ext>
                  </a:extLst>
                </a:gridCol>
                <a:gridCol w="236442">
                  <a:extLst>
                    <a:ext uri="{9D8B030D-6E8A-4147-A177-3AD203B41FA5}">
                      <a16:colId xmlns:a16="http://schemas.microsoft.com/office/drawing/2014/main" val="20014"/>
                    </a:ext>
                  </a:extLst>
                </a:gridCol>
                <a:gridCol w="832288">
                  <a:extLst>
                    <a:ext uri="{9D8B030D-6E8A-4147-A177-3AD203B41FA5}">
                      <a16:colId xmlns:a16="http://schemas.microsoft.com/office/drawing/2014/main" val="20015"/>
                    </a:ext>
                  </a:extLst>
                </a:gridCol>
                <a:gridCol w="219736">
                  <a:extLst>
                    <a:ext uri="{9D8B030D-6E8A-4147-A177-3AD203B41FA5}">
                      <a16:colId xmlns:a16="http://schemas.microsoft.com/office/drawing/2014/main" val="20016"/>
                    </a:ext>
                  </a:extLst>
                </a:gridCol>
              </a:tblGrid>
              <a:tr h="370840">
                <a:tc>
                  <a:txBody>
                    <a:bodyPr/>
                    <a:lstStyle/>
                    <a:p>
                      <a:pPr algn="ctr"/>
                      <a:endParaRPr lang="en-US" sz="1400" dirty="0"/>
                    </a:p>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dirty="0">
                          <a:solidFill>
                            <a:srgbClr val="002060"/>
                          </a:solidFill>
                        </a:rPr>
                        <a:t>3</a:t>
                      </a:r>
                      <a:r>
                        <a:rPr lang="en-US" sz="1050" baseline="30000" dirty="0">
                          <a:solidFill>
                            <a:srgbClr val="002060"/>
                          </a:solidFill>
                        </a:rPr>
                        <a:t>rd</a:t>
                      </a:r>
                      <a:r>
                        <a:rPr lang="en-US" sz="1050" dirty="0">
                          <a:solidFill>
                            <a:srgbClr val="002060"/>
                          </a:solidFill>
                        </a:rPr>
                        <a:t> </a:t>
                      </a:r>
                      <a:r>
                        <a:rPr lang="en-US" sz="1050" baseline="0" dirty="0">
                          <a:solidFill>
                            <a:srgbClr val="002060"/>
                          </a:solidFill>
                        </a:rPr>
                        <a:t>Cycle</a:t>
                      </a:r>
                    </a:p>
                    <a:p>
                      <a:pPr algn="ctr"/>
                      <a:r>
                        <a:rPr lang="en-US" sz="1050" baseline="0" dirty="0">
                          <a:solidFill>
                            <a:srgbClr val="002060"/>
                          </a:solidFill>
                        </a:rPr>
                        <a:t>Tuesday</a:t>
                      </a:r>
                    </a:p>
                    <a:p>
                      <a:pPr algn="ctr"/>
                      <a:r>
                        <a:rPr lang="en-US" sz="1050" baseline="0" dirty="0">
                          <a:solidFill>
                            <a:srgbClr val="002060"/>
                          </a:solidFill>
                        </a:rPr>
                        <a:t>Abib 10</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a:t>
                      </a:r>
                      <a:r>
                        <a:rPr lang="en-US" sz="1050" baseline="0" dirty="0"/>
                        <a:t> 10</a:t>
                      </a:r>
                      <a:br>
                        <a:rPr lang="en-US" sz="1050" baseline="0" dirty="0"/>
                      </a:br>
                      <a:r>
                        <a:rPr lang="en-US" sz="1050" baseline="0" dirty="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a:solidFill>
                            <a:srgbClr val="002060"/>
                          </a:solidFill>
                        </a:rPr>
                        <a:t>4</a:t>
                      </a:r>
                      <a:r>
                        <a:rPr lang="en-US" sz="1050" baseline="30000" dirty="0">
                          <a:solidFill>
                            <a:srgbClr val="002060"/>
                          </a:solidFill>
                        </a:rPr>
                        <a:t>th</a:t>
                      </a:r>
                      <a:r>
                        <a:rPr lang="en-US" sz="1050" baseline="0" dirty="0">
                          <a:solidFill>
                            <a:srgbClr val="002060"/>
                          </a:solidFill>
                        </a:rPr>
                        <a:t> Cycle </a:t>
                      </a:r>
                      <a:br>
                        <a:rPr lang="en-US" sz="1050" baseline="0" dirty="0">
                          <a:solidFill>
                            <a:srgbClr val="002060"/>
                          </a:solidFill>
                        </a:rPr>
                      </a:br>
                      <a:r>
                        <a:rPr lang="en-US" sz="1050" baseline="0" dirty="0">
                          <a:solidFill>
                            <a:srgbClr val="002060"/>
                          </a:solidFill>
                        </a:rPr>
                        <a:t>Wednesday</a:t>
                      </a:r>
                    </a:p>
                    <a:p>
                      <a:pPr algn="ctr"/>
                      <a:r>
                        <a:rPr lang="en-US" sz="1050" baseline="0" dirty="0">
                          <a:solidFill>
                            <a:srgbClr val="002060"/>
                          </a:solidFill>
                        </a:rPr>
                        <a:t>Abib 11</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11</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a:solidFill>
                            <a:srgbClr val="002060"/>
                          </a:solidFill>
                        </a:rPr>
                        <a:t>5</a:t>
                      </a:r>
                      <a:r>
                        <a:rPr lang="en-US" sz="1050" baseline="30000" dirty="0">
                          <a:solidFill>
                            <a:srgbClr val="002060"/>
                          </a:solidFill>
                        </a:rPr>
                        <a:t>th</a:t>
                      </a:r>
                      <a:r>
                        <a:rPr lang="en-US" sz="1050" baseline="0" dirty="0">
                          <a:solidFill>
                            <a:srgbClr val="002060"/>
                          </a:solidFill>
                        </a:rPr>
                        <a:t> Cycle Thursday</a:t>
                      </a:r>
                    </a:p>
                    <a:p>
                      <a:pPr algn="ctr"/>
                      <a:r>
                        <a:rPr lang="en-US" sz="1050" baseline="0" dirty="0">
                          <a:solidFill>
                            <a:srgbClr val="002060"/>
                          </a:solidFill>
                        </a:rPr>
                        <a:t>Abib 12</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12</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algn="ctr"/>
                      <a:r>
                        <a:rPr lang="en-US" sz="1050" baseline="0" dirty="0">
                          <a:solidFill>
                            <a:srgbClr val="002060"/>
                          </a:solidFill>
                        </a:rPr>
                        <a:t>6</a:t>
                      </a:r>
                      <a:r>
                        <a:rPr lang="en-US" sz="1050" baseline="30000" dirty="0">
                          <a:solidFill>
                            <a:srgbClr val="002060"/>
                          </a:solidFill>
                        </a:rPr>
                        <a:t>th</a:t>
                      </a:r>
                      <a:r>
                        <a:rPr lang="en-US" sz="1050" baseline="0" dirty="0">
                          <a:solidFill>
                            <a:srgbClr val="002060"/>
                          </a:solidFill>
                        </a:rPr>
                        <a:t> Cycle</a:t>
                      </a:r>
                    </a:p>
                    <a:p>
                      <a:pPr algn="ctr"/>
                      <a:r>
                        <a:rPr lang="en-US" sz="1050" baseline="0" dirty="0">
                          <a:solidFill>
                            <a:srgbClr val="002060"/>
                          </a:solidFill>
                        </a:rPr>
                        <a:t>Friday</a:t>
                      </a:r>
                    </a:p>
                    <a:p>
                      <a:pPr algn="ctr"/>
                      <a:r>
                        <a:rPr lang="en-US" sz="1050" baseline="0" dirty="0">
                          <a:solidFill>
                            <a:srgbClr val="002060"/>
                          </a:solidFill>
                        </a:rPr>
                        <a:t>Abib 13</a:t>
                      </a:r>
                      <a:endParaRPr lang="en-US" sz="105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CCFF"/>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a:t>Abib 13</a:t>
                      </a:r>
                      <a:br>
                        <a:rPr lang="en-US" sz="1050" dirty="0"/>
                      </a:br>
                      <a:r>
                        <a:rPr lang="en-US" sz="1050" dirty="0"/>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13" name="Right Brace 12"/>
          <p:cNvSpPr/>
          <p:nvPr/>
        </p:nvSpPr>
        <p:spPr>
          <a:xfrm rot="5400000">
            <a:off x="3169268" y="2866947"/>
            <a:ext cx="441961" cy="2129820"/>
          </a:xfrm>
          <a:prstGeom prst="rightBrace">
            <a:avLst>
              <a:gd name="adj1" fmla="val 54310"/>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chemeClr val="tx2">
                    <a:lumMod val="50000"/>
                  </a:schemeClr>
                </a:solidFill>
              </a:rPr>
              <a:t>1</a:t>
            </a:r>
            <a:r>
              <a:rPr lang="en-US" sz="1400" b="1" baseline="30000" dirty="0">
                <a:solidFill>
                  <a:schemeClr val="tx2">
                    <a:lumMod val="50000"/>
                  </a:schemeClr>
                </a:solidFill>
              </a:rPr>
              <a:t>st</a:t>
            </a:r>
            <a:r>
              <a:rPr lang="en-US" sz="1400" b="1" dirty="0">
                <a:solidFill>
                  <a:schemeClr val="tx2">
                    <a:lumMod val="50000"/>
                  </a:schemeClr>
                </a:solidFill>
              </a:rPr>
              <a:t> Day</a:t>
            </a:r>
            <a:endParaRPr lang="en-US" sz="700" dirty="0">
              <a:solidFill>
                <a:schemeClr val="tx2">
                  <a:lumMod val="50000"/>
                </a:schemeClr>
              </a:solidFill>
            </a:endParaRPr>
          </a:p>
        </p:txBody>
      </p:sp>
      <p:sp>
        <p:nvSpPr>
          <p:cNvPr id="14" name="Right Brace 13"/>
          <p:cNvSpPr/>
          <p:nvPr/>
        </p:nvSpPr>
        <p:spPr>
          <a:xfrm rot="5400000">
            <a:off x="5318110" y="2869995"/>
            <a:ext cx="441959" cy="2129820"/>
          </a:xfrm>
          <a:prstGeom prst="rightBrace">
            <a:avLst>
              <a:gd name="adj1" fmla="val 49712"/>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chemeClr val="tx2">
                    <a:lumMod val="50000"/>
                  </a:schemeClr>
                </a:solidFill>
              </a:rPr>
              <a:t>2</a:t>
            </a:r>
            <a:r>
              <a:rPr lang="en-US" sz="1400" b="1" baseline="30000" dirty="0">
                <a:solidFill>
                  <a:schemeClr val="tx2">
                    <a:lumMod val="50000"/>
                  </a:schemeClr>
                </a:solidFill>
              </a:rPr>
              <a:t>nd</a:t>
            </a:r>
            <a:r>
              <a:rPr lang="en-US" sz="1400" b="1" dirty="0">
                <a:solidFill>
                  <a:schemeClr val="tx2">
                    <a:lumMod val="50000"/>
                  </a:schemeClr>
                </a:solidFill>
              </a:rPr>
              <a:t> Day</a:t>
            </a:r>
            <a:endParaRPr lang="en-US" sz="700" dirty="0">
              <a:solidFill>
                <a:schemeClr val="tx2">
                  <a:lumMod val="50000"/>
                </a:schemeClr>
              </a:solidFill>
            </a:endParaRPr>
          </a:p>
        </p:txBody>
      </p:sp>
      <p:sp>
        <p:nvSpPr>
          <p:cNvPr id="15" name="Right Brace 14"/>
          <p:cNvSpPr/>
          <p:nvPr/>
        </p:nvSpPr>
        <p:spPr>
          <a:xfrm rot="5400000">
            <a:off x="7482190" y="2869997"/>
            <a:ext cx="441960" cy="2129820"/>
          </a:xfrm>
          <a:prstGeom prst="rightBrace">
            <a:avLst>
              <a:gd name="adj1" fmla="val 40517"/>
              <a:gd name="adj2" fmla="val 50000"/>
            </a:avLst>
          </a:prstGeom>
          <a:solidFill>
            <a:schemeClr val="bg2">
              <a:lumMod val="90000"/>
            </a:schemeClr>
          </a:solidFill>
          <a:ln w="28575">
            <a:solidFill>
              <a:schemeClr val="accent2">
                <a:lumMod val="75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a:solidFill>
                  <a:schemeClr val="tx2">
                    <a:lumMod val="50000"/>
                  </a:schemeClr>
                </a:solidFill>
              </a:rPr>
              <a:t>3</a:t>
            </a:r>
            <a:r>
              <a:rPr lang="en-US" sz="1400" b="1" baseline="30000" dirty="0">
                <a:solidFill>
                  <a:schemeClr val="tx2">
                    <a:lumMod val="50000"/>
                  </a:schemeClr>
                </a:solidFill>
              </a:rPr>
              <a:t>rd</a:t>
            </a:r>
            <a:r>
              <a:rPr lang="en-US" sz="1400" b="1" dirty="0">
                <a:solidFill>
                  <a:schemeClr val="tx2">
                    <a:lumMod val="50000"/>
                  </a:schemeClr>
                </a:solidFill>
              </a:rPr>
              <a:t> Day</a:t>
            </a:r>
            <a:endParaRPr lang="en-US" sz="700" dirty="0">
              <a:solidFill>
                <a:schemeClr val="tx2">
                  <a:lumMod val="50000"/>
                </a:schemeClr>
              </a:solidFill>
            </a:endParaRPr>
          </a:p>
        </p:txBody>
      </p:sp>
      <p:sp>
        <p:nvSpPr>
          <p:cNvPr id="16" name="Freeform 15"/>
          <p:cNvSpPr/>
          <p:nvPr/>
        </p:nvSpPr>
        <p:spPr>
          <a:xfrm flipH="1" flipV="1">
            <a:off x="159945" y="2752727"/>
            <a:ext cx="81932" cy="1197420"/>
          </a:xfrm>
          <a:custGeom>
            <a:avLst/>
            <a:gdLst>
              <a:gd name="connsiteX0" fmla="*/ 15240 w 91440"/>
              <a:gd name="connsiteY0" fmla="*/ 0 h 678180"/>
              <a:gd name="connsiteX1" fmla="*/ 38100 w 91440"/>
              <a:gd name="connsiteY1" fmla="*/ 38100 h 678180"/>
              <a:gd name="connsiteX2" fmla="*/ 60960 w 91440"/>
              <a:gd name="connsiteY2" fmla="*/ 53340 h 678180"/>
              <a:gd name="connsiteX3" fmla="*/ 30480 w 91440"/>
              <a:gd name="connsiteY3" fmla="*/ 106680 h 678180"/>
              <a:gd name="connsiteX4" fmla="*/ 15240 w 91440"/>
              <a:gd name="connsiteY4" fmla="*/ 129540 h 678180"/>
              <a:gd name="connsiteX5" fmla="*/ 22860 w 91440"/>
              <a:gd name="connsiteY5" fmla="*/ 175260 h 678180"/>
              <a:gd name="connsiteX6" fmla="*/ 30480 w 91440"/>
              <a:gd name="connsiteY6" fmla="*/ 251460 h 678180"/>
              <a:gd name="connsiteX7" fmla="*/ 76200 w 91440"/>
              <a:gd name="connsiteY7" fmla="*/ 281940 h 678180"/>
              <a:gd name="connsiteX8" fmla="*/ 91440 w 91440"/>
              <a:gd name="connsiteY8" fmla="*/ 304800 h 678180"/>
              <a:gd name="connsiteX9" fmla="*/ 60960 w 91440"/>
              <a:gd name="connsiteY9" fmla="*/ 373380 h 678180"/>
              <a:gd name="connsiteX10" fmla="*/ 38100 w 91440"/>
              <a:gd name="connsiteY10" fmla="*/ 388620 h 678180"/>
              <a:gd name="connsiteX11" fmla="*/ 22860 w 91440"/>
              <a:gd name="connsiteY11" fmla="*/ 518160 h 678180"/>
              <a:gd name="connsiteX12" fmla="*/ 15240 w 91440"/>
              <a:gd name="connsiteY12" fmla="*/ 548640 h 678180"/>
              <a:gd name="connsiteX13" fmla="*/ 0 w 91440"/>
              <a:gd name="connsiteY13" fmla="*/ 571500 h 678180"/>
              <a:gd name="connsiteX14" fmla="*/ 7620 w 91440"/>
              <a:gd name="connsiteY14" fmla="*/ 617220 h 678180"/>
              <a:gd name="connsiteX15" fmla="*/ 22860 w 91440"/>
              <a:gd name="connsiteY15" fmla="*/ 640080 h 678180"/>
              <a:gd name="connsiteX16" fmla="*/ 22860 w 91440"/>
              <a:gd name="connsiteY16" fmla="*/ 67818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 h="678180">
                <a:moveTo>
                  <a:pt x="15240" y="0"/>
                </a:moveTo>
                <a:cubicBezTo>
                  <a:pt x="22860" y="12700"/>
                  <a:pt x="28461" y="26855"/>
                  <a:pt x="38100" y="38100"/>
                </a:cubicBezTo>
                <a:cubicBezTo>
                  <a:pt x="44060" y="45053"/>
                  <a:pt x="58064" y="44652"/>
                  <a:pt x="60960" y="53340"/>
                </a:cubicBezTo>
                <a:cubicBezTo>
                  <a:pt x="69183" y="78009"/>
                  <a:pt x="41754" y="93152"/>
                  <a:pt x="30480" y="106680"/>
                </a:cubicBezTo>
                <a:cubicBezTo>
                  <a:pt x="24617" y="113715"/>
                  <a:pt x="20320" y="121920"/>
                  <a:pt x="15240" y="129540"/>
                </a:cubicBezTo>
                <a:cubicBezTo>
                  <a:pt x="17780" y="144780"/>
                  <a:pt x="20944" y="159929"/>
                  <a:pt x="22860" y="175260"/>
                </a:cubicBezTo>
                <a:cubicBezTo>
                  <a:pt x="26026" y="200590"/>
                  <a:pt x="19064" y="228628"/>
                  <a:pt x="30480" y="251460"/>
                </a:cubicBezTo>
                <a:cubicBezTo>
                  <a:pt x="38671" y="267843"/>
                  <a:pt x="76200" y="281940"/>
                  <a:pt x="76200" y="281940"/>
                </a:cubicBezTo>
                <a:cubicBezTo>
                  <a:pt x="81280" y="289560"/>
                  <a:pt x="91440" y="295642"/>
                  <a:pt x="91440" y="304800"/>
                </a:cubicBezTo>
                <a:cubicBezTo>
                  <a:pt x="91440" y="319890"/>
                  <a:pt x="74772" y="359568"/>
                  <a:pt x="60960" y="373380"/>
                </a:cubicBezTo>
                <a:cubicBezTo>
                  <a:pt x="54484" y="379856"/>
                  <a:pt x="45720" y="383540"/>
                  <a:pt x="38100" y="388620"/>
                </a:cubicBezTo>
                <a:cubicBezTo>
                  <a:pt x="25914" y="559218"/>
                  <a:pt x="42653" y="448883"/>
                  <a:pt x="22860" y="518160"/>
                </a:cubicBezTo>
                <a:cubicBezTo>
                  <a:pt x="19983" y="528230"/>
                  <a:pt x="19365" y="539014"/>
                  <a:pt x="15240" y="548640"/>
                </a:cubicBezTo>
                <a:cubicBezTo>
                  <a:pt x="11632" y="557058"/>
                  <a:pt x="5080" y="563880"/>
                  <a:pt x="0" y="571500"/>
                </a:cubicBezTo>
                <a:cubicBezTo>
                  <a:pt x="2540" y="586740"/>
                  <a:pt x="2734" y="602563"/>
                  <a:pt x="7620" y="617220"/>
                </a:cubicBezTo>
                <a:cubicBezTo>
                  <a:pt x="10516" y="625908"/>
                  <a:pt x="20639" y="631195"/>
                  <a:pt x="22860" y="640080"/>
                </a:cubicBezTo>
                <a:cubicBezTo>
                  <a:pt x="25940" y="652401"/>
                  <a:pt x="22860" y="665480"/>
                  <a:pt x="22860" y="678180"/>
                </a:cubicBezTo>
              </a:path>
            </a:pathLst>
          </a:custGeom>
          <a:ln w="76200">
            <a:solidFill>
              <a:srgbClr val="0070C0"/>
            </a:solidFill>
            <a:headEnd type="diamond"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146669" y="1789115"/>
            <a:ext cx="1301131" cy="963612"/>
          </a:xfrm>
          <a:prstGeom prst="rect">
            <a:avLst/>
          </a:prstGeom>
          <a:solidFill>
            <a:schemeClr val="bg1"/>
          </a:solidFill>
          <a:ln w="28575">
            <a:solidFill>
              <a:srgbClr val="0070C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Jordan was crossed on the 10</a:t>
            </a:r>
            <a:r>
              <a:rPr lang="en-US" sz="1400" b="1" baseline="30000" dirty="0">
                <a:solidFill>
                  <a:srgbClr val="0070C0"/>
                </a:solidFill>
              </a:rPr>
              <a:t>th</a:t>
            </a:r>
            <a:r>
              <a:rPr lang="en-US" sz="1400" b="1" dirty="0">
                <a:solidFill>
                  <a:srgbClr val="0070C0"/>
                </a:solidFill>
              </a:rPr>
              <a:t> day of the 1</a:t>
            </a:r>
            <a:r>
              <a:rPr lang="en-US" sz="1400" b="1" baseline="30000" dirty="0">
                <a:solidFill>
                  <a:srgbClr val="0070C0"/>
                </a:solidFill>
              </a:rPr>
              <a:t>st</a:t>
            </a:r>
            <a:r>
              <a:rPr lang="en-US" sz="1400" b="1" dirty="0">
                <a:solidFill>
                  <a:srgbClr val="0070C0"/>
                </a:solidFill>
              </a:rPr>
              <a:t> month.</a:t>
            </a:r>
            <a:endParaRPr lang="en-US" sz="700" dirty="0">
              <a:solidFill>
                <a:srgbClr val="0070C0"/>
              </a:solidFill>
            </a:endParaRPr>
          </a:p>
        </p:txBody>
      </p:sp>
      <p:sp>
        <p:nvSpPr>
          <p:cNvPr id="18" name="Rectangle 17"/>
          <p:cNvSpPr/>
          <p:nvPr/>
        </p:nvSpPr>
        <p:spPr>
          <a:xfrm>
            <a:off x="1725980" y="1789115"/>
            <a:ext cx="3790900" cy="1176972"/>
          </a:xfrm>
          <a:prstGeom prst="rect">
            <a:avLst/>
          </a:prstGeom>
          <a:solidFill>
            <a:schemeClr val="bg1"/>
          </a:solidFill>
          <a:ln w="28575">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marL="342900" indent="-342900">
              <a:buAutoNum type="arabicPeriod"/>
            </a:pPr>
            <a:r>
              <a:rPr lang="en-US" sz="1400" b="1" dirty="0">
                <a:solidFill>
                  <a:srgbClr val="C00000"/>
                </a:solidFill>
              </a:rPr>
              <a:t>All men were circumcised before the Passover and leaving Egypt.</a:t>
            </a:r>
          </a:p>
          <a:p>
            <a:pPr marL="342900" indent="-342900">
              <a:buAutoNum type="arabicPeriod"/>
            </a:pPr>
            <a:r>
              <a:rPr lang="en-US" sz="1400" b="1" dirty="0">
                <a:solidFill>
                  <a:schemeClr val="tx1">
                    <a:lumMod val="75000"/>
                    <a:lumOff val="25000"/>
                  </a:schemeClr>
                </a:solidFill>
              </a:rPr>
              <a:t>No circumcision done in the wilderness.</a:t>
            </a:r>
          </a:p>
          <a:p>
            <a:pPr marL="342900" indent="-342900">
              <a:buAutoNum type="arabicPeriod"/>
            </a:pPr>
            <a:r>
              <a:rPr lang="en-US" sz="1400" b="1" dirty="0">
                <a:solidFill>
                  <a:srgbClr val="00B050"/>
                </a:solidFill>
              </a:rPr>
              <a:t>The rest must be circumcised before celebrating Passover in Canaan.</a:t>
            </a:r>
          </a:p>
          <a:p>
            <a:pPr marL="228600" indent="-228600">
              <a:buAutoNum type="arabicPeriod"/>
            </a:pPr>
            <a:endParaRPr lang="en-US" sz="700" b="1" dirty="0"/>
          </a:p>
        </p:txBody>
      </p:sp>
      <p:sp>
        <p:nvSpPr>
          <p:cNvPr id="19" name="TextBox 18"/>
          <p:cNvSpPr txBox="1"/>
          <p:nvPr/>
        </p:nvSpPr>
        <p:spPr>
          <a:xfrm>
            <a:off x="1143000" y="4261487"/>
            <a:ext cx="1600200" cy="954107"/>
          </a:xfrm>
          <a:prstGeom prst="rect">
            <a:avLst/>
          </a:prstGeom>
          <a:solidFill>
            <a:schemeClr val="accent2">
              <a:lumMod val="20000"/>
              <a:lumOff val="80000"/>
            </a:schemeClr>
          </a:solidFill>
          <a:ln w="28575">
            <a:solidFill>
              <a:srgbClr val="7030A0"/>
            </a:solidFill>
          </a:ln>
          <a:effectLst>
            <a:glow rad="101600">
              <a:schemeClr val="accent5">
                <a:satMod val="175000"/>
                <a:alpha val="40000"/>
              </a:schemeClr>
            </a:glow>
          </a:effectLst>
          <a:scene3d>
            <a:camera prst="orthographicFront"/>
            <a:lightRig rig="threePt" dir="t"/>
          </a:scene3d>
          <a:sp3d>
            <a:bevelT w="152400" h="50800" prst="softRound"/>
          </a:sp3d>
        </p:spPr>
        <p:txBody>
          <a:bodyPr wrap="square" rtlCol="0">
            <a:spAutoFit/>
          </a:bodyPr>
          <a:lstStyle/>
          <a:p>
            <a:pPr algn="ctr"/>
            <a:r>
              <a:rPr lang="en-US" sz="1400" b="1" dirty="0">
                <a:solidFill>
                  <a:srgbClr val="0070C0"/>
                </a:solidFill>
              </a:rPr>
              <a:t>Box 14  </a:t>
            </a:r>
            <a:r>
              <a:rPr lang="en-US" sz="1400" b="1" dirty="0">
                <a:solidFill>
                  <a:schemeClr val="tx1">
                    <a:lumMod val="75000"/>
                    <a:lumOff val="25000"/>
                  </a:schemeClr>
                </a:solidFill>
              </a:rPr>
              <a:t> Flint knives were made to circumcise the sons of Israel. </a:t>
            </a:r>
          </a:p>
        </p:txBody>
      </p:sp>
      <p:sp>
        <p:nvSpPr>
          <p:cNvPr id="20" name="Rectangle 19"/>
          <p:cNvSpPr/>
          <p:nvPr/>
        </p:nvSpPr>
        <p:spPr>
          <a:xfrm>
            <a:off x="655320" y="5518860"/>
            <a:ext cx="2504418" cy="1176972"/>
          </a:xfrm>
          <a:prstGeom prst="rect">
            <a:avLst/>
          </a:prstGeom>
          <a:solidFill>
            <a:schemeClr val="bg1"/>
          </a:solidFill>
          <a:ln w="28575">
            <a:solidFill>
              <a:srgbClr val="00B05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15  </a:t>
            </a:r>
            <a:r>
              <a:rPr lang="en-US" sz="1400" b="1" dirty="0">
                <a:solidFill>
                  <a:schemeClr val="tx1">
                    <a:lumMod val="75000"/>
                    <a:lumOff val="25000"/>
                  </a:schemeClr>
                </a:solidFill>
              </a:rPr>
              <a:t> After circumcising, </a:t>
            </a:r>
            <a:br>
              <a:rPr lang="en-US" sz="1400" b="1" dirty="0">
                <a:solidFill>
                  <a:schemeClr val="tx1">
                    <a:lumMod val="75000"/>
                    <a:lumOff val="25000"/>
                  </a:schemeClr>
                </a:solidFill>
              </a:rPr>
            </a:br>
            <a:r>
              <a:rPr lang="en-US" sz="1400" b="1" dirty="0">
                <a:solidFill>
                  <a:schemeClr val="tx1">
                    <a:lumMod val="75000"/>
                    <a:lumOff val="25000"/>
                  </a:schemeClr>
                </a:solidFill>
              </a:rPr>
              <a:t>the men stayed in their camp places till they were healed.  </a:t>
            </a:r>
            <a:br>
              <a:rPr lang="en-US" sz="1400" b="1" dirty="0">
                <a:solidFill>
                  <a:schemeClr val="tx1">
                    <a:lumMod val="75000"/>
                    <a:lumOff val="25000"/>
                  </a:schemeClr>
                </a:solidFill>
              </a:rPr>
            </a:br>
            <a:r>
              <a:rPr lang="en-US" sz="1400" b="1" u="sng" dirty="0">
                <a:solidFill>
                  <a:srgbClr val="C00000"/>
                </a:solidFill>
              </a:rPr>
              <a:t>Question</a:t>
            </a:r>
            <a:r>
              <a:rPr lang="en-US" sz="1400" b="1" dirty="0">
                <a:solidFill>
                  <a:srgbClr val="C00000"/>
                </a:solidFill>
              </a:rPr>
              <a:t>:  How long would it be till they were healed?</a:t>
            </a:r>
          </a:p>
        </p:txBody>
      </p:sp>
      <p:sp>
        <p:nvSpPr>
          <p:cNvPr id="22" name="Rectangle 21"/>
          <p:cNvSpPr/>
          <p:nvPr/>
        </p:nvSpPr>
        <p:spPr>
          <a:xfrm>
            <a:off x="3818857" y="5535414"/>
            <a:ext cx="4944143" cy="1160418"/>
          </a:xfrm>
          <a:prstGeom prst="rect">
            <a:avLst/>
          </a:prstGeom>
          <a:solidFill>
            <a:schemeClr val="accent1">
              <a:lumMod val="20000"/>
              <a:lumOff val="80000"/>
            </a:schemeClr>
          </a:solidFill>
          <a:ln w="28575">
            <a:solidFill>
              <a:srgbClr val="00206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16   </a:t>
            </a:r>
            <a:r>
              <a:rPr lang="en-US" sz="1400" b="1" dirty="0">
                <a:solidFill>
                  <a:srgbClr val="002060"/>
                </a:solidFill>
              </a:rPr>
              <a:t>Gen 34:24-25 </a:t>
            </a:r>
            <a:r>
              <a:rPr lang="en-US" sz="1400" b="1" dirty="0">
                <a:solidFill>
                  <a:schemeClr val="accent2">
                    <a:lumMod val="50000"/>
                  </a:schemeClr>
                </a:solidFill>
              </a:rPr>
              <a:t>has some clues for the healing process. </a:t>
            </a:r>
            <a:r>
              <a:rPr lang="en-US" sz="1400" b="1" dirty="0">
                <a:solidFill>
                  <a:srgbClr val="006600"/>
                </a:solidFill>
              </a:rPr>
              <a:t> [Story of Simeon, Levi, {Dinah}, </a:t>
            </a:r>
            <a:r>
              <a:rPr lang="en-US" sz="1400" b="1" dirty="0" err="1">
                <a:solidFill>
                  <a:srgbClr val="006600"/>
                </a:solidFill>
              </a:rPr>
              <a:t>Hamor</a:t>
            </a:r>
            <a:r>
              <a:rPr lang="en-US" sz="1400" b="1" dirty="0">
                <a:solidFill>
                  <a:srgbClr val="006600"/>
                </a:solidFill>
              </a:rPr>
              <a:t> &amp; </a:t>
            </a:r>
            <a:br>
              <a:rPr lang="en-US" sz="1400" b="1" dirty="0">
                <a:solidFill>
                  <a:srgbClr val="006600"/>
                </a:solidFill>
              </a:rPr>
            </a:br>
            <a:r>
              <a:rPr lang="en-US" sz="1400" b="1" dirty="0">
                <a:solidFill>
                  <a:srgbClr val="006600"/>
                </a:solidFill>
              </a:rPr>
              <a:t>the slaying of the </a:t>
            </a:r>
            <a:r>
              <a:rPr lang="en-US" sz="1400" b="1" dirty="0" err="1">
                <a:solidFill>
                  <a:srgbClr val="006600"/>
                </a:solidFill>
              </a:rPr>
              <a:t>Shechemites</a:t>
            </a:r>
            <a:r>
              <a:rPr lang="en-US" sz="1400" b="1" dirty="0">
                <a:solidFill>
                  <a:srgbClr val="006600"/>
                </a:solidFill>
              </a:rPr>
              <a:t>.] </a:t>
            </a:r>
            <a:r>
              <a:rPr lang="en-US" sz="1400" b="1" dirty="0">
                <a:solidFill>
                  <a:schemeClr val="accent2">
                    <a:lumMod val="50000"/>
                  </a:schemeClr>
                </a:solidFill>
              </a:rPr>
              <a:t>   </a:t>
            </a:r>
            <a:br>
              <a:rPr lang="en-US" sz="1400" b="1" dirty="0">
                <a:solidFill>
                  <a:schemeClr val="accent2">
                    <a:lumMod val="50000"/>
                  </a:schemeClr>
                </a:solidFill>
              </a:rPr>
            </a:br>
            <a:r>
              <a:rPr lang="en-US" sz="1400" b="1" dirty="0">
                <a:solidFill>
                  <a:schemeClr val="accent2">
                    <a:lumMod val="50000"/>
                  </a:schemeClr>
                </a:solidFill>
              </a:rPr>
              <a:t>24 </a:t>
            </a:r>
            <a:r>
              <a:rPr lang="en-US" sz="1400" b="1" dirty="0">
                <a:solidFill>
                  <a:srgbClr val="002060"/>
                </a:solidFill>
              </a:rPr>
              <a:t>… every male was circumcised, who went out of the gate;  </a:t>
            </a:r>
            <a:r>
              <a:rPr lang="en-US" sz="1400" b="1" dirty="0">
                <a:solidFill>
                  <a:schemeClr val="accent2">
                    <a:lumMod val="50000"/>
                  </a:schemeClr>
                </a:solidFill>
              </a:rPr>
              <a:t>25 </a:t>
            </a:r>
            <a:r>
              <a:rPr lang="en-US" sz="1400" b="1" dirty="0">
                <a:solidFill>
                  <a:srgbClr val="002060"/>
                </a:solidFill>
              </a:rPr>
              <a:t>… on the third day, when they were in pain …</a:t>
            </a:r>
            <a:endParaRPr lang="en-US" sz="700" b="1" dirty="0">
              <a:solidFill>
                <a:srgbClr val="002060"/>
              </a:solidFill>
            </a:endParaRPr>
          </a:p>
        </p:txBody>
      </p:sp>
      <p:sp>
        <p:nvSpPr>
          <p:cNvPr id="23" name="Rectangle 22"/>
          <p:cNvSpPr/>
          <p:nvPr/>
        </p:nvSpPr>
        <p:spPr>
          <a:xfrm>
            <a:off x="3048000" y="4261487"/>
            <a:ext cx="5715000" cy="954107"/>
          </a:xfrm>
          <a:prstGeom prst="rect">
            <a:avLst/>
          </a:prstGeom>
          <a:solidFill>
            <a:schemeClr val="bg2">
              <a:lumMod val="90000"/>
            </a:schemeClr>
          </a:solidFill>
          <a:ln w="28575">
            <a:solidFill>
              <a:schemeClr val="accent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400" b="1" dirty="0">
                <a:solidFill>
                  <a:srgbClr val="0070C0"/>
                </a:solidFill>
              </a:rPr>
              <a:t>Box 17   </a:t>
            </a:r>
            <a:r>
              <a:rPr lang="en-US" sz="1400" b="1" dirty="0">
                <a:solidFill>
                  <a:srgbClr val="002060"/>
                </a:solidFill>
              </a:rPr>
              <a:t> </a:t>
            </a:r>
            <a:r>
              <a:rPr lang="en-US" sz="1400" b="1" dirty="0">
                <a:solidFill>
                  <a:schemeClr val="accent2">
                    <a:lumMod val="50000"/>
                  </a:schemeClr>
                </a:solidFill>
              </a:rPr>
              <a:t>Following the pattern in </a:t>
            </a:r>
            <a:r>
              <a:rPr lang="en-US" sz="1400" b="1" dirty="0">
                <a:solidFill>
                  <a:srgbClr val="002060"/>
                </a:solidFill>
              </a:rPr>
              <a:t>Gen 34,</a:t>
            </a:r>
            <a:r>
              <a:rPr lang="en-US" sz="1400" b="1" dirty="0">
                <a:solidFill>
                  <a:schemeClr val="accent2">
                    <a:lumMod val="50000"/>
                  </a:schemeClr>
                </a:solidFill>
              </a:rPr>
              <a:t> it can be expected the men </a:t>
            </a:r>
            <a:br>
              <a:rPr lang="en-US" sz="1400" b="1" dirty="0">
                <a:solidFill>
                  <a:schemeClr val="accent2">
                    <a:lumMod val="50000"/>
                  </a:schemeClr>
                </a:solidFill>
              </a:rPr>
            </a:br>
            <a:r>
              <a:rPr lang="en-US" sz="1400" b="1" dirty="0">
                <a:solidFill>
                  <a:schemeClr val="accent2">
                    <a:lumMod val="50000"/>
                  </a:schemeClr>
                </a:solidFill>
              </a:rPr>
              <a:t>will </a:t>
            </a:r>
            <a:r>
              <a:rPr lang="en-US" sz="1400" b="1" u="sng" dirty="0">
                <a:solidFill>
                  <a:schemeClr val="accent2">
                    <a:lumMod val="50000"/>
                  </a:schemeClr>
                </a:solidFill>
              </a:rPr>
              <a:t>need at least 3 days of healing</a:t>
            </a:r>
            <a:r>
              <a:rPr lang="en-US" sz="1400" b="1" dirty="0">
                <a:solidFill>
                  <a:schemeClr val="accent2">
                    <a:lumMod val="50000"/>
                  </a:schemeClr>
                </a:solidFill>
              </a:rPr>
              <a:t> </a:t>
            </a:r>
            <a:r>
              <a:rPr lang="en-US" sz="1400" b="1" dirty="0">
                <a:solidFill>
                  <a:srgbClr val="C00000"/>
                </a:solidFill>
              </a:rPr>
              <a:t>hampering any desire to harvest </a:t>
            </a:r>
            <a:br>
              <a:rPr lang="en-US" sz="1400" b="1" dirty="0">
                <a:solidFill>
                  <a:srgbClr val="C00000"/>
                </a:solidFill>
              </a:rPr>
            </a:br>
            <a:r>
              <a:rPr lang="en-US" sz="1400" b="1" dirty="0">
                <a:solidFill>
                  <a:srgbClr val="C00000"/>
                </a:solidFill>
              </a:rPr>
              <a:t>“old or new grain” of the land!  </a:t>
            </a:r>
            <a:r>
              <a:rPr lang="en-US" sz="1400" b="1" dirty="0">
                <a:solidFill>
                  <a:srgbClr val="002060"/>
                </a:solidFill>
              </a:rPr>
              <a:t>On the 4</a:t>
            </a:r>
            <a:r>
              <a:rPr lang="en-US" sz="1400" b="1" baseline="30000" dirty="0">
                <a:solidFill>
                  <a:srgbClr val="002060"/>
                </a:solidFill>
              </a:rPr>
              <a:t>th</a:t>
            </a:r>
            <a:r>
              <a:rPr lang="en-US" sz="1400" b="1" dirty="0">
                <a:solidFill>
                  <a:srgbClr val="002060"/>
                </a:solidFill>
              </a:rPr>
              <a:t> day they should be doing better just in time for Passover on Abib 14, the next day. </a:t>
            </a:r>
            <a:endParaRPr lang="en-US" sz="700" b="1" dirty="0">
              <a:solidFill>
                <a:srgbClr val="002060"/>
              </a:solidFill>
            </a:endParaRPr>
          </a:p>
        </p:txBody>
      </p:sp>
      <p:sp>
        <p:nvSpPr>
          <p:cNvPr id="24" name="TextBox 23"/>
          <p:cNvSpPr txBox="1"/>
          <p:nvPr/>
        </p:nvSpPr>
        <p:spPr>
          <a:xfrm>
            <a:off x="5861160" y="2504017"/>
            <a:ext cx="2819400" cy="449878"/>
          </a:xfrm>
          <a:prstGeom prst="frame">
            <a:avLst/>
          </a:prstGeom>
          <a:solidFill>
            <a:schemeClr val="bg2">
              <a:lumMod val="75000"/>
            </a:schemeClr>
          </a:solidFill>
          <a:ln w="28575">
            <a:solidFill>
              <a:srgbClr val="8C4C64"/>
            </a:solidFill>
          </a:ln>
          <a:scene3d>
            <a:camera prst="orthographicFront"/>
            <a:lightRig rig="threePt" dir="t"/>
          </a:scene3d>
          <a:sp3d>
            <a:bevelT/>
          </a:sp3d>
        </p:spPr>
        <p:txBody>
          <a:bodyPr wrap="square" rtlCol="0">
            <a:spAutoFit/>
            <a:sp3d extrusionH="57150">
              <a:bevelT w="38100" h="38100"/>
            </a:sp3d>
          </a:bodyPr>
          <a:lstStyle/>
          <a:p>
            <a:pPr algn="ctr"/>
            <a:r>
              <a:rPr lang="en-US" sz="1600" dirty="0">
                <a:solidFill>
                  <a:srgbClr val="8C4C64"/>
                </a:solidFill>
                <a:latin typeface="Arial Rounded MT Bold" pitchFamily="34" charset="0"/>
              </a:rPr>
              <a:t>3</a:t>
            </a:r>
            <a:r>
              <a:rPr lang="en-US" sz="1600" baseline="30000" dirty="0">
                <a:solidFill>
                  <a:srgbClr val="8C4C64"/>
                </a:solidFill>
                <a:latin typeface="Arial Rounded MT Bold" pitchFamily="34" charset="0"/>
              </a:rPr>
              <a:t>rd</a:t>
            </a:r>
            <a:r>
              <a:rPr lang="en-US" sz="1600" dirty="0">
                <a:solidFill>
                  <a:srgbClr val="8C4C64"/>
                </a:solidFill>
                <a:latin typeface="Arial Rounded MT Bold" pitchFamily="34" charset="0"/>
              </a:rPr>
              <a:t> Set of “Counting to 3”</a:t>
            </a:r>
          </a:p>
        </p:txBody>
      </p:sp>
      <p:cxnSp>
        <p:nvCxnSpPr>
          <p:cNvPr id="25" name="Straight Arrow Connector 24"/>
          <p:cNvCxnSpPr/>
          <p:nvPr/>
        </p:nvCxnSpPr>
        <p:spPr>
          <a:xfrm>
            <a:off x="2567940" y="2953895"/>
            <a:ext cx="0" cy="1307592"/>
          </a:xfrm>
          <a:prstGeom prst="straightConnector1">
            <a:avLst/>
          </a:prstGeom>
          <a:ln w="57150">
            <a:solidFill>
              <a:srgbClr val="7030A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93720" y="5791200"/>
            <a:ext cx="847750" cy="0"/>
          </a:xfrm>
          <a:prstGeom prst="straightConnector1">
            <a:avLst/>
          </a:prstGeom>
          <a:ln w="57150">
            <a:solidFill>
              <a:srgbClr val="00206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90800" y="5155825"/>
            <a:ext cx="0" cy="446782"/>
          </a:xfrm>
          <a:prstGeom prst="straightConnector1">
            <a:avLst/>
          </a:prstGeom>
          <a:ln w="57150">
            <a:solidFill>
              <a:srgbClr val="00B05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826720" y="5137794"/>
            <a:ext cx="0" cy="492041"/>
          </a:xfrm>
          <a:prstGeom prst="straightConnector1">
            <a:avLst/>
          </a:prstGeom>
          <a:ln w="57150">
            <a:solidFill>
              <a:schemeClr val="accent2">
                <a:lumMod val="50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935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1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1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1500"/>
                                        <p:tgtEl>
                                          <p:spTgt spid="18">
                                            <p:txEl>
                                              <p:pRg st="2" end="2"/>
                                            </p:txEl>
                                          </p:spTgt>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1500"/>
                                        <p:tgtEl>
                                          <p:spTgt spid="25"/>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3000"/>
                                        <p:tgtEl>
                                          <p:spTgt spid="19"/>
                                        </p:tgtEl>
                                      </p:cBhvr>
                                    </p:animEffect>
                                  </p:childTnLst>
                                </p:cTn>
                              </p:par>
                            </p:childTnLst>
                          </p:cTn>
                        </p:par>
                        <p:par>
                          <p:cTn id="31" fill="hold">
                            <p:stCondLst>
                              <p:cond delay="60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1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2000"/>
                                        <p:tgtEl>
                                          <p:spTgt spid="20"/>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1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2000"/>
                                        <p:tgtEl>
                                          <p:spTgt spid="22"/>
                                        </p:tgtEl>
                                      </p:cBhvr>
                                    </p:animEffect>
                                  </p:childTnLst>
                                </p:cTn>
                              </p:par>
                            </p:childTnLst>
                          </p:cTn>
                        </p:par>
                        <p:par>
                          <p:cTn id="49" fill="hold">
                            <p:stCondLst>
                              <p:cond delay="2000"/>
                            </p:stCondLst>
                            <p:childTnLst>
                              <p:par>
                                <p:cTn id="50" presetID="22" presetClass="entr" presetSubtype="4" fill="hold" nodeType="afterEffect">
                                  <p:stCondLst>
                                    <p:cond delay="175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1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heel(4)">
                                      <p:cBhvr>
                                        <p:cTn id="57" dur="2000"/>
                                        <p:tgtEl>
                                          <p:spTgt spid="23"/>
                                        </p:tgtEl>
                                      </p:cBhvr>
                                    </p:animEffect>
                                  </p:childTnLst>
                                </p:cTn>
                              </p:par>
                            </p:childTnLst>
                          </p:cTn>
                        </p:par>
                        <p:par>
                          <p:cTn id="58" fill="hold">
                            <p:stCondLst>
                              <p:cond delay="2000"/>
                            </p:stCondLst>
                            <p:childTnLst>
                              <p:par>
                                <p:cTn id="59" presetID="22" presetClass="entr" presetSubtype="8" fill="hold" grpId="0" nodeType="afterEffect">
                                  <p:stCondLst>
                                    <p:cond delay="100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2000"/>
                                        <p:tgtEl>
                                          <p:spTgt spid="13"/>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2000"/>
                                        <p:tgtEl>
                                          <p:spTgt spid="1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2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4">
                                            <p:txEl>
                                              <p:pRg st="0" end="0"/>
                                            </p:txEl>
                                          </p:spTgt>
                                        </p:tgtEl>
                                        <p:attrNameLst>
                                          <p:attrName>style.visibility</p:attrName>
                                        </p:attrNameLst>
                                      </p:cBhvr>
                                      <p:to>
                                        <p:strVal val="visible"/>
                                      </p:to>
                                    </p:set>
                                    <p:animEffect transition="in" filter="barn(inVertical)">
                                      <p:cBhvr>
                                        <p:cTn id="74" dur="1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P spid="20"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23</a:t>
            </a:fld>
            <a:endParaRPr lang="en-US" dirty="0"/>
          </a:p>
        </p:txBody>
      </p:sp>
      <p:sp>
        <p:nvSpPr>
          <p:cNvPr id="5" name="Title 1"/>
          <p:cNvSpPr txBox="1">
            <a:spLocks/>
          </p:cNvSpPr>
          <p:nvPr/>
        </p:nvSpPr>
        <p:spPr>
          <a:xfrm>
            <a:off x="-76200" y="0"/>
            <a:ext cx="9220200" cy="6781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a:ln w="11430"/>
                <a:solidFill>
                  <a:srgbClr val="8C4C64"/>
                </a:solidFill>
                <a:effectLst>
                  <a:outerShdw blurRad="76200" dist="50800" dir="5400000" algn="tl" rotWithShape="0">
                    <a:srgbClr val="000000">
                      <a:alpha val="65000"/>
                    </a:srgbClr>
                  </a:outerShdw>
                </a:effectLst>
              </a:rPr>
              <a:t>#2  Joshua Will Confirm:</a:t>
            </a:r>
          </a:p>
          <a:p>
            <a:pPr marL="571500" indent="-571500">
              <a:buFont typeface="Arial" pitchFamily="34" charset="0"/>
              <a:buChar char="•"/>
            </a:pPr>
            <a:r>
              <a:rPr lang="en-US" sz="40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8C4C64"/>
                </a:solidFill>
                <a:effectLst>
                  <a:outerShdw blurRad="76200" dist="50800" dir="5400000" algn="tl" rotWithShape="0">
                    <a:srgbClr val="000000">
                      <a:alpha val="65000"/>
                    </a:srgbClr>
                  </a:outerShdw>
                </a:effectLst>
              </a:rPr>
              <a:t>Abib 11 was the 4</a:t>
            </a:r>
            <a:r>
              <a:rPr lang="en-US" sz="3200" spc="50" baseline="30000" dirty="0">
                <a:ln w="11430"/>
                <a:solidFill>
                  <a:srgbClr val="8C4C64"/>
                </a:solidFill>
                <a:effectLst>
                  <a:outerShdw blurRad="76200" dist="50800" dir="5400000" algn="tl" rotWithShape="0">
                    <a:srgbClr val="000000">
                      <a:alpha val="65000"/>
                    </a:srgbClr>
                  </a:outerShdw>
                </a:effectLst>
              </a:rPr>
              <a:t>th</a:t>
            </a:r>
            <a:r>
              <a:rPr lang="en-US" sz="3200" spc="50" dirty="0">
                <a:ln w="11430"/>
                <a:solidFill>
                  <a:srgbClr val="8C4C64"/>
                </a:solidFill>
                <a:effectLst>
                  <a:outerShdw blurRad="76200" dist="50800" dir="5400000" algn="tl" rotWithShape="0">
                    <a:srgbClr val="000000">
                      <a:alpha val="65000"/>
                    </a:srgbClr>
                  </a:outerShdw>
                </a:effectLst>
              </a:rPr>
              <a:t> cycle of the week </a:t>
            </a:r>
            <a:r>
              <a:rPr lang="en-US" sz="2400" spc="50" dirty="0">
                <a:ln w="11430"/>
                <a:solidFill>
                  <a:srgbClr val="8C4C64"/>
                </a:solidFill>
                <a:effectLst>
                  <a:outerShdw blurRad="76200" dist="50800" dir="5400000" algn="tl" rotWithShape="0">
                    <a:srgbClr val="000000">
                      <a:alpha val="65000"/>
                    </a:srgbClr>
                  </a:outerShdw>
                </a:effectLst>
              </a:rPr>
              <a:t>[Wed.] </a:t>
            </a:r>
            <a:r>
              <a:rPr lang="en-US" sz="3200" spc="50" dirty="0">
                <a:ln w="11430"/>
                <a:solidFill>
                  <a:srgbClr val="8C4C64"/>
                </a:solidFill>
                <a:effectLst>
                  <a:outerShdw blurRad="76200" dist="50800" dir="5400000" algn="tl" rotWithShape="0">
                    <a:srgbClr val="000000">
                      <a:alpha val="65000"/>
                    </a:srgbClr>
                  </a:outerShdw>
                </a:effectLst>
              </a:rPr>
              <a:t>(when the circumcising began).</a:t>
            </a:r>
            <a:endParaRPr lang="en-US" sz="2400" spc="50" dirty="0">
              <a:ln w="11430"/>
              <a:solidFill>
                <a:srgbClr val="8C4C64"/>
              </a:solidFill>
              <a:effectLst>
                <a:outerShdw blurRad="76200" dist="50800" dir="5400000" algn="tl" rotWithShape="0">
                  <a:srgbClr val="000000">
                    <a:alpha val="65000"/>
                  </a:srgbClr>
                </a:outerShdw>
              </a:effectLst>
            </a:endParaRPr>
          </a:p>
          <a:p>
            <a:br>
              <a:rPr lang="en-US" sz="3200" spc="50" dirty="0">
                <a:ln w="11430"/>
                <a:solidFill>
                  <a:srgbClr val="8C4C64"/>
                </a:solidFill>
                <a:effectLst>
                  <a:outerShdw blurRad="76200" dist="50800" dir="5400000" algn="tl" rotWithShape="0">
                    <a:srgbClr val="000000">
                      <a:alpha val="65000"/>
                    </a:srgbClr>
                  </a:outerShdw>
                </a:effectLst>
              </a:rPr>
            </a:br>
            <a:endParaRPr lang="en-US" sz="3200" spc="50" dirty="0">
              <a:ln w="11430"/>
              <a:solidFill>
                <a:srgbClr val="8C4C64"/>
              </a:solidFill>
              <a:effectLst>
                <a:outerShdw blurRad="76200" dist="50800" dir="5400000" algn="tl" rotWithShape="0">
                  <a:srgbClr val="000000">
                    <a:alpha val="65000"/>
                  </a:srgbClr>
                </a:outerShdw>
              </a:effectLst>
            </a:endParaRPr>
          </a:p>
          <a:p>
            <a:endParaRPr lang="en-US" sz="3200" spc="50" dirty="0">
              <a:ln w="11430"/>
              <a:solidFill>
                <a:srgbClr val="8C4C64"/>
              </a:solidFill>
              <a:effectLst>
                <a:outerShdw blurRad="76200" dist="50800" dir="5400000" algn="tl" rotWithShape="0">
                  <a:srgbClr val="000000">
                    <a:alpha val="65000"/>
                  </a:srgbClr>
                </a:outerShdw>
              </a:effectLst>
            </a:endParaRPr>
          </a:p>
          <a:p>
            <a:r>
              <a:rPr lang="en-US" sz="4000" dirty="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#2a  Enoch Calendar Claims:</a:t>
            </a:r>
          </a:p>
          <a:p>
            <a:pPr marL="571500" indent="-571500">
              <a:buFont typeface="Arial" pitchFamily="34" charset="0"/>
              <a:buChar char="•"/>
            </a:pPr>
            <a:r>
              <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Abib 1 is always placed on the 4</a:t>
            </a:r>
            <a:r>
              <a:rPr lang="en-US" sz="2800"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cycle </a:t>
            </a:r>
            <a:r>
              <a:rPr lang="en-US"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[Wed.]</a:t>
            </a:r>
          </a:p>
          <a:p>
            <a:pPr marL="571500" indent="-571500">
              <a:buFont typeface="Arial" pitchFamily="34" charset="0"/>
              <a:buChar char="•"/>
            </a:pPr>
            <a:r>
              <a:rPr lang="en-US" sz="2800" dirty="0">
                <a:ln w="1905"/>
                <a:solidFill>
                  <a:schemeClr val="accent2">
                    <a:lumMod val="50000"/>
                  </a:schemeClr>
                </a:solidFill>
                <a:effectLst>
                  <a:innerShdw blurRad="69850" dist="43180" dir="5400000">
                    <a:srgbClr val="000000">
                      <a:alpha val="65000"/>
                    </a:srgbClr>
                  </a:innerShdw>
                </a:effectLst>
              </a:rPr>
              <a:t>On Enoch’s calendar, Abib 11</a:t>
            </a:r>
            <a:br>
              <a:rPr lang="en-US" sz="2800" dirty="0">
                <a:ln w="1905"/>
                <a:solidFill>
                  <a:schemeClr val="accent2">
                    <a:lumMod val="50000"/>
                  </a:schemeClr>
                </a:solidFill>
                <a:effectLst>
                  <a:innerShdw blurRad="69850" dist="43180" dir="5400000">
                    <a:srgbClr val="000000">
                      <a:alpha val="65000"/>
                    </a:srgbClr>
                  </a:innerShdw>
                </a:effectLst>
              </a:rPr>
            </a:br>
            <a:r>
              <a:rPr lang="en-US" sz="2800" dirty="0">
                <a:ln w="1905"/>
                <a:solidFill>
                  <a:schemeClr val="accent2">
                    <a:lumMod val="50000"/>
                  </a:schemeClr>
                </a:solidFill>
                <a:effectLst>
                  <a:innerShdw blurRad="69850" dist="43180" dir="5400000">
                    <a:srgbClr val="000000">
                      <a:alpha val="65000"/>
                    </a:srgbClr>
                  </a:innerShdw>
                </a:effectLst>
              </a:rPr>
              <a:t>always claims a weekly Sabbath.</a:t>
            </a:r>
          </a:p>
          <a:p>
            <a:pPr marL="571500" indent="-571500">
              <a:buFont typeface="Arial" pitchFamily="34" charset="0"/>
              <a:buChar char="•"/>
            </a:pPr>
            <a:r>
              <a:rPr lang="en-US" sz="2800" dirty="0">
                <a:ln w="1905"/>
                <a:solidFill>
                  <a:srgbClr val="8C4C64"/>
                </a:solidFill>
                <a:effectLst>
                  <a:innerShdw blurRad="69850" dist="43180" dir="5400000">
                    <a:srgbClr val="000000">
                      <a:alpha val="65000"/>
                    </a:srgbClr>
                  </a:innerShdw>
                </a:effectLst>
              </a:rPr>
              <a:t>Joshua</a:t>
            </a:r>
            <a:r>
              <a:rPr lang="en-US" sz="2800" dirty="0">
                <a:ln w="1905"/>
                <a:solidFill>
                  <a:srgbClr val="FF0000"/>
                </a:solidFill>
                <a:effectLst>
                  <a:innerShdw blurRad="69850" dist="43180" dir="5400000">
                    <a:srgbClr val="000000">
                      <a:alpha val="65000"/>
                    </a:srgbClr>
                  </a:innerShdw>
                </a:effectLst>
              </a:rPr>
              <a:t> does not agree with Enoch’s reckoning.</a:t>
            </a:r>
          </a:p>
        </p:txBody>
      </p:sp>
      <p:graphicFrame>
        <p:nvGraphicFramePr>
          <p:cNvPr id="3" name="Table 2"/>
          <p:cNvGraphicFramePr>
            <a:graphicFrameLocks noGrp="1"/>
          </p:cNvGraphicFramePr>
          <p:nvPr>
            <p:extLst>
              <p:ext uri="{D42A27DB-BD31-4B8C-83A1-F6EECF244321}">
                <p14:modId xmlns:p14="http://schemas.microsoft.com/office/powerpoint/2010/main" val="1543633880"/>
              </p:ext>
            </p:extLst>
          </p:nvPr>
        </p:nvGraphicFramePr>
        <p:xfrm>
          <a:off x="533400" y="1905000"/>
          <a:ext cx="8229599" cy="119071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72380">
                <a:tc>
                  <a:txBody>
                    <a:bodyPr/>
                    <a:lstStyle/>
                    <a:p>
                      <a:pPr algn="ctr"/>
                      <a:r>
                        <a:rPr lang="en-US" sz="2000" b="1" dirty="0"/>
                        <a:t>Abib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a:t>2</a:t>
                      </a:r>
                    </a:p>
                  </a:txBody>
                  <a:tcPr>
                    <a:lnL w="12700" cmpd="sng">
                      <a:noFill/>
                    </a:lnL>
                    <a:cell3D prstMaterial="dkEdge">
                      <a:bevel w="77470" h="12700" prst="softRound"/>
                      <a:lightRig rig="flood" dir="t"/>
                    </a:cell3D>
                  </a:tcPr>
                </a:tc>
                <a:tc>
                  <a:txBody>
                    <a:bodyPr/>
                    <a:lstStyle/>
                    <a:p>
                      <a:pPr algn="ctr"/>
                      <a:r>
                        <a:rPr lang="en-US" sz="1400" dirty="0"/>
                        <a:t>3</a:t>
                      </a:r>
                    </a:p>
                  </a:txBody>
                  <a:tcPr>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extLst>
                  <a:ext uri="{0D108BD9-81ED-4DB2-BD59-A6C34878D82A}">
                    <a16:rowId xmlns:a16="http://schemas.microsoft.com/office/drawing/2014/main" val="10001"/>
                  </a:ext>
                </a:extLst>
              </a:tr>
              <a:tr h="372380">
                <a:tc>
                  <a:txBody>
                    <a:bodyPr/>
                    <a:lstStyle/>
                    <a:p>
                      <a:pPr algn="ctr"/>
                      <a:r>
                        <a:rPr lang="en-US" sz="1400" dirty="0"/>
                        <a:t>8</a:t>
                      </a:r>
                    </a:p>
                  </a:txBody>
                  <a:tcPr>
                    <a:lnT w="12700" cmpd="sng">
                      <a:noFill/>
                    </a:lnT>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2000" b="1" dirty="0"/>
                        <a:t>11</a:t>
                      </a:r>
                      <a:endParaRPr lang="en-US" sz="1400" b="1" dirty="0"/>
                    </a:p>
                  </a:txBody>
                  <a:tcPr>
                    <a:cell3D prstMaterial="dkEdge">
                      <a:bevel w="77470" h="12700" prst="softRound"/>
                      <a:lightRig rig="flood" dir="t"/>
                    </a:cell3D>
                    <a:solidFill>
                      <a:srgbClr val="FF0000"/>
                    </a:solidFill>
                  </a:tcPr>
                </a:tc>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2000" b="1" dirty="0"/>
                        <a:t>14</a:t>
                      </a: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31997378"/>
              </p:ext>
            </p:extLst>
          </p:nvPr>
        </p:nvGraphicFramePr>
        <p:xfrm>
          <a:off x="533401" y="5562600"/>
          <a:ext cx="8229599" cy="1127760"/>
        </p:xfrm>
        <a:graphic>
          <a:graphicData uri="http://schemas.openxmlformats.org/drawingml/2006/table">
            <a:tbl>
              <a:tblPr firstRow="1" bandRow="1">
                <a:tableStyleId>{21E4AEA4-8DFA-4A89-87EB-49C32662AFE0}</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30200">
                <a:tc>
                  <a:txBody>
                    <a:bodyPr/>
                    <a:lstStyle/>
                    <a:p>
                      <a:pPr algn="ctr"/>
                      <a:r>
                        <a:rPr lang="en-US" sz="1600" dirty="0"/>
                        <a:t>1</a:t>
                      </a:r>
                      <a:r>
                        <a:rPr lang="en-US" sz="1600" baseline="30000" dirty="0"/>
                        <a:t>st</a:t>
                      </a:r>
                      <a:r>
                        <a:rPr lang="en-US" sz="1600" dirty="0"/>
                        <a:t> (Sun)</a:t>
                      </a:r>
                    </a:p>
                  </a:txBody>
                  <a:tcPr>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a:t>Abib 1</a:t>
                      </a:r>
                    </a:p>
                  </a:txBody>
                  <a:tcPr>
                    <a:cell3D prstMaterial="dkEdge">
                      <a:bevel w="77470" h="12700" prst="softRound"/>
                      <a:lightRig rig="flood" dir="t"/>
                    </a:cell3D>
                    <a:solidFill>
                      <a:srgbClr val="92D050"/>
                    </a:solidFill>
                  </a:tcPr>
                </a:tc>
                <a:tc>
                  <a:txBody>
                    <a:bodyPr/>
                    <a:lstStyle/>
                    <a:p>
                      <a:pPr algn="ctr"/>
                      <a:r>
                        <a:rPr lang="en-US" sz="1400" dirty="0"/>
                        <a:t>2</a:t>
                      </a:r>
                    </a:p>
                  </a:txBody>
                  <a:tcPr>
                    <a:cell3D prstMaterial="dkEdge">
                      <a:bevel w="77470" h="12700" prst="softRound"/>
                      <a:lightRig rig="flood" dir="t"/>
                    </a:cell3D>
                  </a:tcPr>
                </a:tc>
                <a:tc>
                  <a:txBody>
                    <a:bodyPr/>
                    <a:lstStyle/>
                    <a:p>
                      <a:pPr algn="ctr"/>
                      <a:r>
                        <a:rPr lang="en-US" sz="1400" dirty="0"/>
                        <a:t>3</a:t>
                      </a:r>
                    </a:p>
                  </a:txBody>
                  <a:tcPr>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extLst>
                  <a:ext uri="{0D108BD9-81ED-4DB2-BD59-A6C34878D82A}">
                    <a16:rowId xmlns:a16="http://schemas.microsoft.com/office/drawing/2014/main" val="10001"/>
                  </a:ext>
                </a:extLst>
              </a:tr>
              <a:tr h="330200">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tc>
                  <a:txBody>
                    <a:bodyPr/>
                    <a:lstStyle/>
                    <a:p>
                      <a:pPr algn="ctr"/>
                      <a:r>
                        <a:rPr lang="en-US" sz="1400" dirty="0"/>
                        <a:t>8</a:t>
                      </a:r>
                    </a:p>
                  </a:txBody>
                  <a:tcPr>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2000" b="1" dirty="0"/>
                        <a:t>11</a:t>
                      </a: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6813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left)">
                                      <p:cBhvr>
                                        <p:cTn id="7" dur="1750"/>
                                        <p:tgtEl>
                                          <p:spTgt spid="5">
                                            <p:txEl>
                                              <p:pRg st="5" end="5"/>
                                            </p:txEl>
                                          </p:spTgt>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left)">
                                      <p:cBhvr>
                                        <p:cTn id="16" dur="1750"/>
                                        <p:tgtEl>
                                          <p:spTgt spid="5">
                                            <p:txEl>
                                              <p:pRg st="6" end="6"/>
                                            </p:txEl>
                                          </p:spTgt>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wipe(left)">
                                      <p:cBhvr>
                                        <p:cTn id="20" dur="1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16675"/>
            <a:ext cx="1676400" cy="365125"/>
          </a:xfrm>
        </p:spPr>
        <p:txBody>
          <a:bodyPr/>
          <a:lstStyle/>
          <a:p>
            <a:fld id="{5C014052-953B-4273-8F47-BF25327D5B24}" type="slidenum">
              <a:rPr lang="en-US" smtClean="0"/>
              <a:t>24</a:t>
            </a:fld>
            <a:endParaRPr lang="en-US" dirty="0"/>
          </a:p>
        </p:txBody>
      </p:sp>
      <p:sp>
        <p:nvSpPr>
          <p:cNvPr id="4" name="Title 1"/>
          <p:cNvSpPr txBox="1">
            <a:spLocks/>
          </p:cNvSpPr>
          <p:nvPr/>
        </p:nvSpPr>
        <p:spPr>
          <a:xfrm>
            <a:off x="152400" y="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FF0000"/>
                </a:solidFill>
                <a:effectLst>
                  <a:outerShdw blurRad="76200" dist="50800" dir="5400000" algn="tl" rotWithShape="0">
                    <a:srgbClr val="000000">
                      <a:alpha val="65000"/>
                    </a:srgbClr>
                  </a:outerShdw>
                </a:effectLst>
              </a:rPr>
              <a:t>1</a:t>
            </a:r>
            <a:r>
              <a:rPr lang="en-US" sz="4400" spc="50" baseline="30000" dirty="0">
                <a:ln w="11430"/>
                <a:solidFill>
                  <a:srgbClr val="FF0000"/>
                </a:solidFill>
                <a:effectLst>
                  <a:outerShdw blurRad="76200" dist="50800" dir="5400000" algn="tl" rotWithShape="0">
                    <a:srgbClr val="000000">
                      <a:alpha val="65000"/>
                    </a:srgbClr>
                  </a:outerShdw>
                </a:effectLst>
              </a:rPr>
              <a:t>st</a:t>
            </a:r>
            <a:r>
              <a:rPr lang="en-US" sz="4400" spc="50" dirty="0">
                <a:ln w="11430"/>
                <a:solidFill>
                  <a:srgbClr val="FF0000"/>
                </a:solidFill>
                <a:effectLst>
                  <a:outerShdw blurRad="76200" dist="50800" dir="5400000" algn="tl" rotWithShape="0">
                    <a:srgbClr val="000000">
                      <a:alpha val="65000"/>
                    </a:srgbClr>
                  </a:outerShdw>
                </a:effectLst>
              </a:rPr>
              <a:t> Passover </a:t>
            </a:r>
            <a:r>
              <a:rPr lang="en-US" sz="4400" spc="50" dirty="0">
                <a:ln w="11430"/>
                <a:solidFill>
                  <a:srgbClr val="8C4C64"/>
                </a:solidFill>
                <a:effectLst>
                  <a:outerShdw blurRad="76200" dist="50800" dir="5400000" algn="tl" rotWithShape="0">
                    <a:srgbClr val="000000">
                      <a:alpha val="65000"/>
                    </a:srgbClr>
                  </a:outerShdw>
                </a:effectLst>
              </a:rPr>
              <a:t>Celebrated in </a:t>
            </a:r>
            <a:r>
              <a:rPr lang="en-US" sz="4400" spc="50" dirty="0">
                <a:ln w="11430"/>
                <a:solidFill>
                  <a:srgbClr val="00B050"/>
                </a:solidFill>
                <a:effectLst>
                  <a:outerShdw blurRad="76200" dist="50800" dir="5400000" algn="tl" rotWithShape="0">
                    <a:srgbClr val="000000">
                      <a:alpha val="65000"/>
                    </a:srgbClr>
                  </a:outerShdw>
                </a:effectLst>
              </a:rPr>
              <a:t>Canaan</a:t>
            </a:r>
          </a:p>
        </p:txBody>
      </p:sp>
      <p:sp>
        <p:nvSpPr>
          <p:cNvPr id="7" name="TextBox 6"/>
          <p:cNvSpPr txBox="1"/>
          <p:nvPr/>
        </p:nvSpPr>
        <p:spPr>
          <a:xfrm>
            <a:off x="213360" y="838200"/>
            <a:ext cx="4648200" cy="6032421"/>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chemeClr val="accent5">
                    <a:lumMod val="75000"/>
                  </a:schemeClr>
                </a:solidFill>
              </a:rPr>
              <a:t>Josh 5:10  </a:t>
            </a:r>
            <a:r>
              <a:rPr lang="en-US" b="1" dirty="0">
                <a:solidFill>
                  <a:srgbClr val="8C4C64"/>
                </a:solidFill>
              </a:rPr>
              <a:t>And the children of Israel encamped in </a:t>
            </a:r>
            <a:r>
              <a:rPr lang="en-US" b="1" dirty="0" err="1">
                <a:solidFill>
                  <a:srgbClr val="FF0000"/>
                </a:solidFill>
              </a:rPr>
              <a:t>Gilgal</a:t>
            </a:r>
            <a:r>
              <a:rPr lang="en-US" b="1" dirty="0">
                <a:solidFill>
                  <a:srgbClr val="FF0000"/>
                </a:solidFill>
              </a:rPr>
              <a:t>,</a:t>
            </a:r>
            <a:r>
              <a:rPr lang="en-US" b="1" dirty="0">
                <a:solidFill>
                  <a:srgbClr val="8C4C64"/>
                </a:solidFill>
              </a:rPr>
              <a:t> and kept the Passover </a:t>
            </a:r>
            <a:br>
              <a:rPr lang="en-US" b="1" dirty="0">
                <a:solidFill>
                  <a:srgbClr val="8C4C64"/>
                </a:solidFill>
              </a:rPr>
            </a:br>
            <a:r>
              <a:rPr lang="en-US" b="1" dirty="0">
                <a:solidFill>
                  <a:srgbClr val="8C4C64"/>
                </a:solidFill>
              </a:rPr>
              <a:t>on the fourteenth day of the month at</a:t>
            </a:r>
            <a:br>
              <a:rPr lang="en-US" b="1" dirty="0">
                <a:solidFill>
                  <a:srgbClr val="8C4C64"/>
                </a:solidFill>
              </a:rPr>
            </a:br>
            <a:r>
              <a:rPr lang="en-US" b="1" dirty="0">
                <a:solidFill>
                  <a:srgbClr val="8C4C64"/>
                </a:solidFill>
              </a:rPr>
              <a:t>even in the plains of Jericho.  </a:t>
            </a:r>
            <a:r>
              <a:rPr lang="en-US" sz="1400" i="1" dirty="0"/>
              <a:t>KJV</a:t>
            </a:r>
          </a:p>
          <a:p>
            <a:endParaRPr lang="en-US" sz="1400" i="1" dirty="0"/>
          </a:p>
          <a:p>
            <a:endParaRPr lang="en-US" sz="1400" i="1" dirty="0"/>
          </a:p>
          <a:p>
            <a:endParaRPr lang="en-US" sz="1400" i="1" dirty="0"/>
          </a:p>
          <a:p>
            <a:endParaRPr lang="en-US" sz="1400" i="1" dirty="0"/>
          </a:p>
          <a:p>
            <a:endParaRPr lang="en-US" sz="1400" i="1" dirty="0"/>
          </a:p>
          <a:p>
            <a:endParaRPr lang="en-US" sz="1400" i="1" dirty="0"/>
          </a:p>
          <a:p>
            <a:endParaRPr lang="en-US" sz="1400" i="1" dirty="0"/>
          </a:p>
          <a:p>
            <a:endParaRPr lang="en-US" sz="1400" i="1" dirty="0"/>
          </a:p>
          <a:p>
            <a:endParaRPr lang="en-US" sz="1400" i="1" dirty="0"/>
          </a:p>
          <a:p>
            <a:endParaRPr lang="en-US" sz="1400" i="1" dirty="0"/>
          </a:p>
          <a:p>
            <a:endParaRPr lang="en-US" sz="1400" i="1" dirty="0"/>
          </a:p>
          <a:p>
            <a:endParaRPr lang="en-US" sz="1400" i="1" dirty="0"/>
          </a:p>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Can the </a:t>
            </a:r>
            <a:r>
              <a:rPr lang="en-US"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Passover</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and </a:t>
            </a:r>
            <a:b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weekly </a:t>
            </a:r>
            <a:r>
              <a:rPr lang="en-US" sz="28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Sabbath</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share the same “day” without Scriptural conflict?</a:t>
            </a:r>
            <a:endParaRPr lang="en-US"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3" name="Picture 3" descr="C:\Users\Rae\Desktop\jericho ma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94616" y="1304925"/>
            <a:ext cx="3829051" cy="2724150"/>
          </a:xfrm>
          <a:prstGeom prst="rect">
            <a:avLst/>
          </a:prstGeom>
          <a:ln w="57150">
            <a:solidFill>
              <a:srgbClr val="00B05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78715" y="2268070"/>
            <a:ext cx="4017085" cy="2227730"/>
          </a:xfrm>
          <a:prstGeom prst="rect">
            <a:avLst/>
          </a:prstGeom>
          <a:solidFill>
            <a:schemeClr val="accent2">
              <a:lumMod val="20000"/>
              <a:lumOff val="80000"/>
            </a:schemeClr>
          </a:solidFill>
          <a:ln w="38100">
            <a:solidFill>
              <a:schemeClr val="accent2">
                <a:lumMod val="75000"/>
              </a:schemeClr>
            </a:solidFill>
          </a:ln>
          <a:scene3d>
            <a:camera prst="orthographicFront"/>
            <a:lightRig rig="soft" dir="tl">
              <a:rot lat="0" lon="0" rev="0"/>
            </a:lightRig>
          </a:scene3d>
          <a:sp3d>
            <a:bevelT w="114300" prst="artDeco"/>
          </a:sp3d>
        </p:spPr>
        <p:txBody>
          <a:bodyPr>
            <a:normAutofit fontScale="92500"/>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2800" b="1" spc="50" dirty="0">
                <a:ln w="11430"/>
                <a:solidFill>
                  <a:srgbClr val="8C4C64"/>
                </a:solidFill>
                <a:effectLst>
                  <a:outerShdw blurRad="76200" dist="50800" dir="5400000" algn="tl" rotWithShape="0">
                    <a:srgbClr val="000000">
                      <a:alpha val="65000"/>
                    </a:srgbClr>
                  </a:outerShdw>
                </a:effectLst>
              </a:rPr>
              <a:t>We are still </a:t>
            </a:r>
            <a:r>
              <a:rPr lang="en-US" sz="2800" b="1" spc="50" dirty="0">
                <a:ln w="11430"/>
                <a:solidFill>
                  <a:srgbClr val="FF0000"/>
                </a:solidFill>
                <a:effectLst>
                  <a:outerShdw blurRad="76200" dist="50800" dir="5400000" algn="tl" rotWithShape="0">
                    <a:srgbClr val="000000">
                      <a:alpha val="65000"/>
                    </a:srgbClr>
                  </a:outerShdw>
                </a:effectLst>
              </a:rPr>
              <a:t>assuming Passover </a:t>
            </a:r>
            <a:r>
              <a:rPr lang="en-US" sz="2800" b="1" spc="50" dirty="0">
                <a:ln w="11430"/>
                <a:solidFill>
                  <a:srgbClr val="8C4C64"/>
                </a:solidFill>
                <a:effectLst>
                  <a:outerShdw blurRad="76200" dist="50800" dir="5400000" algn="tl" rotWithShape="0">
                    <a:srgbClr val="000000">
                      <a:alpha val="65000"/>
                    </a:srgbClr>
                  </a:outerShdw>
                </a:effectLst>
              </a:rPr>
              <a:t>will be on </a:t>
            </a:r>
            <a:br>
              <a:rPr lang="en-US" sz="2800" b="1" spc="50" dirty="0">
                <a:ln w="11430"/>
                <a:solidFill>
                  <a:srgbClr val="8C4C64"/>
                </a:solidFill>
                <a:effectLst>
                  <a:outerShdw blurRad="76200" dist="50800" dir="5400000" algn="tl" rotWithShape="0">
                    <a:srgbClr val="000000">
                      <a:alpha val="65000"/>
                    </a:srgbClr>
                  </a:outerShdw>
                </a:effectLst>
              </a:rPr>
            </a:br>
            <a:r>
              <a:rPr lang="en-US" sz="2800" b="1" spc="50" dirty="0">
                <a:ln w="11430"/>
                <a:solidFill>
                  <a:srgbClr val="00B0F0"/>
                </a:solidFill>
                <a:effectLst>
                  <a:outerShdw blurRad="76200" dist="50800" dir="5400000" algn="tl" rotWithShape="0">
                    <a:srgbClr val="000000">
                      <a:alpha val="65000"/>
                    </a:srgbClr>
                  </a:outerShdw>
                </a:effectLst>
              </a:rPr>
              <a:t>Sabbath</a:t>
            </a:r>
            <a:r>
              <a:rPr lang="en-US" sz="2800" b="1" spc="50" dirty="0">
                <a:ln w="11430"/>
                <a:solidFill>
                  <a:schemeClr val="accent5">
                    <a:lumMod val="75000"/>
                  </a:schemeClr>
                </a:solidFill>
                <a:effectLst>
                  <a:outerShdw blurRad="76200" dist="50800" dir="5400000" algn="tl" rotWithShape="0">
                    <a:srgbClr val="000000">
                      <a:alpha val="65000"/>
                    </a:srgbClr>
                  </a:outerShdw>
                </a:effectLst>
              </a:rPr>
              <a:t> </a:t>
            </a:r>
            <a:r>
              <a:rPr lang="en-US" sz="2800" b="1" spc="50" dirty="0">
                <a:ln w="11430"/>
                <a:solidFill>
                  <a:srgbClr val="8C4C64"/>
                </a:solidFill>
                <a:effectLst>
                  <a:outerShdw blurRad="76200" dist="50800" dir="5400000" algn="tl" rotWithShape="0">
                    <a:srgbClr val="000000">
                      <a:alpha val="65000"/>
                    </a:srgbClr>
                  </a:outerShdw>
                </a:effectLst>
              </a:rPr>
              <a:t>Abib 14.</a:t>
            </a:r>
          </a:p>
          <a:p>
            <a:pPr marL="45720" indent="0" algn="ctr">
              <a:buFont typeface="Georgia" pitchFamily="18" charset="0"/>
              <a:buNone/>
            </a:pPr>
            <a:r>
              <a:rPr lang="en-US" sz="2800" b="1" spc="50" dirty="0">
                <a:ln w="11430"/>
                <a:solidFill>
                  <a:srgbClr val="8C4C64"/>
                </a:solidFill>
                <a:effectLst>
                  <a:outerShdw blurRad="76200" dist="50800" dir="5400000" algn="tl" rotWithShape="0">
                    <a:srgbClr val="000000">
                      <a:alpha val="65000"/>
                    </a:srgbClr>
                  </a:outerShdw>
                </a:effectLst>
              </a:rPr>
              <a:t>It will be exposed solidly later in the study. </a:t>
            </a:r>
          </a:p>
        </p:txBody>
      </p:sp>
      <p:sp>
        <p:nvSpPr>
          <p:cNvPr id="10" name="TextBox 9"/>
          <p:cNvSpPr txBox="1"/>
          <p:nvPr/>
        </p:nvSpPr>
        <p:spPr>
          <a:xfrm>
            <a:off x="5233370" y="4382869"/>
            <a:ext cx="3151542" cy="646331"/>
          </a:xfrm>
          <a:prstGeom prst="rect">
            <a:avLst/>
          </a:prstGeom>
          <a:solidFill>
            <a:schemeClr val="accent2">
              <a:lumMod val="20000"/>
              <a:lumOff val="80000"/>
            </a:schemeClr>
          </a:solidFill>
          <a:ln w="57150">
            <a:solidFill>
              <a:srgbClr val="00B050"/>
            </a:solidFill>
          </a:ln>
          <a:scene3d>
            <a:camera prst="orthographicFront"/>
            <a:lightRig rig="threePt" dir="t"/>
          </a:scene3d>
          <a:sp3d>
            <a:bevelT w="114300" prst="artDeco"/>
          </a:sp3d>
        </p:spPr>
        <p:txBody>
          <a:bodyPr wrap="square" rtlCol="0">
            <a:spAutoFit/>
          </a:bodyPr>
          <a:lstStyle/>
          <a:p>
            <a:pPr algn="ctr"/>
            <a:r>
              <a:rPr lang="en-US" b="1" dirty="0">
                <a:solidFill>
                  <a:schemeClr val="accent3">
                    <a:lumMod val="50000"/>
                  </a:schemeClr>
                </a:solidFill>
              </a:rPr>
              <a:t>Remember:  </a:t>
            </a:r>
            <a:br>
              <a:rPr lang="en-US" b="1" dirty="0">
                <a:solidFill>
                  <a:schemeClr val="accent3">
                    <a:lumMod val="50000"/>
                  </a:schemeClr>
                </a:solidFill>
              </a:rPr>
            </a:br>
            <a:r>
              <a:rPr lang="en-US" b="1" dirty="0">
                <a:solidFill>
                  <a:schemeClr val="accent3">
                    <a:lumMod val="50000"/>
                  </a:schemeClr>
                </a:solidFill>
              </a:rPr>
              <a:t>No manna is sent on Sabbath</a:t>
            </a:r>
            <a:r>
              <a:rPr lang="en-US" dirty="0">
                <a:solidFill>
                  <a:schemeClr val="accent3">
                    <a:lumMod val="50000"/>
                  </a:schemeClr>
                </a:solidFill>
              </a:rPr>
              <a:t>.</a:t>
            </a:r>
            <a:endParaRPr lang="en-US" b="1" dirty="0">
              <a:solidFill>
                <a:schemeClr val="accent3">
                  <a:lumMod val="50000"/>
                </a:schemeClr>
              </a:solidFill>
            </a:endParaRPr>
          </a:p>
        </p:txBody>
      </p:sp>
      <p:sp>
        <p:nvSpPr>
          <p:cNvPr id="6" name="Oval 5"/>
          <p:cNvSpPr/>
          <p:nvPr/>
        </p:nvSpPr>
        <p:spPr>
          <a:xfrm>
            <a:off x="6719789" y="2947459"/>
            <a:ext cx="582258" cy="381000"/>
          </a:xfrm>
          <a:prstGeom prst="ellipse">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7" descr="C:\Users\Rae\Desktop\Art on Desktop\white man clip art\3d white people\png\ques mark man 2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669075" y="5238696"/>
            <a:ext cx="1274525" cy="149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77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xEl>
                                              <p:pRg st="13" end="13"/>
                                            </p:txEl>
                                          </p:spTgt>
                                        </p:tgtEl>
                                        <p:attrNameLst>
                                          <p:attrName>style.visibility</p:attrName>
                                        </p:attrNameLst>
                                      </p:cBhvr>
                                      <p:to>
                                        <p:strVal val="visible"/>
                                      </p:to>
                                    </p:set>
                                    <p:animEffect transition="in" filter="wipe(up)">
                                      <p:cBhvr>
                                        <p:cTn id="20" dur="1750"/>
                                        <p:tgtEl>
                                          <p:spTgt spid="7">
                                            <p:txEl>
                                              <p:pRg st="13" end="1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arn(inVertical)">
                                      <p:cBhvr>
                                        <p:cTn id="25"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25</a:t>
            </a:fld>
            <a:endParaRPr lang="en-US" dirty="0"/>
          </a:p>
        </p:txBody>
      </p:sp>
      <p:sp>
        <p:nvSpPr>
          <p:cNvPr id="5" name="Title 1"/>
          <p:cNvSpPr txBox="1">
            <a:spLocks/>
          </p:cNvSpPr>
          <p:nvPr/>
        </p:nvSpPr>
        <p:spPr>
          <a:xfrm>
            <a:off x="152400" y="0"/>
            <a:ext cx="8839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C00000"/>
                </a:solidFill>
                <a:effectLst>
                  <a:outerShdw blurRad="76200" dist="50800" dir="5400000" algn="tl" rotWithShape="0">
                    <a:srgbClr val="000000">
                      <a:alpha val="65000"/>
                    </a:srgbClr>
                  </a:outerShdw>
                </a:effectLst>
              </a:rPr>
              <a:t>Passover</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on a</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00B0F0"/>
                </a:solidFill>
                <a:effectLst>
                  <a:outerShdw blurRad="76200" dist="50800" dir="5400000" algn="tl" rotWithShape="0">
                    <a:srgbClr val="000000">
                      <a:alpha val="65000"/>
                    </a:srgbClr>
                  </a:outerShdw>
                </a:effectLst>
              </a:rPr>
              <a:t>7</a:t>
            </a:r>
            <a:r>
              <a:rPr lang="en-US" sz="4400" spc="50" baseline="30000" dirty="0">
                <a:ln w="11430"/>
                <a:solidFill>
                  <a:srgbClr val="00B0F0"/>
                </a:solidFill>
                <a:effectLst>
                  <a:outerShdw blurRad="76200" dist="50800" dir="5400000" algn="tl" rotWithShape="0">
                    <a:srgbClr val="000000">
                      <a:alpha val="65000"/>
                    </a:srgbClr>
                  </a:outerShdw>
                </a:effectLst>
              </a:rPr>
              <a:t>th</a:t>
            </a:r>
            <a:r>
              <a:rPr lang="en-US" sz="4400" spc="50" dirty="0">
                <a:ln w="11430"/>
                <a:solidFill>
                  <a:srgbClr val="00B0F0"/>
                </a:solidFill>
                <a:effectLst>
                  <a:outerShdw blurRad="76200" dist="50800" dir="5400000" algn="tl" rotWithShape="0">
                    <a:srgbClr val="000000">
                      <a:alpha val="65000"/>
                    </a:srgbClr>
                  </a:outerShdw>
                </a:effectLst>
              </a:rPr>
              <a:t> Day Sabbath?</a:t>
            </a:r>
          </a:p>
        </p:txBody>
      </p:sp>
      <p:sp>
        <p:nvSpPr>
          <p:cNvPr id="3" name="TextBox 2"/>
          <p:cNvSpPr txBox="1"/>
          <p:nvPr/>
        </p:nvSpPr>
        <p:spPr>
          <a:xfrm>
            <a:off x="421340" y="726440"/>
            <a:ext cx="8534400" cy="2031325"/>
          </a:xfrm>
          <a:prstGeom prst="rect">
            <a:avLst/>
          </a:prstGeom>
          <a:noFill/>
        </p:spPr>
        <p:txBody>
          <a:bodyPr wrap="square" rtlCol="0">
            <a:spAutoFit/>
            <a:scene3d>
              <a:camera prst="orthographicFront"/>
              <a:lightRig rig="threePt" dir="t"/>
            </a:scene3d>
            <a:sp3d extrusionH="57150">
              <a:bevelT w="82550" h="38100" prst="coolSlant"/>
            </a:sp3d>
          </a:bodyPr>
          <a:lstStyle/>
          <a:p>
            <a:pPr marL="342900" indent="-342900">
              <a:buFont typeface="+mj-lt"/>
              <a:buAutoNum type="arabicPeriod"/>
            </a:pPr>
            <a:r>
              <a:rPr lang="en-US" b="1" dirty="0">
                <a:solidFill>
                  <a:srgbClr val="C00000"/>
                </a:solidFill>
              </a:rPr>
              <a:t>Can Passover occur on the weekly Sabbath?  </a:t>
            </a:r>
          </a:p>
          <a:p>
            <a:pPr marL="342900" indent="-342900">
              <a:buFont typeface="+mj-lt"/>
              <a:buAutoNum type="arabicPeriod"/>
            </a:pPr>
            <a:r>
              <a:rPr lang="en-US" b="1" dirty="0">
                <a:solidFill>
                  <a:srgbClr val="00B050"/>
                </a:solidFill>
              </a:rPr>
              <a:t>Should Passover ever be celebrated on the weekly Sabbath?  Or … </a:t>
            </a:r>
          </a:p>
          <a:p>
            <a:pPr marL="342900" indent="-342900">
              <a:buFont typeface="+mj-lt"/>
              <a:buAutoNum type="arabicPeriod"/>
            </a:pPr>
            <a:r>
              <a:rPr lang="en-US" b="1" dirty="0">
                <a:solidFill>
                  <a:srgbClr val="00B050"/>
                </a:solidFill>
              </a:rPr>
              <a:t>Should the Festal Calendar be adjusted so Passover never falls on the </a:t>
            </a:r>
            <a:br>
              <a:rPr lang="en-US" b="1" dirty="0">
                <a:solidFill>
                  <a:srgbClr val="00B050"/>
                </a:solidFill>
              </a:rPr>
            </a:br>
            <a:r>
              <a:rPr lang="en-US" b="1" dirty="0">
                <a:solidFill>
                  <a:srgbClr val="00B050"/>
                </a:solidFill>
              </a:rPr>
              <a:t>weekly Sabbath? </a:t>
            </a:r>
            <a:r>
              <a:rPr lang="en-US" b="1" dirty="0">
                <a:solidFill>
                  <a:schemeClr val="tx2"/>
                </a:solidFill>
              </a:rPr>
              <a:t> These are important questions.  </a:t>
            </a:r>
          </a:p>
          <a:p>
            <a:r>
              <a:rPr lang="en-US" b="1" dirty="0">
                <a:solidFill>
                  <a:schemeClr val="tx2"/>
                </a:solidFill>
              </a:rPr>
              <a:t>Below are 2 calendars for </a:t>
            </a:r>
            <a:r>
              <a:rPr lang="en-US" b="1" dirty="0">
                <a:solidFill>
                  <a:srgbClr val="C00000"/>
                </a:solidFill>
              </a:rPr>
              <a:t>2015</a:t>
            </a:r>
            <a:r>
              <a:rPr lang="en-US" b="1" dirty="0">
                <a:solidFill>
                  <a:schemeClr val="tx2"/>
                </a:solidFill>
              </a:rPr>
              <a:t> and </a:t>
            </a:r>
            <a:r>
              <a:rPr lang="en-US" b="1" dirty="0">
                <a:solidFill>
                  <a:srgbClr val="0070C0"/>
                </a:solidFill>
              </a:rPr>
              <a:t>2016</a:t>
            </a:r>
            <a:r>
              <a:rPr lang="en-US" b="1" dirty="0">
                <a:solidFill>
                  <a:schemeClr val="tx2"/>
                </a:solidFill>
              </a:rPr>
              <a:t> – the first is a </a:t>
            </a:r>
            <a:r>
              <a:rPr lang="en-US" b="1" dirty="0">
                <a:solidFill>
                  <a:srgbClr val="C00000"/>
                </a:solidFill>
              </a:rPr>
              <a:t>2015</a:t>
            </a:r>
            <a:r>
              <a:rPr lang="en-US" b="1" dirty="0">
                <a:solidFill>
                  <a:schemeClr val="tx2"/>
                </a:solidFill>
              </a:rPr>
              <a:t> </a:t>
            </a:r>
            <a:r>
              <a:rPr lang="en-US" b="1" dirty="0" err="1">
                <a:solidFill>
                  <a:srgbClr val="C00000"/>
                </a:solidFill>
              </a:rPr>
              <a:t>Luni</a:t>
            </a:r>
            <a:r>
              <a:rPr lang="en-US" b="1" dirty="0">
                <a:solidFill>
                  <a:srgbClr val="C00000"/>
                </a:solidFill>
              </a:rPr>
              <a:t>-Solar</a:t>
            </a:r>
            <a:r>
              <a:rPr lang="en-US" b="1" dirty="0">
                <a:solidFill>
                  <a:schemeClr val="tx2"/>
                </a:solidFill>
              </a:rPr>
              <a:t> Feast Calendar; the next a </a:t>
            </a:r>
            <a:r>
              <a:rPr lang="en-US" b="1" dirty="0">
                <a:solidFill>
                  <a:srgbClr val="0070C0"/>
                </a:solidFill>
              </a:rPr>
              <a:t>2016</a:t>
            </a:r>
            <a:r>
              <a:rPr lang="en-US" b="1" dirty="0">
                <a:solidFill>
                  <a:schemeClr val="tx2"/>
                </a:solidFill>
              </a:rPr>
              <a:t> </a:t>
            </a:r>
            <a:r>
              <a:rPr lang="en-US" b="1" dirty="0">
                <a:solidFill>
                  <a:srgbClr val="0070C0"/>
                </a:solidFill>
              </a:rPr>
              <a:t>Covenant</a:t>
            </a:r>
            <a:r>
              <a:rPr lang="en-US" b="1" dirty="0">
                <a:solidFill>
                  <a:schemeClr val="tx2"/>
                </a:solidFill>
              </a:rPr>
              <a:t> Feast Calendar … </a:t>
            </a:r>
            <a:r>
              <a:rPr lang="en-US" b="1" dirty="0">
                <a:solidFill>
                  <a:srgbClr val="FF0000"/>
                </a:solidFill>
              </a:rPr>
              <a:t>both demonstrating the yearly Passover falling on the weekly Sabbath.  </a:t>
            </a:r>
            <a:r>
              <a:rPr lang="en-US" b="1" dirty="0">
                <a:solidFill>
                  <a:schemeClr val="tx2"/>
                </a:solidFill>
              </a:rPr>
              <a:t>     (Wondering about a Jewish Calendar?)</a:t>
            </a:r>
          </a:p>
        </p:txBody>
      </p:sp>
      <p:grpSp>
        <p:nvGrpSpPr>
          <p:cNvPr id="4" name="Group 3"/>
          <p:cNvGrpSpPr/>
          <p:nvPr/>
        </p:nvGrpSpPr>
        <p:grpSpPr>
          <a:xfrm>
            <a:off x="4267200" y="2959100"/>
            <a:ext cx="4314928" cy="1765300"/>
            <a:chOff x="533400" y="2971800"/>
            <a:chExt cx="4314928" cy="1765300"/>
          </a:xfrm>
          <a:effectLst>
            <a:glow rad="228600">
              <a:schemeClr val="accent2">
                <a:satMod val="175000"/>
                <a:alpha val="40000"/>
              </a:schemeClr>
            </a:glow>
          </a:effectLst>
        </p:grpSpPr>
        <p:pic>
          <p:nvPicPr>
            <p:cNvPr id="9218" name="Picture 2" descr="C:\Users\Rae\Desktop\LWM 2015 color cod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7382" y="2971800"/>
              <a:ext cx="2680946" cy="17653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219" name="Picture 3" descr="C:\Users\Rae\Desktop\LWM Apr 20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971800"/>
              <a:ext cx="1606550" cy="17653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252455" y="5233670"/>
            <a:ext cx="4358145" cy="1319530"/>
            <a:chOff x="4161015" y="4953000"/>
            <a:chExt cx="4358145" cy="1319530"/>
          </a:xfrm>
          <a:effectLst>
            <a:glow rad="228600">
              <a:schemeClr val="accent1">
                <a:satMod val="175000"/>
                <a:alpha val="40000"/>
              </a:schemeClr>
            </a:glow>
          </a:effectLst>
        </p:grpSpPr>
        <p:pic>
          <p:nvPicPr>
            <p:cNvPr id="9223" name="Picture 7" descr="C:\Users\Rae\Desktop\2016 april ccc.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61015" y="4984750"/>
              <a:ext cx="2236235" cy="12636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224" name="Picture 8" descr="C:\Users\Rae\Desktop\2016 key ccc.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84041" y="4953000"/>
              <a:ext cx="2135119" cy="131953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96240" y="2895600"/>
            <a:ext cx="3657600" cy="1800493"/>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US" sz="2000" b="1" dirty="0">
                <a:solidFill>
                  <a:srgbClr val="C00000"/>
                </a:solidFill>
              </a:rPr>
              <a:t>2015</a:t>
            </a:r>
            <a:r>
              <a:rPr lang="en-US" sz="2000" b="1" dirty="0"/>
              <a:t> </a:t>
            </a:r>
            <a:r>
              <a:rPr lang="en-US" sz="2000" b="1" u="sng" dirty="0" err="1">
                <a:solidFill>
                  <a:srgbClr val="C00000"/>
                </a:solidFill>
              </a:rPr>
              <a:t>Luni</a:t>
            </a:r>
            <a:r>
              <a:rPr lang="en-US" sz="2000" b="1" u="sng" dirty="0">
                <a:solidFill>
                  <a:srgbClr val="C00000"/>
                </a:solidFill>
              </a:rPr>
              <a:t>-Solar</a:t>
            </a:r>
            <a:r>
              <a:rPr lang="en-US" sz="2000" b="1" u="sng" dirty="0"/>
              <a:t> Feast Calendar</a:t>
            </a:r>
          </a:p>
          <a:p>
            <a:pPr>
              <a:lnSpc>
                <a:spcPct val="150000"/>
              </a:lnSpc>
            </a:pPr>
            <a:r>
              <a:rPr lang="en-US" b="1" dirty="0"/>
              <a:t>April 4 (</a:t>
            </a:r>
            <a:r>
              <a:rPr lang="en-US" b="1" dirty="0">
                <a:solidFill>
                  <a:srgbClr val="0070C0"/>
                </a:solidFill>
              </a:rPr>
              <a:t>Sabbath</a:t>
            </a:r>
            <a:r>
              <a:rPr lang="en-US" b="1" dirty="0"/>
              <a:t>):  </a:t>
            </a:r>
            <a:r>
              <a:rPr lang="en-US" b="1" dirty="0">
                <a:solidFill>
                  <a:srgbClr val="FF0000"/>
                </a:solidFill>
              </a:rPr>
              <a:t>Passover</a:t>
            </a:r>
          </a:p>
          <a:p>
            <a:pPr>
              <a:lnSpc>
                <a:spcPct val="150000"/>
              </a:lnSpc>
            </a:pPr>
            <a:r>
              <a:rPr lang="en-US" b="1" dirty="0"/>
              <a:t>April 5  (Sunday):  </a:t>
            </a:r>
            <a:r>
              <a:rPr lang="en-US" b="1" dirty="0">
                <a:solidFill>
                  <a:schemeClr val="accent2">
                    <a:lumMod val="50000"/>
                  </a:schemeClr>
                </a:solidFill>
              </a:rPr>
              <a:t>Unleavened  </a:t>
            </a:r>
            <a:br>
              <a:rPr lang="en-US" b="1" dirty="0">
                <a:solidFill>
                  <a:schemeClr val="accent2">
                    <a:lumMod val="50000"/>
                  </a:schemeClr>
                </a:solidFill>
              </a:rPr>
            </a:br>
            <a:r>
              <a:rPr lang="en-US" b="1" dirty="0">
                <a:solidFill>
                  <a:schemeClr val="accent2">
                    <a:lumMod val="50000"/>
                  </a:schemeClr>
                </a:solidFill>
              </a:rPr>
              <a:t>                    Bread Feast</a:t>
            </a:r>
            <a:r>
              <a:rPr lang="en-US" b="1" dirty="0"/>
              <a:t> &amp; </a:t>
            </a:r>
            <a:r>
              <a:rPr lang="en-US" b="1" dirty="0">
                <a:solidFill>
                  <a:srgbClr val="7030A0"/>
                </a:solidFill>
              </a:rPr>
              <a:t>First Fruits</a:t>
            </a:r>
          </a:p>
        </p:txBody>
      </p:sp>
      <p:sp>
        <p:nvSpPr>
          <p:cNvPr id="21" name="TextBox 20"/>
          <p:cNvSpPr txBox="1"/>
          <p:nvPr/>
        </p:nvSpPr>
        <p:spPr>
          <a:xfrm>
            <a:off x="396240" y="4951274"/>
            <a:ext cx="3657600" cy="1800493"/>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US" sz="2000" b="1" dirty="0">
                <a:solidFill>
                  <a:srgbClr val="0070C0"/>
                </a:solidFill>
              </a:rPr>
              <a:t>2016</a:t>
            </a:r>
            <a:r>
              <a:rPr lang="en-US" sz="2000" b="1" dirty="0"/>
              <a:t> </a:t>
            </a:r>
            <a:r>
              <a:rPr lang="en-US" sz="2000" b="1" u="sng" dirty="0">
                <a:solidFill>
                  <a:srgbClr val="0070C0"/>
                </a:solidFill>
              </a:rPr>
              <a:t>Covenant</a:t>
            </a:r>
            <a:r>
              <a:rPr lang="en-US" sz="2000" b="1" u="sng" dirty="0"/>
              <a:t> Feast Calendar</a:t>
            </a:r>
          </a:p>
          <a:p>
            <a:pPr>
              <a:lnSpc>
                <a:spcPct val="150000"/>
              </a:lnSpc>
            </a:pPr>
            <a:r>
              <a:rPr lang="en-US" b="1" dirty="0"/>
              <a:t>April 2 (</a:t>
            </a:r>
            <a:r>
              <a:rPr lang="en-US" b="1" dirty="0">
                <a:solidFill>
                  <a:srgbClr val="0070C0"/>
                </a:solidFill>
              </a:rPr>
              <a:t>Sabbath</a:t>
            </a:r>
            <a:r>
              <a:rPr lang="en-US" b="1" dirty="0"/>
              <a:t>):  </a:t>
            </a:r>
            <a:r>
              <a:rPr lang="en-US" b="1" dirty="0">
                <a:solidFill>
                  <a:srgbClr val="FF0000"/>
                </a:solidFill>
              </a:rPr>
              <a:t>Passover</a:t>
            </a:r>
          </a:p>
          <a:p>
            <a:pPr>
              <a:lnSpc>
                <a:spcPct val="150000"/>
              </a:lnSpc>
            </a:pPr>
            <a:r>
              <a:rPr lang="en-US" b="1" dirty="0"/>
              <a:t>April 3  (Sunday):  </a:t>
            </a:r>
            <a:r>
              <a:rPr lang="en-US" b="1" dirty="0">
                <a:solidFill>
                  <a:schemeClr val="accent2">
                    <a:lumMod val="50000"/>
                  </a:schemeClr>
                </a:solidFill>
              </a:rPr>
              <a:t>Unleavened </a:t>
            </a:r>
            <a:br>
              <a:rPr lang="en-US" b="1" dirty="0">
                <a:solidFill>
                  <a:schemeClr val="accent2">
                    <a:lumMod val="50000"/>
                  </a:schemeClr>
                </a:solidFill>
              </a:rPr>
            </a:br>
            <a:r>
              <a:rPr lang="en-US" b="1" dirty="0">
                <a:solidFill>
                  <a:schemeClr val="accent2">
                    <a:lumMod val="50000"/>
                  </a:schemeClr>
                </a:solidFill>
              </a:rPr>
              <a:t>                  Bread Feast</a:t>
            </a:r>
            <a:r>
              <a:rPr lang="en-US" b="1" dirty="0"/>
              <a:t> &amp; </a:t>
            </a:r>
            <a:r>
              <a:rPr lang="en-US" b="1" dirty="0">
                <a:solidFill>
                  <a:srgbClr val="7030A0"/>
                </a:solidFill>
              </a:rPr>
              <a:t>Wave Sheaf</a:t>
            </a:r>
          </a:p>
        </p:txBody>
      </p:sp>
      <p:cxnSp>
        <p:nvCxnSpPr>
          <p:cNvPr id="22" name="Straight Arrow Connector 21"/>
          <p:cNvCxnSpPr/>
          <p:nvPr/>
        </p:nvCxnSpPr>
        <p:spPr>
          <a:xfrm>
            <a:off x="228600" y="495808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45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750"/>
                                        <p:tgtEl>
                                          <p:spTgt spid="4"/>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500"/>
                                        <p:tgtEl>
                                          <p:spTgt spid="7">
                                            <p:txEl>
                                              <p:pRg st="1" end="1"/>
                                            </p:txEl>
                                          </p:spTgt>
                                        </p:tgtEl>
                                      </p:cBhvr>
                                    </p:animEffect>
                                  </p:childTnLst>
                                </p:cTn>
                              </p:par>
                            </p:childTnLst>
                          </p:cTn>
                        </p:par>
                        <p:par>
                          <p:cTn id="12" fill="hold">
                            <p:stCondLst>
                              <p:cond delay="3250"/>
                            </p:stCondLst>
                            <p:childTnLst>
                              <p:par>
                                <p:cTn id="13" presetID="22"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1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750"/>
                                        <p:tgtEl>
                                          <p:spTgt spid="6"/>
                                        </p:tgtEl>
                                      </p:cBhvr>
                                    </p:animEffect>
                                  </p:childTnLst>
                                </p:cTn>
                              </p:par>
                            </p:childTnLst>
                          </p:cTn>
                        </p:par>
                        <p:par>
                          <p:cTn id="21" fill="hold">
                            <p:stCondLst>
                              <p:cond delay="1750"/>
                            </p:stCondLst>
                            <p:childTnLst>
                              <p:par>
                                <p:cTn id="22" presetID="22" presetClass="entr" presetSubtype="1" fill="hold" nodeType="after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wipe(up)">
                                      <p:cBhvr>
                                        <p:cTn id="24" dur="1500"/>
                                        <p:tgtEl>
                                          <p:spTgt spid="21">
                                            <p:txEl>
                                              <p:pRg st="1" end="1"/>
                                            </p:txEl>
                                          </p:spTgt>
                                        </p:tgtEl>
                                      </p:cBhvr>
                                    </p:animEffect>
                                  </p:childTnLst>
                                </p:cTn>
                              </p:par>
                            </p:childTnLst>
                          </p:cTn>
                        </p:par>
                        <p:par>
                          <p:cTn id="25" fill="hold">
                            <p:stCondLst>
                              <p:cond delay="3250"/>
                            </p:stCondLst>
                            <p:childTnLst>
                              <p:par>
                                <p:cTn id="26" presetID="22" presetClass="entr" presetSubtype="1" fill="hold" nodeType="after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wipe(up)">
                                      <p:cBhvr>
                                        <p:cTn id="28" dur="1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26</a:t>
            </a:fld>
            <a:endParaRPr lang="en-US"/>
          </a:p>
        </p:txBody>
      </p:sp>
      <p:sp>
        <p:nvSpPr>
          <p:cNvPr id="5" name="Title 1"/>
          <p:cNvSpPr txBox="1">
            <a:spLocks/>
          </p:cNvSpPr>
          <p:nvPr/>
        </p:nvSpPr>
        <p:spPr>
          <a:xfrm>
            <a:off x="-76200" y="0"/>
            <a:ext cx="929640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#3  Joshua will be celebrating Abib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14 Passover on the </a:t>
            </a:r>
            <a:r>
              <a:rPr lang="en-US" sz="4400" spc="50" dirty="0">
                <a:ln w="11430"/>
                <a:solidFill>
                  <a:srgbClr val="00B0F0"/>
                </a:solidFill>
                <a:effectLst>
                  <a:outerShdw blurRad="76200" dist="50800" dir="5400000" algn="tl" rotWithShape="0">
                    <a:srgbClr val="000000">
                      <a:alpha val="65000"/>
                    </a:srgbClr>
                  </a:outerShdw>
                </a:effectLst>
              </a:rPr>
              <a:t>weekly Sabbath.  </a:t>
            </a:r>
            <a:r>
              <a:rPr lang="en-US" sz="4400" spc="50" dirty="0">
                <a:ln w="11430"/>
                <a:solidFill>
                  <a:srgbClr val="8C4C64"/>
                </a:solidFill>
                <a:effectLst>
                  <a:outerShdw blurRad="76200" dist="50800" dir="5400000" algn="tl" rotWithShape="0">
                    <a:srgbClr val="000000">
                      <a:alpha val="65000"/>
                    </a:srgbClr>
                  </a:outerShdw>
                </a:effectLst>
              </a:rPr>
              <a:t>There is no need to adjust the date.</a:t>
            </a:r>
          </a:p>
          <a:p>
            <a:endParaRPr lang="en-US" sz="2400" spc="50" dirty="0">
              <a:ln w="11430"/>
              <a:solidFill>
                <a:srgbClr val="8C4C64"/>
              </a:solidFill>
              <a:effectLst>
                <a:outerShdw blurRad="76200" dist="50800" dir="5400000" algn="tl" rotWithShape="0">
                  <a:srgbClr val="000000">
                    <a:alpha val="65000"/>
                  </a:srgbClr>
                </a:outerShdw>
              </a:effectLst>
            </a:endParaRPr>
          </a:p>
          <a:p>
            <a:r>
              <a:rPr lang="en-US" sz="4400" spc="50" dirty="0">
                <a:ln w="11430"/>
                <a:solidFill>
                  <a:srgbClr val="C00000"/>
                </a:solidFill>
                <a:effectLst>
                  <a:outerShdw blurRad="76200" dist="50800" dir="5400000" algn="tl" rotWithShape="0">
                    <a:srgbClr val="000000">
                      <a:alpha val="65000"/>
                    </a:srgbClr>
                  </a:outerShdw>
                </a:effectLst>
              </a:rPr>
              <a:t>#3a  Jewish calendars are: </a:t>
            </a:r>
            <a:br>
              <a:rPr lang="en-US" sz="4400" spc="50" dirty="0">
                <a:ln w="11430"/>
                <a:solidFill>
                  <a:srgbClr val="C00000"/>
                </a:solidFill>
                <a:effectLst>
                  <a:outerShdw blurRad="76200" dist="50800" dir="5400000" algn="tl" rotWithShape="0">
                    <a:srgbClr val="000000">
                      <a:alpha val="65000"/>
                    </a:srgbClr>
                  </a:outerShdw>
                </a:effectLst>
              </a:rPr>
            </a:br>
            <a:r>
              <a:rPr lang="en-US" sz="4400" spc="50" dirty="0">
                <a:ln w="11430"/>
                <a:solidFill>
                  <a:srgbClr val="C00000"/>
                </a:solidFill>
                <a:effectLst>
                  <a:outerShdw blurRad="76200" dist="50800" dir="5400000" algn="tl" rotWithShape="0">
                    <a:srgbClr val="000000">
                      <a:alpha val="65000"/>
                    </a:srgbClr>
                  </a:outerShdw>
                </a:effectLst>
              </a:rPr>
              <a:t>adjusted to avoid the celebration </a:t>
            </a:r>
            <a:br>
              <a:rPr lang="en-US" sz="4400" spc="50" dirty="0">
                <a:ln w="11430"/>
                <a:solidFill>
                  <a:srgbClr val="C00000"/>
                </a:solidFill>
                <a:effectLst>
                  <a:outerShdw blurRad="76200" dist="50800" dir="5400000" algn="tl" rotWithShape="0">
                    <a:srgbClr val="000000">
                      <a:alpha val="65000"/>
                    </a:srgbClr>
                  </a:outerShdw>
                </a:effectLst>
              </a:rPr>
            </a:br>
            <a:r>
              <a:rPr lang="en-US" sz="4400" spc="50" dirty="0">
                <a:ln w="11430"/>
                <a:solidFill>
                  <a:srgbClr val="C00000"/>
                </a:solidFill>
                <a:effectLst>
                  <a:outerShdw blurRad="76200" dist="50800" dir="5400000" algn="tl" rotWithShape="0">
                    <a:srgbClr val="000000">
                      <a:alpha val="65000"/>
                    </a:srgbClr>
                  </a:outerShdw>
                </a:effectLst>
              </a:rPr>
              <a:t>of certain feasts on </a:t>
            </a:r>
            <a:br>
              <a:rPr lang="en-US" sz="4400" spc="50" dirty="0">
                <a:ln w="11430"/>
                <a:solidFill>
                  <a:srgbClr val="C00000"/>
                </a:solidFill>
                <a:effectLst>
                  <a:outerShdw blurRad="76200" dist="50800" dir="5400000" algn="tl" rotWithShape="0">
                    <a:srgbClr val="000000">
                      <a:alpha val="65000"/>
                    </a:srgbClr>
                  </a:outerShdw>
                </a:effectLst>
              </a:rPr>
            </a:br>
            <a:r>
              <a:rPr lang="en-US" sz="4400" spc="50" dirty="0">
                <a:ln w="11430"/>
                <a:solidFill>
                  <a:srgbClr val="C00000"/>
                </a:solidFill>
                <a:effectLst>
                  <a:outerShdw blurRad="76200" dist="50800" dir="5400000" algn="tl" rotWithShape="0">
                    <a:srgbClr val="000000">
                      <a:alpha val="65000"/>
                    </a:srgbClr>
                  </a:outerShdw>
                </a:effectLst>
              </a:rPr>
              <a:t>the </a:t>
            </a:r>
            <a:r>
              <a:rPr lang="en-US" sz="4400" spc="50" dirty="0">
                <a:ln w="11430"/>
                <a:solidFill>
                  <a:srgbClr val="00B0F0"/>
                </a:solidFill>
                <a:effectLst>
                  <a:outerShdw blurRad="76200" dist="50800" dir="5400000" algn="tl" rotWithShape="0">
                    <a:srgbClr val="000000">
                      <a:alpha val="65000"/>
                    </a:srgbClr>
                  </a:outerShdw>
                </a:effectLst>
              </a:rPr>
              <a:t>weekly Sabbath. </a:t>
            </a:r>
          </a:p>
          <a:p>
            <a:pPr marL="571500" indent="-571500">
              <a:buFont typeface="Arial" pitchFamily="34" charset="0"/>
              <a:buChar char="•"/>
            </a:pPr>
            <a:r>
              <a:rPr lang="en-US" sz="44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8C4C64"/>
                </a:solidFill>
                <a:effectLst>
                  <a:outerShdw blurRad="76200" dist="50800" dir="5400000" algn="tl" rotWithShape="0">
                    <a:srgbClr val="000000">
                      <a:alpha val="65000"/>
                    </a:srgbClr>
                  </a:outerShdw>
                </a:effectLst>
              </a:rPr>
              <a:t> &amp; Day of Atonement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are two of these feasts.</a:t>
            </a:r>
            <a:endParaRPr lang="en-US" sz="2400" spc="50" dirty="0">
              <a:ln w="11430"/>
              <a:solidFill>
                <a:srgbClr val="8C4C64"/>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8005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52400"/>
            <a:ext cx="8839200" cy="1447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Does a </a:t>
            </a:r>
            <a:r>
              <a:rPr lang="en-US" sz="4400" spc="50" dirty="0">
                <a:ln w="11430"/>
                <a:solidFill>
                  <a:srgbClr val="00B0F0"/>
                </a:solidFill>
                <a:effectLst>
                  <a:outerShdw blurRad="76200" dist="50800" dir="5400000" algn="tl" rotWithShape="0">
                    <a:srgbClr val="000000">
                      <a:alpha val="65000"/>
                    </a:srgbClr>
                  </a:outerShdw>
                </a:effectLst>
              </a:rPr>
              <a:t>Sabbath</a:t>
            </a:r>
            <a:r>
              <a:rPr lang="en-US" sz="4400"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C00000"/>
                </a:solidFill>
                <a:effectLst>
                  <a:outerShdw blurRad="76200" dist="50800" dir="5400000" algn="tl" rotWithShape="0">
                    <a:srgbClr val="000000">
                      <a:alpha val="65000"/>
                    </a:srgbClr>
                  </a:outerShdw>
                </a:effectLst>
              </a:rPr>
              <a:t>Passover</a:t>
            </a:r>
            <a:r>
              <a:rPr lang="en-US" sz="4400" spc="50" dirty="0">
                <a:ln w="11430"/>
                <a:solidFill>
                  <a:srgbClr val="8C4C64"/>
                </a:solidFill>
                <a:effectLst>
                  <a:outerShdw blurRad="76200" dist="50800" dir="5400000" algn="tl" rotWithShape="0">
                    <a:srgbClr val="000000">
                      <a:alpha val="65000"/>
                    </a:srgbClr>
                  </a:outerShdw>
                </a:effectLst>
              </a:rPr>
              <a:t>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Demand Servile Work?</a:t>
            </a:r>
          </a:p>
        </p:txBody>
      </p:sp>
      <p:sp>
        <p:nvSpPr>
          <p:cNvPr id="3" name="TextBox 2"/>
          <p:cNvSpPr txBox="1"/>
          <p:nvPr/>
        </p:nvSpPr>
        <p:spPr>
          <a:xfrm>
            <a:off x="350043" y="1686341"/>
            <a:ext cx="8641557" cy="4885953"/>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8C4C64"/>
                </a:solidFill>
              </a:rPr>
              <a:t>Some feel if [Abib 14] Passover falls on the weekly Sabbath, then Passover should be moved to Abib 15 so the commands of both the 7</a:t>
            </a:r>
            <a:r>
              <a:rPr lang="en-US" b="1" baseline="30000" dirty="0">
                <a:solidFill>
                  <a:srgbClr val="8C4C64"/>
                </a:solidFill>
              </a:rPr>
              <a:t>TH</a:t>
            </a:r>
            <a:r>
              <a:rPr lang="en-US" b="1" dirty="0">
                <a:solidFill>
                  <a:srgbClr val="8C4C64"/>
                </a:solidFill>
              </a:rPr>
              <a:t> Day Sabbath and Passover can be honoured without conflict.  </a:t>
            </a:r>
          </a:p>
          <a:p>
            <a:endParaRPr lang="en-US" sz="1050" dirty="0"/>
          </a:p>
          <a:p>
            <a:r>
              <a:rPr lang="en-US" b="1" dirty="0">
                <a:solidFill>
                  <a:srgbClr val="00B050"/>
                </a:solidFill>
              </a:rPr>
              <a:t>Even today some of the Jews’ calculations for Jewish festivals are arbitrary and </a:t>
            </a:r>
            <a:br>
              <a:rPr lang="en-US" b="1" dirty="0">
                <a:solidFill>
                  <a:srgbClr val="00B050"/>
                </a:solidFill>
              </a:rPr>
            </a:br>
            <a:r>
              <a:rPr lang="en-US" b="1" dirty="0">
                <a:solidFill>
                  <a:srgbClr val="00B050"/>
                </a:solidFill>
              </a:rPr>
              <a:t>set by men, not Scripture.  </a:t>
            </a:r>
          </a:p>
          <a:p>
            <a:endParaRPr lang="en-US" sz="1050" dirty="0"/>
          </a:p>
          <a:p>
            <a:r>
              <a:rPr lang="en-US" b="1" dirty="0">
                <a:solidFill>
                  <a:srgbClr val="8C4C64"/>
                </a:solidFill>
              </a:rPr>
              <a:t>Their annual festivals can be off as much as two days from the original day ordained </a:t>
            </a:r>
            <a:r>
              <a:rPr lang="en-US" b="1" u="sng" dirty="0">
                <a:solidFill>
                  <a:srgbClr val="8C4C64"/>
                </a:solidFill>
              </a:rPr>
              <a:t>by THEIR Jewish calendar commands</a:t>
            </a:r>
            <a:r>
              <a:rPr lang="en-US" b="1" dirty="0">
                <a:solidFill>
                  <a:srgbClr val="8C4C64"/>
                </a:solidFill>
              </a:rPr>
              <a:t> especially IF the annual feasts occur on, or close to, the weekly Sabbath.  There is no Scriptural command to exempt Passover from falling on the weekly Sabbath.  </a:t>
            </a:r>
          </a:p>
          <a:p>
            <a:endParaRPr lang="en-US" sz="1050" dirty="0"/>
          </a:p>
          <a:p>
            <a:r>
              <a:rPr lang="en-US" b="1" dirty="0">
                <a:solidFill>
                  <a:srgbClr val="FF0000"/>
                </a:solidFill>
              </a:rPr>
              <a:t>As has been noted, the preparations for </a:t>
            </a:r>
            <a:br>
              <a:rPr lang="en-US" b="1" dirty="0">
                <a:solidFill>
                  <a:srgbClr val="FF0000"/>
                </a:solidFill>
              </a:rPr>
            </a:br>
            <a:r>
              <a:rPr lang="en-US" b="1" dirty="0">
                <a:solidFill>
                  <a:srgbClr val="FF0000"/>
                </a:solidFill>
              </a:rPr>
              <a:t>Passover can be done on the Preparation </a:t>
            </a:r>
            <a:br>
              <a:rPr lang="en-US" b="1" dirty="0">
                <a:solidFill>
                  <a:srgbClr val="FF0000"/>
                </a:solidFill>
              </a:rPr>
            </a:br>
            <a:r>
              <a:rPr lang="en-US" b="1" dirty="0">
                <a:solidFill>
                  <a:srgbClr val="FF0000"/>
                </a:solidFill>
              </a:rPr>
              <a:t>day.  The extra Passover sacrifice was not </a:t>
            </a:r>
            <a:br>
              <a:rPr lang="en-US" b="1" dirty="0">
                <a:solidFill>
                  <a:srgbClr val="FF0000"/>
                </a:solidFill>
              </a:rPr>
            </a:br>
            <a:r>
              <a:rPr lang="en-US" b="1" dirty="0">
                <a:solidFill>
                  <a:srgbClr val="FF0000"/>
                </a:solidFill>
              </a:rPr>
              <a:t>a Sabbath violation according to Scripture.</a:t>
            </a:r>
          </a:p>
          <a:p>
            <a:endParaRPr lang="en-US" b="1" dirty="0">
              <a:solidFill>
                <a:srgbClr val="FF0000"/>
              </a:solidFill>
            </a:endParaRPr>
          </a:p>
          <a:p>
            <a:r>
              <a:rPr lang="en-US" sz="2800" b="1" dirty="0">
                <a:solidFill>
                  <a:srgbClr val="006C31"/>
                </a:solidFill>
              </a:rPr>
              <a:t>No!</a:t>
            </a:r>
            <a:r>
              <a:rPr lang="en-US" b="1" dirty="0">
                <a:solidFill>
                  <a:srgbClr val="FF0000"/>
                </a:solidFill>
              </a:rPr>
              <a:t>  Passover does not need to be moved.  </a:t>
            </a:r>
          </a:p>
        </p:txBody>
      </p:sp>
      <p:pic>
        <p:nvPicPr>
          <p:cNvPr id="4098" name="Picture 2" descr="C:\Users\Rae\Desktop\passover block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10100" y="4219575"/>
            <a:ext cx="4533900" cy="28670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014052-953B-4273-8F47-BF25327D5B24}" type="slidenum">
              <a:rPr lang="en-US" smtClean="0"/>
              <a:t>27</a:t>
            </a:fld>
            <a:endParaRPr lang="en-US" dirty="0"/>
          </a:p>
        </p:txBody>
      </p:sp>
    </p:spTree>
    <p:extLst>
      <p:ext uri="{BB962C8B-B14F-4D97-AF65-F5344CB8AC3E}">
        <p14:creationId xmlns:p14="http://schemas.microsoft.com/office/powerpoint/2010/main" val="2717922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7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175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left)">
                                      <p:cBhvr>
                                        <p:cTn id="22" dur="1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28</a:t>
            </a:fld>
            <a:endParaRPr lang="en-US" dirty="0"/>
          </a:p>
        </p:txBody>
      </p:sp>
      <p:sp>
        <p:nvSpPr>
          <p:cNvPr id="3"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The Unleavened Bread for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FF0000"/>
                </a:solidFill>
                <a:effectLst>
                  <a:outerShdw blurRad="76200" dist="50800" dir="5400000" algn="tl" rotWithShape="0">
                    <a:srgbClr val="000000">
                      <a:alpha val="65000"/>
                    </a:srgbClr>
                  </a:outerShdw>
                </a:effectLst>
              </a:rPr>
              <a:t>1</a:t>
            </a:r>
            <a:r>
              <a:rPr lang="en-US" sz="4400" spc="50" baseline="30000" dirty="0">
                <a:ln w="11430"/>
                <a:solidFill>
                  <a:srgbClr val="FF0000"/>
                </a:solidFill>
                <a:effectLst>
                  <a:outerShdw blurRad="76200" dist="50800" dir="5400000" algn="tl" rotWithShape="0">
                    <a:srgbClr val="000000">
                      <a:alpha val="65000"/>
                    </a:srgbClr>
                  </a:outerShdw>
                </a:effectLst>
              </a:rPr>
              <a:t>st</a:t>
            </a:r>
            <a:r>
              <a:rPr lang="en-US" sz="4400" spc="50" dirty="0">
                <a:ln w="11430"/>
                <a:solidFill>
                  <a:srgbClr val="FF0000"/>
                </a:solidFill>
                <a:effectLst>
                  <a:outerShdw blurRad="76200" dist="50800" dir="5400000" algn="tl" rotWithShape="0">
                    <a:srgbClr val="000000">
                      <a:alpha val="65000"/>
                    </a:srgbClr>
                  </a:outerShdw>
                </a:effectLst>
              </a:rPr>
              <a:t> Passover </a:t>
            </a:r>
            <a:r>
              <a:rPr lang="en-US" sz="4400" spc="50" dirty="0">
                <a:ln w="11430"/>
                <a:solidFill>
                  <a:srgbClr val="8C4C64"/>
                </a:solidFill>
                <a:effectLst>
                  <a:outerShdw blurRad="76200" dist="50800" dir="5400000" algn="tl" rotWithShape="0">
                    <a:srgbClr val="000000">
                      <a:alpha val="65000"/>
                    </a:srgbClr>
                  </a:outerShdw>
                </a:effectLst>
              </a:rPr>
              <a:t>in</a:t>
            </a:r>
            <a:r>
              <a:rPr lang="en-US" sz="4400" spc="50" dirty="0">
                <a:ln w="11430"/>
                <a:solidFill>
                  <a:srgbClr val="FF0000"/>
                </a:solidFill>
                <a:effectLst>
                  <a:outerShdw blurRad="76200" dist="50800" dir="5400000" algn="tl" rotWithShape="0">
                    <a:srgbClr val="000000">
                      <a:alpha val="65000"/>
                    </a:srgbClr>
                  </a:outerShdw>
                </a:effectLst>
              </a:rPr>
              <a:t> </a:t>
            </a:r>
            <a:r>
              <a:rPr lang="en-US" sz="4400" spc="50" dirty="0">
                <a:ln w="11430"/>
                <a:solidFill>
                  <a:srgbClr val="00B050"/>
                </a:solidFill>
                <a:effectLst>
                  <a:outerShdw blurRad="76200" dist="50800" dir="5400000" algn="tl" rotWithShape="0">
                    <a:srgbClr val="000000">
                      <a:alpha val="65000"/>
                    </a:srgbClr>
                  </a:outerShdw>
                </a:effectLst>
              </a:rPr>
              <a:t>Canaan</a:t>
            </a:r>
            <a:r>
              <a:rPr lang="en-US" sz="4400" spc="50" dirty="0">
                <a:ln w="11430"/>
                <a:solidFill>
                  <a:schemeClr val="accent5"/>
                </a:solidFill>
                <a:effectLst>
                  <a:outerShdw blurRad="76200" dist="50800" dir="5400000" algn="tl" rotWithShape="0">
                    <a:srgbClr val="000000">
                      <a:alpha val="65000"/>
                    </a:srgbClr>
                  </a:outerShdw>
                </a:effectLst>
              </a:rPr>
              <a:t> </a:t>
            </a:r>
            <a:endParaRPr lang="en-US" sz="2400" spc="50" dirty="0">
              <a:ln w="11430"/>
              <a:solidFill>
                <a:schemeClr val="accent5"/>
              </a:solidFill>
              <a:effectLst>
                <a:outerShdw blurRad="76200" dist="50800" dir="5400000" algn="tl" rotWithShape="0">
                  <a:srgbClr val="000000">
                    <a:alpha val="65000"/>
                  </a:srgbClr>
                </a:outerShdw>
              </a:effectLst>
            </a:endParaRPr>
          </a:p>
        </p:txBody>
      </p:sp>
      <p:sp>
        <p:nvSpPr>
          <p:cNvPr id="4" name="TextBox 3"/>
          <p:cNvSpPr txBox="1"/>
          <p:nvPr/>
        </p:nvSpPr>
        <p:spPr>
          <a:xfrm>
            <a:off x="342899" y="1488440"/>
            <a:ext cx="4844631" cy="2100575"/>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chemeClr val="accent2">
                    <a:lumMod val="50000"/>
                  </a:schemeClr>
                </a:solidFill>
              </a:rPr>
              <a:t>Even though Israel was in the land of Canaan with grain all around them,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scriptural command was firm:  </a:t>
            </a: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Israel was not allowed to touch any of the </a:t>
            </a:r>
            <a:r>
              <a:rPr lang="en-US"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Old or New</a:t>
            </a: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grain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their unleavened bread at the Passover meal on Abib 14.  </a:t>
            </a:r>
            <a:r>
              <a:rPr lang="en-US" b="1" dirty="0">
                <a:solidFill>
                  <a:schemeClr val="accent2">
                    <a:lumMod val="50000"/>
                  </a:schemeClr>
                </a:solidFill>
              </a:rPr>
              <a:t> </a:t>
            </a:r>
            <a:endParaRPr lang="en-US" sz="1050" b="1" i="1" dirty="0">
              <a:solidFill>
                <a:schemeClr val="accent2">
                  <a:lumMod val="50000"/>
                </a:schemeClr>
              </a:solidFill>
            </a:endParaRPr>
          </a:p>
          <a:p>
            <a:endParaRPr lang="en-US" sz="1050" b="1" dirty="0">
              <a:solidFill>
                <a:schemeClr val="tx2">
                  <a:lumMod val="75000"/>
                </a:schemeClr>
              </a:solidFill>
            </a:endParaRPr>
          </a:p>
        </p:txBody>
      </p:sp>
      <p:sp>
        <p:nvSpPr>
          <p:cNvPr id="8" name="Content Placeholder 2"/>
          <p:cNvSpPr txBox="1">
            <a:spLocks/>
          </p:cNvSpPr>
          <p:nvPr/>
        </p:nvSpPr>
        <p:spPr>
          <a:xfrm>
            <a:off x="474129" y="3462902"/>
            <a:ext cx="4305301" cy="1662342"/>
          </a:xfrm>
          <a:prstGeom prst="rect">
            <a:avLst/>
          </a:prstGeom>
          <a:solidFill>
            <a:schemeClr val="accent2">
              <a:lumMod val="20000"/>
              <a:lumOff val="80000"/>
            </a:schemeClr>
          </a:solidFill>
          <a:ln w="38100">
            <a:solidFill>
              <a:schemeClr val="accent2">
                <a:lumMod val="75000"/>
              </a:schemeClr>
            </a:solidFill>
          </a:ln>
          <a:scene3d>
            <a:camera prst="orthographicFront"/>
            <a:lightRig rig="soft" dir="tl">
              <a:rot lat="0" lon="0" rev="0"/>
            </a:lightRig>
          </a:scene3d>
          <a:sp3d>
            <a:bevelT w="114300" prst="artDeco"/>
          </a:sp3d>
        </p:spPr>
        <p:txBody>
          <a:bodyPr>
            <a:norm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a:ln w="11430"/>
                <a:solidFill>
                  <a:srgbClr val="8C4C64"/>
                </a:solidFill>
                <a:effectLst>
                  <a:outerShdw blurRad="76200" dist="50800" dir="5400000" algn="tl" rotWithShape="0">
                    <a:srgbClr val="000000">
                      <a:alpha val="65000"/>
                    </a:srgbClr>
                  </a:outerShdw>
                </a:effectLst>
              </a:rPr>
              <a:t>We are still </a:t>
            </a:r>
            <a:r>
              <a:rPr lang="en-US" sz="3200" b="1" spc="50" dirty="0">
                <a:ln w="11430"/>
                <a:solidFill>
                  <a:srgbClr val="C00000"/>
                </a:solidFill>
                <a:effectLst>
                  <a:outerShdw blurRad="76200" dist="50800" dir="5400000" algn="tl" rotWithShape="0">
                    <a:srgbClr val="000000">
                      <a:alpha val="65000"/>
                    </a:srgbClr>
                  </a:outerShdw>
                </a:effectLst>
              </a:rPr>
              <a:t>assuming</a:t>
            </a:r>
            <a:r>
              <a:rPr lang="en-US" sz="3200" b="1" spc="50" dirty="0">
                <a:ln w="11430"/>
                <a:solidFill>
                  <a:schemeClr val="accent5">
                    <a:lumMod val="75000"/>
                  </a:schemeClr>
                </a:solidFill>
                <a:effectLst>
                  <a:outerShdw blurRad="76200" dist="50800" dir="5400000" algn="tl" rotWithShape="0">
                    <a:srgbClr val="000000">
                      <a:alpha val="65000"/>
                    </a:srgbClr>
                  </a:outerShdw>
                </a:effectLst>
              </a:rPr>
              <a:t> </a:t>
            </a:r>
            <a:br>
              <a:rPr lang="en-US" sz="3200" b="1" spc="50" dirty="0">
                <a:ln w="11430"/>
                <a:solidFill>
                  <a:schemeClr val="accent5">
                    <a:lumMod val="75000"/>
                  </a:schemeClr>
                </a:solidFill>
                <a:effectLst>
                  <a:outerShdw blurRad="76200" dist="50800" dir="5400000" algn="tl" rotWithShape="0">
                    <a:srgbClr val="000000">
                      <a:alpha val="65000"/>
                    </a:srgbClr>
                  </a:outerShdw>
                </a:effectLst>
              </a:rPr>
            </a:br>
            <a:r>
              <a:rPr lang="en-US" sz="3200" b="1" spc="50" dirty="0">
                <a:ln w="11430"/>
                <a:solidFill>
                  <a:srgbClr val="C00000"/>
                </a:solidFill>
                <a:effectLst>
                  <a:outerShdw blurRad="76200" dist="50800" dir="5400000" algn="tl" rotWithShape="0">
                    <a:srgbClr val="000000">
                      <a:alpha val="65000"/>
                    </a:srgbClr>
                  </a:outerShdw>
                </a:effectLst>
              </a:rPr>
              <a:t>Passover</a:t>
            </a:r>
            <a:r>
              <a:rPr lang="en-US" sz="3200" b="1" spc="50" dirty="0">
                <a:ln w="11430"/>
                <a:solidFill>
                  <a:schemeClr val="accent5">
                    <a:lumMod val="75000"/>
                  </a:schemeClr>
                </a:solidFill>
                <a:effectLst>
                  <a:outerShdw blurRad="76200" dist="50800" dir="5400000" algn="tl" rotWithShape="0">
                    <a:srgbClr val="000000">
                      <a:alpha val="65000"/>
                    </a:srgbClr>
                  </a:outerShdw>
                </a:effectLst>
              </a:rPr>
              <a:t> </a:t>
            </a:r>
            <a:r>
              <a:rPr lang="en-US" sz="3200" b="1" spc="50" dirty="0">
                <a:ln w="11430"/>
                <a:solidFill>
                  <a:srgbClr val="8C4C64"/>
                </a:solidFill>
                <a:effectLst>
                  <a:outerShdw blurRad="76200" dist="50800" dir="5400000" algn="tl" rotWithShape="0">
                    <a:srgbClr val="000000">
                      <a:alpha val="65000"/>
                    </a:srgbClr>
                  </a:outerShdw>
                </a:effectLst>
              </a:rPr>
              <a:t>is on the </a:t>
            </a:r>
            <a:br>
              <a:rPr lang="en-US" sz="3200" b="1" spc="50" dirty="0">
                <a:ln w="11430"/>
                <a:solidFill>
                  <a:srgbClr val="8C4C64"/>
                </a:solidFill>
                <a:effectLst>
                  <a:outerShdw blurRad="76200" dist="50800" dir="5400000" algn="tl" rotWithShape="0">
                    <a:srgbClr val="000000">
                      <a:alpha val="65000"/>
                    </a:srgbClr>
                  </a:outerShdw>
                </a:effectLst>
              </a:rPr>
            </a:br>
            <a:r>
              <a:rPr lang="en-US" sz="3200" b="1" spc="50" dirty="0">
                <a:ln w="11430"/>
                <a:solidFill>
                  <a:srgbClr val="00B0F0"/>
                </a:solidFill>
                <a:effectLst>
                  <a:outerShdw blurRad="76200" dist="50800" dir="5400000" algn="tl" rotWithShape="0">
                    <a:srgbClr val="000000">
                      <a:alpha val="65000"/>
                    </a:srgbClr>
                  </a:outerShdw>
                </a:effectLst>
              </a:rPr>
              <a:t>7</a:t>
            </a:r>
            <a:r>
              <a:rPr lang="en-US" sz="3200" b="1" spc="50" baseline="30000" dirty="0">
                <a:ln w="11430"/>
                <a:solidFill>
                  <a:srgbClr val="00B0F0"/>
                </a:solidFill>
                <a:effectLst>
                  <a:outerShdw blurRad="76200" dist="50800" dir="5400000" algn="tl" rotWithShape="0">
                    <a:srgbClr val="000000">
                      <a:alpha val="65000"/>
                    </a:srgbClr>
                  </a:outerShdw>
                </a:effectLst>
              </a:rPr>
              <a:t>th</a:t>
            </a:r>
            <a:r>
              <a:rPr lang="en-US" sz="3200" b="1" spc="50" dirty="0">
                <a:ln w="11430"/>
                <a:solidFill>
                  <a:srgbClr val="00B0F0"/>
                </a:solidFill>
                <a:effectLst>
                  <a:outerShdw blurRad="76200" dist="50800" dir="5400000" algn="tl" rotWithShape="0">
                    <a:srgbClr val="000000">
                      <a:alpha val="65000"/>
                    </a:srgbClr>
                  </a:outerShdw>
                </a:effectLst>
              </a:rPr>
              <a:t> Day Sabbath.</a:t>
            </a:r>
          </a:p>
        </p:txBody>
      </p:sp>
      <p:pic>
        <p:nvPicPr>
          <p:cNvPr id="9" name="Picture 2" descr="D:\1. Prophecy Song Jan 5 2016\#2 Art JPEG &amp; 27 folders June 9\Feasts etc\Passover\Passover bread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9931" y="1587490"/>
            <a:ext cx="3194469" cy="30099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18760" y="4678968"/>
            <a:ext cx="3276600" cy="892552"/>
          </a:xfrm>
          <a:prstGeom prst="rect">
            <a:avLst/>
          </a:prstGeom>
          <a:solidFill>
            <a:schemeClr val="accent2">
              <a:lumMod val="20000"/>
              <a:lumOff val="80000"/>
            </a:schemeClr>
          </a:solidFill>
          <a:ln w="28575">
            <a:solidFill>
              <a:schemeClr val="accent2">
                <a:lumMod val="75000"/>
              </a:schemeClr>
            </a:solidFill>
          </a:ln>
          <a:scene3d>
            <a:camera prst="orthographicFront"/>
            <a:lightRig rig="threePt" dir="t"/>
          </a:scene3d>
          <a:sp3d>
            <a:bevelT w="114300" prst="artDeco"/>
          </a:sp3d>
        </p:spPr>
        <p:txBody>
          <a:bodyPr wrap="square" rtlCol="0">
            <a:spAutoFit/>
            <a:sp3d extrusionH="57150">
              <a:bevelT w="38100" h="38100"/>
            </a:sp3d>
          </a:bodyPr>
          <a:lstStyle/>
          <a:p>
            <a:pPr algn="just"/>
            <a:r>
              <a:rPr lang="en-US" b="1" dirty="0">
                <a:solidFill>
                  <a:schemeClr val="accent5">
                    <a:lumMod val="75000"/>
                  </a:schemeClr>
                </a:solidFill>
              </a:rPr>
              <a:t>Lev 23:6  </a:t>
            </a:r>
            <a:r>
              <a:rPr lang="en-US" sz="1600" b="1" dirty="0">
                <a:solidFill>
                  <a:srgbClr val="8C4C64"/>
                </a:solidFill>
              </a:rPr>
              <a:t>And on the fifteenth day </a:t>
            </a:r>
            <a:br>
              <a:rPr lang="en-US" sz="1600" b="1" dirty="0">
                <a:solidFill>
                  <a:srgbClr val="8C4C64"/>
                </a:solidFill>
              </a:rPr>
            </a:br>
            <a:r>
              <a:rPr lang="en-US" sz="1600" b="1" dirty="0">
                <a:solidFill>
                  <a:srgbClr val="8C4C64"/>
                </a:solidFill>
              </a:rPr>
              <a:t>of the same month is the feast of unleavened bread unto [Yahuah].</a:t>
            </a:r>
            <a:endParaRPr lang="en-US" b="1" dirty="0">
              <a:solidFill>
                <a:schemeClr val="accent3">
                  <a:lumMod val="50000"/>
                </a:schemeClr>
              </a:solidFill>
            </a:endParaRPr>
          </a:p>
        </p:txBody>
      </p:sp>
      <p:sp>
        <p:nvSpPr>
          <p:cNvPr id="5" name="TextBox 4"/>
          <p:cNvSpPr txBox="1"/>
          <p:nvPr/>
        </p:nvSpPr>
        <p:spPr>
          <a:xfrm>
            <a:off x="5369985" y="5638833"/>
            <a:ext cx="3235535"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dirty="0"/>
              <a:t>Let’s place the </a:t>
            </a:r>
            <a:r>
              <a:rPr lang="en-US" b="1" cap="small" dirty="0">
                <a:solidFill>
                  <a:schemeClr val="tx2">
                    <a:lumMod val="75000"/>
                  </a:schemeClr>
                </a:solidFill>
              </a:rPr>
              <a:t>1</a:t>
            </a:r>
            <a:r>
              <a:rPr lang="en-US" b="1" cap="small" baseline="30000" dirty="0">
                <a:solidFill>
                  <a:schemeClr val="tx2">
                    <a:lumMod val="75000"/>
                  </a:schemeClr>
                </a:solidFill>
              </a:rPr>
              <a:t>st</a:t>
            </a:r>
            <a:r>
              <a:rPr lang="en-US" b="1" dirty="0">
                <a:solidFill>
                  <a:schemeClr val="tx2">
                    <a:lumMod val="75000"/>
                  </a:schemeClr>
                </a:solidFill>
              </a:rPr>
              <a:t> Sabbath of Unleavened Bread </a:t>
            </a:r>
            <a:br>
              <a:rPr lang="en-US" b="1" dirty="0">
                <a:solidFill>
                  <a:schemeClr val="tx2">
                    <a:lumMod val="75000"/>
                  </a:schemeClr>
                </a:solidFill>
              </a:rPr>
            </a:br>
            <a:r>
              <a:rPr lang="en-US" b="1" dirty="0">
                <a:solidFill>
                  <a:schemeClr val="tx2">
                    <a:lumMod val="75000"/>
                  </a:schemeClr>
                </a:solidFill>
              </a:rPr>
              <a:t>(Abib 15) </a:t>
            </a:r>
            <a:r>
              <a:rPr lang="en-US" dirty="0">
                <a:solidFill>
                  <a:schemeClr val="tx2">
                    <a:lumMod val="75000"/>
                  </a:schemeClr>
                </a:solidFill>
              </a:rPr>
              <a:t>on the chart.</a:t>
            </a:r>
            <a:endParaRPr lang="en-US" b="1" dirty="0">
              <a:solidFill>
                <a:schemeClr val="tx2">
                  <a:lumMod val="75000"/>
                </a:schemeClr>
              </a:solidFill>
            </a:endParaRPr>
          </a:p>
        </p:txBody>
      </p:sp>
      <p:sp>
        <p:nvSpPr>
          <p:cNvPr id="10" name="TextBox 9"/>
          <p:cNvSpPr txBox="1"/>
          <p:nvPr/>
        </p:nvSpPr>
        <p:spPr>
          <a:xfrm>
            <a:off x="304800" y="5257800"/>
            <a:ext cx="4844631" cy="1523494"/>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The first partaking of unleavened bread (from grain) became part of the festival on Abib 15 </a:t>
            </a: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after</a:t>
            </a:r>
            <a:r>
              <a:rPr lang="en-US"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the Wave Sheaf ceremony was completed.</a:t>
            </a:r>
          </a:p>
          <a:p>
            <a:endParaRPr lang="en-US" sz="1050" b="1" i="1" dirty="0">
              <a:solidFill>
                <a:schemeClr val="accent2">
                  <a:lumMod val="50000"/>
                </a:schemeClr>
              </a:solidFill>
            </a:endParaRPr>
          </a:p>
          <a:p>
            <a:endParaRPr lang="en-US" sz="1050" b="1" dirty="0">
              <a:solidFill>
                <a:schemeClr val="tx2">
                  <a:lumMod val="75000"/>
                </a:schemeClr>
              </a:solidFill>
            </a:endParaRPr>
          </a:p>
        </p:txBody>
      </p:sp>
    </p:spTree>
    <p:extLst>
      <p:ext uri="{BB962C8B-B14F-4D97-AF65-F5344CB8AC3E}">
        <p14:creationId xmlns:p14="http://schemas.microsoft.com/office/powerpoint/2010/main" val="1718404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4896" y="5300028"/>
            <a:ext cx="3578504" cy="1405572"/>
          </a:xfrm>
          <a:prstGeom prst="rect">
            <a:avLst/>
          </a:prstGeom>
          <a:solidFill>
            <a:schemeClr val="bg1"/>
          </a:solidFill>
          <a:ln w="28575">
            <a:solidFill>
              <a:schemeClr val="accent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600" b="1" dirty="0">
                <a:solidFill>
                  <a:srgbClr val="0070C0"/>
                </a:solidFill>
              </a:rPr>
              <a:t>Box 20  </a:t>
            </a:r>
            <a:br>
              <a:rPr lang="en-US" sz="1600" b="1" dirty="0">
                <a:solidFill>
                  <a:srgbClr val="0070C0"/>
                </a:solidFill>
              </a:rPr>
            </a:br>
            <a:r>
              <a:rPr lang="en-US" sz="1600" b="1" dirty="0">
                <a:solidFill>
                  <a:schemeClr val="accent2">
                    <a:lumMod val="50000"/>
                  </a:schemeClr>
                </a:solidFill>
              </a:rPr>
              <a:t>Abib 15</a:t>
            </a:r>
            <a:r>
              <a:rPr lang="en-US" sz="1600" b="1" baseline="30000" dirty="0">
                <a:solidFill>
                  <a:schemeClr val="accent2">
                    <a:lumMod val="50000"/>
                  </a:schemeClr>
                </a:solidFill>
              </a:rPr>
              <a:t>th </a:t>
            </a:r>
            <a:r>
              <a:rPr lang="en-US" sz="1600" b="1" dirty="0">
                <a:solidFill>
                  <a:schemeClr val="accent2">
                    <a:lumMod val="50000"/>
                  </a:schemeClr>
                </a:solidFill>
              </a:rPr>
              <a:t> [1</a:t>
            </a:r>
            <a:r>
              <a:rPr lang="en-US" sz="1600" b="1" baseline="30000" dirty="0">
                <a:solidFill>
                  <a:schemeClr val="accent2">
                    <a:lumMod val="50000"/>
                  </a:schemeClr>
                </a:solidFill>
              </a:rPr>
              <a:t>st</a:t>
            </a:r>
            <a:r>
              <a:rPr lang="en-US" sz="1600" b="1" dirty="0">
                <a:solidFill>
                  <a:schemeClr val="accent2">
                    <a:lumMod val="50000"/>
                  </a:schemeClr>
                </a:solidFill>
              </a:rPr>
              <a:t> ULB Sabbath]</a:t>
            </a:r>
            <a:br>
              <a:rPr lang="en-US" sz="1600" b="1" dirty="0">
                <a:solidFill>
                  <a:srgbClr val="0070C0"/>
                </a:solidFill>
              </a:rPr>
            </a:br>
            <a:r>
              <a:rPr lang="en-US" sz="1600" b="1" dirty="0">
                <a:solidFill>
                  <a:srgbClr val="0070C0"/>
                </a:solidFill>
              </a:rPr>
              <a:t>Lev 23:6  </a:t>
            </a:r>
            <a:r>
              <a:rPr lang="en-US" sz="1600" b="1" dirty="0">
                <a:solidFill>
                  <a:schemeClr val="tx1">
                    <a:lumMod val="75000"/>
                    <a:lumOff val="25000"/>
                  </a:schemeClr>
                </a:solidFill>
              </a:rPr>
              <a:t>And on the </a:t>
            </a:r>
            <a:r>
              <a:rPr lang="en-US" sz="1600" b="1" u="sng" dirty="0">
                <a:solidFill>
                  <a:schemeClr val="accent2">
                    <a:lumMod val="50000"/>
                  </a:schemeClr>
                </a:solidFill>
              </a:rPr>
              <a:t>fifteenth</a:t>
            </a:r>
            <a:r>
              <a:rPr lang="en-US" sz="1600" b="1" dirty="0">
                <a:solidFill>
                  <a:schemeClr val="tx1">
                    <a:lumMod val="75000"/>
                    <a:lumOff val="25000"/>
                  </a:schemeClr>
                </a:solidFill>
              </a:rPr>
              <a:t> day of the same month is the </a:t>
            </a:r>
            <a:r>
              <a:rPr lang="en-US" sz="1600" b="1" u="sng" dirty="0">
                <a:solidFill>
                  <a:schemeClr val="accent2">
                    <a:lumMod val="50000"/>
                  </a:schemeClr>
                </a:solidFill>
              </a:rPr>
              <a:t>feast of unleavened bread</a:t>
            </a:r>
            <a:r>
              <a:rPr lang="en-US" sz="1600" b="1" dirty="0">
                <a:solidFill>
                  <a:schemeClr val="tx1">
                    <a:lumMod val="75000"/>
                    <a:lumOff val="25000"/>
                  </a:schemeClr>
                </a:solidFill>
              </a:rPr>
              <a:t> unto </a:t>
            </a:r>
            <a:r>
              <a:rPr lang="en-US" sz="1600" b="1" dirty="0">
                <a:solidFill>
                  <a:srgbClr val="0070C0"/>
                </a:solidFill>
              </a:rPr>
              <a:t>Yahuah.</a:t>
            </a:r>
          </a:p>
        </p:txBody>
      </p:sp>
      <p:sp>
        <p:nvSpPr>
          <p:cNvPr id="9" name="Rectangle 8"/>
          <p:cNvSpPr/>
          <p:nvPr/>
        </p:nvSpPr>
        <p:spPr>
          <a:xfrm>
            <a:off x="3810001" y="1752600"/>
            <a:ext cx="4926106" cy="1655333"/>
          </a:xfrm>
          <a:prstGeom prst="rect">
            <a:avLst/>
          </a:prstGeom>
          <a:solidFill>
            <a:schemeClr val="accent2">
              <a:lumMod val="20000"/>
              <a:lumOff val="80000"/>
            </a:schemeClr>
          </a:solidFill>
          <a:ln w="28575">
            <a:solidFill>
              <a:schemeClr val="accent2">
                <a:lumMod val="50000"/>
              </a:schemeClr>
            </a:solidFill>
          </a:ln>
          <a:effectLst>
            <a:glow rad="76200">
              <a:schemeClr val="tx1">
                <a:lumMod val="75000"/>
                <a:lumOff val="25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b="1" dirty="0">
                <a:solidFill>
                  <a:srgbClr val="0070C0"/>
                </a:solidFill>
              </a:rPr>
              <a:t>Box 19  </a:t>
            </a:r>
            <a:br>
              <a:rPr lang="en-US" sz="1400" b="1" dirty="0">
                <a:solidFill>
                  <a:srgbClr val="0070C0"/>
                </a:solidFill>
              </a:rPr>
            </a:br>
            <a:r>
              <a:rPr lang="en-US" sz="1600" b="1" dirty="0">
                <a:solidFill>
                  <a:srgbClr val="C00000"/>
                </a:solidFill>
              </a:rPr>
              <a:t>Remember the Original Passover Commands: </a:t>
            </a:r>
            <a:br>
              <a:rPr lang="en-US" sz="1400" b="1" dirty="0">
                <a:solidFill>
                  <a:srgbClr val="C00000"/>
                </a:solidFill>
              </a:rPr>
            </a:br>
            <a:r>
              <a:rPr lang="en-US" sz="1600" b="1" dirty="0" err="1">
                <a:solidFill>
                  <a:srgbClr val="0070C0"/>
                </a:solidFill>
              </a:rPr>
              <a:t>Exo</a:t>
            </a:r>
            <a:r>
              <a:rPr lang="en-US" sz="1600" b="1" dirty="0">
                <a:solidFill>
                  <a:srgbClr val="0070C0"/>
                </a:solidFill>
              </a:rPr>
              <a:t> 12:8, 10  </a:t>
            </a:r>
            <a:r>
              <a:rPr lang="en-US" sz="1600" b="1" dirty="0">
                <a:solidFill>
                  <a:srgbClr val="00B050"/>
                </a:solidFill>
              </a:rPr>
              <a:t>They shall eat the flesh on </a:t>
            </a:r>
            <a:r>
              <a:rPr lang="en-US" sz="1600" b="1" u="sng" dirty="0"/>
              <a:t>that night</a:t>
            </a:r>
            <a:r>
              <a:rPr lang="en-US" sz="1600" b="1" dirty="0"/>
              <a:t> … </a:t>
            </a:r>
            <a:r>
              <a:rPr lang="en-US" sz="1600" b="1" dirty="0">
                <a:solidFill>
                  <a:srgbClr val="00B050"/>
                </a:solidFill>
              </a:rPr>
              <a:t>any of it that is left until </a:t>
            </a:r>
            <a:r>
              <a:rPr lang="en-US" sz="1600" b="1" u="sng" dirty="0">
                <a:solidFill>
                  <a:srgbClr val="FF3399"/>
                </a:solidFill>
              </a:rPr>
              <a:t>morning</a:t>
            </a:r>
            <a:r>
              <a:rPr lang="en-US" sz="1600" b="1" dirty="0"/>
              <a:t> </a:t>
            </a:r>
            <a:r>
              <a:rPr lang="en-US" sz="1600" b="1" dirty="0">
                <a:solidFill>
                  <a:srgbClr val="00B050"/>
                </a:solidFill>
              </a:rPr>
              <a:t>you shall burn with fire.  You shall not leave any of it until </a:t>
            </a:r>
            <a:r>
              <a:rPr lang="en-US" sz="1600" b="1" dirty="0">
                <a:solidFill>
                  <a:srgbClr val="FF3399"/>
                </a:solidFill>
              </a:rPr>
              <a:t>morning;</a:t>
            </a:r>
            <a:r>
              <a:rPr lang="en-US" sz="1600" b="1" dirty="0">
                <a:solidFill>
                  <a:srgbClr val="00B050"/>
                </a:solidFill>
              </a:rPr>
              <a:t> any of it that is left until </a:t>
            </a:r>
            <a:r>
              <a:rPr lang="en-US" sz="1600" b="1" dirty="0">
                <a:solidFill>
                  <a:srgbClr val="FF3399"/>
                </a:solidFill>
              </a:rPr>
              <a:t>morning</a:t>
            </a:r>
            <a:r>
              <a:rPr lang="en-US" sz="1600" b="1" dirty="0">
                <a:solidFill>
                  <a:srgbClr val="00B050"/>
                </a:solidFill>
              </a:rPr>
              <a:t> you shall burn in the fire.</a:t>
            </a:r>
            <a:endParaRPr lang="en-US" sz="800" b="1" dirty="0">
              <a:solidFill>
                <a:srgbClr val="00B050"/>
              </a:solidFill>
            </a:endParaRPr>
          </a:p>
        </p:txBody>
      </p:sp>
      <p:sp>
        <p:nvSpPr>
          <p:cNvPr id="10"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29</a:t>
            </a:fld>
            <a:endParaRPr lang="en-US" dirty="0"/>
          </a:p>
        </p:txBody>
      </p:sp>
      <p:sp>
        <p:nvSpPr>
          <p:cNvPr id="11" name="Title 1"/>
          <p:cNvSpPr txBox="1">
            <a:spLocks/>
          </p:cNvSpPr>
          <p:nvPr/>
        </p:nvSpPr>
        <p:spPr>
          <a:xfrm>
            <a:off x="-76200" y="0"/>
            <a:ext cx="92202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FF0000"/>
                </a:solidFill>
                <a:effectLst>
                  <a:outerShdw blurRad="76200" dist="50800" dir="5400000" algn="tl" rotWithShape="0">
                    <a:srgbClr val="000000">
                      <a:alpha val="65000"/>
                    </a:srgbClr>
                  </a:outerShdw>
                </a:effectLst>
              </a:rPr>
              <a:t> Passover</a:t>
            </a:r>
            <a:r>
              <a:rPr lang="en-US" sz="4400" spc="50" dirty="0">
                <a:ln w="11430"/>
                <a:solidFill>
                  <a:schemeClr val="accent5"/>
                </a:solidFill>
                <a:effectLst>
                  <a:outerShdw blurRad="76200" dist="50800" dir="5400000" algn="tl" rotWithShape="0">
                    <a:srgbClr val="000000">
                      <a:alpha val="65000"/>
                    </a:srgbClr>
                  </a:outerShdw>
                </a:effectLst>
              </a:rPr>
              <a:t> </a:t>
            </a:r>
            <a:r>
              <a:rPr lang="en-US" sz="2400" spc="50" dirty="0">
                <a:ln w="11430"/>
                <a:solidFill>
                  <a:srgbClr val="8C4C64"/>
                </a:solidFill>
                <a:effectLst>
                  <a:outerShdw blurRad="76200" dist="50800" dir="5400000" algn="tl" rotWithShape="0">
                    <a:srgbClr val="000000">
                      <a:alpha val="65000"/>
                    </a:srgbClr>
                  </a:outerShdw>
                </a:effectLst>
              </a:rPr>
              <a:t>(14</a:t>
            </a:r>
            <a:r>
              <a:rPr lang="en-US" sz="2400" spc="50" baseline="30000" dirty="0">
                <a:ln w="11430"/>
                <a:solidFill>
                  <a:srgbClr val="8C4C64"/>
                </a:solidFill>
                <a:effectLst>
                  <a:outerShdw blurRad="76200" dist="50800" dir="5400000" algn="tl" rotWithShape="0">
                    <a:srgbClr val="000000">
                      <a:alpha val="65000"/>
                    </a:srgbClr>
                  </a:outerShdw>
                </a:effectLst>
              </a:rPr>
              <a:t>th</a:t>
            </a:r>
            <a:r>
              <a:rPr lang="en-US" sz="2400" spc="50" dirty="0">
                <a:ln w="11430"/>
                <a:solidFill>
                  <a:srgbClr val="8C4C64"/>
                </a:solidFill>
                <a:effectLst>
                  <a:outerShdw blurRad="76200" dist="50800" dir="5400000" algn="tl" rotWithShape="0">
                    <a:srgbClr val="000000">
                      <a:alpha val="65000"/>
                    </a:srgbClr>
                  </a:outerShdw>
                </a:effectLst>
              </a:rPr>
              <a:t>)</a:t>
            </a:r>
            <a:r>
              <a:rPr lang="en-US" sz="4400" spc="50" dirty="0">
                <a:ln w="11430"/>
                <a:solidFill>
                  <a:srgbClr val="8C4C64"/>
                </a:solidFill>
                <a:effectLst>
                  <a:outerShdw blurRad="76200" dist="50800" dir="5400000" algn="tl" rotWithShape="0">
                    <a:srgbClr val="000000">
                      <a:alpha val="65000"/>
                    </a:srgbClr>
                  </a:outerShdw>
                </a:effectLst>
              </a:rPr>
              <a:t>  Unleavened Bread </a:t>
            </a:r>
            <a:r>
              <a:rPr lang="en-US" sz="2400" spc="50" dirty="0">
                <a:ln w="11430"/>
                <a:solidFill>
                  <a:srgbClr val="8C4C64"/>
                </a:solidFill>
                <a:effectLst>
                  <a:outerShdw blurRad="76200" dist="50800" dir="5400000" algn="tl" rotWithShape="0">
                    <a:srgbClr val="000000">
                      <a:alpha val="65000"/>
                    </a:srgbClr>
                  </a:outerShdw>
                </a:effectLst>
              </a:rPr>
              <a:t>(15</a:t>
            </a:r>
            <a:r>
              <a:rPr lang="en-US" sz="2400" spc="50" baseline="30000" dirty="0">
                <a:ln w="11430"/>
                <a:solidFill>
                  <a:srgbClr val="8C4C64"/>
                </a:solidFill>
                <a:effectLst>
                  <a:outerShdw blurRad="76200" dist="50800" dir="5400000" algn="tl" rotWithShape="0">
                    <a:srgbClr val="000000">
                      <a:alpha val="65000"/>
                    </a:srgbClr>
                  </a:outerShdw>
                </a:effectLst>
              </a:rPr>
              <a:t>th</a:t>
            </a:r>
            <a:r>
              <a:rPr lang="en-US" sz="2400" spc="50" dirty="0">
                <a:ln w="11430"/>
                <a:solidFill>
                  <a:srgbClr val="8C4C64"/>
                </a:solidFill>
                <a:effectLst>
                  <a:outerShdw blurRad="76200" dist="50800" dir="5400000" algn="tl" rotWithShape="0">
                    <a:srgbClr val="000000">
                      <a:alpha val="65000"/>
                    </a:srgbClr>
                  </a:outerShdw>
                </a:effectLst>
              </a:rPr>
              <a:t>)</a:t>
            </a:r>
          </a:p>
        </p:txBody>
      </p:sp>
      <p:sp>
        <p:nvSpPr>
          <p:cNvPr id="12" name="Content Placeholder 2"/>
          <p:cNvSpPr txBox="1">
            <a:spLocks/>
          </p:cNvSpPr>
          <p:nvPr/>
        </p:nvSpPr>
        <p:spPr>
          <a:xfrm>
            <a:off x="76200" y="5257800"/>
            <a:ext cx="4428910" cy="14478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a:ln w="11430"/>
                <a:solidFill>
                  <a:srgbClr val="8C4C64"/>
                </a:solidFill>
                <a:effectLst>
                  <a:outerShdw blurRad="76200" dist="50800" dir="5400000" algn="tl" rotWithShape="0">
                    <a:srgbClr val="000000">
                      <a:alpha val="65000"/>
                    </a:srgbClr>
                  </a:outerShdw>
                </a:effectLst>
              </a:rPr>
              <a:t>We are still </a:t>
            </a:r>
            <a:br>
              <a:rPr lang="en-US" sz="3200" b="1" spc="50" dirty="0">
                <a:ln w="11430"/>
                <a:solidFill>
                  <a:srgbClr val="8C4C64"/>
                </a:solidFill>
                <a:effectLst>
                  <a:outerShdw blurRad="76200" dist="50800" dir="5400000" algn="tl" rotWithShape="0">
                    <a:srgbClr val="000000">
                      <a:alpha val="65000"/>
                    </a:srgbClr>
                  </a:outerShdw>
                </a:effectLst>
              </a:rPr>
            </a:br>
            <a:r>
              <a:rPr lang="en-US" sz="3200" b="1" spc="50" dirty="0">
                <a:ln w="11430"/>
                <a:solidFill>
                  <a:srgbClr val="C00000"/>
                </a:solidFill>
                <a:effectLst>
                  <a:outerShdw blurRad="76200" dist="50800" dir="5400000" algn="tl" rotWithShape="0">
                    <a:srgbClr val="000000">
                      <a:alpha val="65000"/>
                    </a:srgbClr>
                  </a:outerShdw>
                </a:effectLst>
              </a:rPr>
              <a:t>assuming</a:t>
            </a:r>
            <a:r>
              <a:rPr lang="en-US" sz="3200" b="1" spc="50" dirty="0">
                <a:ln w="11430"/>
                <a:solidFill>
                  <a:schemeClr val="accent5">
                    <a:lumMod val="75000"/>
                  </a:schemeClr>
                </a:solidFill>
                <a:effectLst>
                  <a:outerShdw blurRad="76200" dist="50800" dir="5400000" algn="tl" rotWithShape="0">
                    <a:srgbClr val="000000">
                      <a:alpha val="65000"/>
                    </a:srgbClr>
                  </a:outerShdw>
                </a:effectLst>
              </a:rPr>
              <a:t> </a:t>
            </a:r>
            <a:r>
              <a:rPr lang="en-US" sz="3200" b="1" spc="50" dirty="0">
                <a:ln w="11430"/>
                <a:solidFill>
                  <a:srgbClr val="C00000"/>
                </a:solidFill>
                <a:effectLst>
                  <a:outerShdw blurRad="76200" dist="50800" dir="5400000" algn="tl" rotWithShape="0">
                    <a:srgbClr val="000000">
                      <a:alpha val="65000"/>
                    </a:srgbClr>
                  </a:outerShdw>
                </a:effectLst>
              </a:rPr>
              <a:t>Passover</a:t>
            </a:r>
            <a:r>
              <a:rPr lang="en-US" sz="3200" b="1" spc="50" dirty="0">
                <a:ln w="11430"/>
                <a:solidFill>
                  <a:schemeClr val="accent5">
                    <a:lumMod val="75000"/>
                  </a:schemeClr>
                </a:solidFill>
                <a:effectLst>
                  <a:outerShdw blurRad="76200" dist="50800" dir="5400000" algn="tl" rotWithShape="0">
                    <a:srgbClr val="000000">
                      <a:alpha val="65000"/>
                    </a:srgbClr>
                  </a:outerShdw>
                </a:effectLst>
              </a:rPr>
              <a:t> </a:t>
            </a:r>
            <a:br>
              <a:rPr lang="en-US" sz="3200" b="1" spc="50" dirty="0">
                <a:ln w="11430"/>
                <a:solidFill>
                  <a:schemeClr val="accent5">
                    <a:lumMod val="75000"/>
                  </a:schemeClr>
                </a:solidFill>
                <a:effectLst>
                  <a:outerShdw blurRad="76200" dist="50800" dir="5400000" algn="tl" rotWithShape="0">
                    <a:srgbClr val="000000">
                      <a:alpha val="65000"/>
                    </a:srgbClr>
                  </a:outerShdw>
                </a:effectLst>
              </a:rPr>
            </a:br>
            <a:r>
              <a:rPr lang="en-US" sz="3200" b="1" spc="50" dirty="0">
                <a:ln w="11430"/>
                <a:solidFill>
                  <a:srgbClr val="8C4C64"/>
                </a:solidFill>
                <a:effectLst>
                  <a:outerShdw blurRad="76200" dist="50800" dir="5400000" algn="tl" rotWithShape="0">
                    <a:srgbClr val="000000">
                      <a:alpha val="65000"/>
                    </a:srgbClr>
                  </a:outerShdw>
                </a:effectLst>
              </a:rPr>
              <a:t>is on </a:t>
            </a:r>
            <a:r>
              <a:rPr lang="en-US" sz="3200" b="1" spc="50" dirty="0">
                <a:ln w="11430"/>
                <a:solidFill>
                  <a:srgbClr val="00B0F0"/>
                </a:solidFill>
                <a:effectLst>
                  <a:outerShdw blurRad="76200" dist="50800" dir="5400000" algn="tl" rotWithShape="0">
                    <a:srgbClr val="000000">
                      <a:alpha val="65000"/>
                    </a:srgbClr>
                  </a:outerShdw>
                </a:effectLst>
              </a:rPr>
              <a:t>Sabbath.</a:t>
            </a:r>
          </a:p>
        </p:txBody>
      </p:sp>
      <p:sp>
        <p:nvSpPr>
          <p:cNvPr id="14" name="TextBox 13"/>
          <p:cNvSpPr txBox="1"/>
          <p:nvPr/>
        </p:nvSpPr>
        <p:spPr>
          <a:xfrm>
            <a:off x="-55168" y="985518"/>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a:solidFill>
                  <a:schemeClr val="tx1">
                    <a:lumMod val="75000"/>
                    <a:lumOff val="25000"/>
                  </a:schemeClr>
                </a:solidFill>
                <a:latin typeface="Comic Sans MS" pitchFamily="66" charset="0"/>
              </a:rPr>
              <a:t>Chart</a:t>
            </a:r>
            <a:r>
              <a:rPr lang="en-US" b="1" dirty="0">
                <a:latin typeface="Comic Sans MS" pitchFamily="66" charset="0"/>
              </a:rPr>
              <a:t> </a:t>
            </a:r>
            <a:r>
              <a:rPr lang="en-US" b="1" dirty="0">
                <a:solidFill>
                  <a:srgbClr val="990033"/>
                </a:solidFill>
                <a:latin typeface="Comic Sans MS" pitchFamily="66" charset="0"/>
              </a:rPr>
              <a:t>#5</a:t>
            </a:r>
            <a:r>
              <a:rPr lang="en-US" b="1" dirty="0">
                <a:latin typeface="Comic Sans MS" pitchFamily="66" charset="0"/>
              </a:rPr>
              <a:t> </a:t>
            </a:r>
            <a:r>
              <a:rPr lang="en-US" b="1" dirty="0">
                <a:solidFill>
                  <a:schemeClr val="tx1">
                    <a:lumMod val="75000"/>
                    <a:lumOff val="25000"/>
                  </a:schemeClr>
                </a:solidFill>
                <a:latin typeface="Comic Sans MS" pitchFamily="66" charset="0"/>
              </a:rPr>
              <a:t>of 7   </a:t>
            </a:r>
            <a:r>
              <a:rPr lang="en-US" b="1" dirty="0">
                <a:solidFill>
                  <a:srgbClr val="8C4C64"/>
                </a:solidFill>
                <a:latin typeface="Comic Sans MS" pitchFamily="66" charset="0"/>
              </a:rPr>
              <a:t>Josh 5:10</a:t>
            </a:r>
            <a:r>
              <a:rPr lang="en-US" b="1" dirty="0">
                <a:solidFill>
                  <a:srgbClr val="C00000"/>
                </a:solidFill>
                <a:latin typeface="Comic Sans MS" pitchFamily="66" charset="0"/>
              </a:rPr>
              <a:t> [Passover]   </a:t>
            </a:r>
            <a:r>
              <a:rPr lang="en-US" b="1" dirty="0">
                <a:solidFill>
                  <a:srgbClr val="8C4C64"/>
                </a:solidFill>
                <a:latin typeface="Comic Sans MS" pitchFamily="66" charset="0"/>
              </a:rPr>
              <a:t>Josh</a:t>
            </a:r>
            <a:r>
              <a:rPr lang="en-US" b="1" dirty="0">
                <a:solidFill>
                  <a:schemeClr val="accent2">
                    <a:lumMod val="50000"/>
                  </a:schemeClr>
                </a:solidFill>
                <a:latin typeface="Comic Sans MS" pitchFamily="66" charset="0"/>
              </a:rPr>
              <a:t> </a:t>
            </a:r>
            <a:r>
              <a:rPr lang="en-US" b="1" dirty="0">
                <a:solidFill>
                  <a:srgbClr val="8C4C64"/>
                </a:solidFill>
                <a:latin typeface="Comic Sans MS" pitchFamily="66" charset="0"/>
              </a:rPr>
              <a:t>5:11</a:t>
            </a:r>
            <a:r>
              <a:rPr lang="en-US" b="1" dirty="0">
                <a:solidFill>
                  <a:schemeClr val="accent2">
                    <a:lumMod val="50000"/>
                  </a:schemeClr>
                </a:solidFill>
                <a:latin typeface="Comic Sans MS" pitchFamily="66" charset="0"/>
              </a:rPr>
              <a:t> [Unleavened Bread]  </a:t>
            </a:r>
          </a:p>
        </p:txBody>
      </p:sp>
      <p:graphicFrame>
        <p:nvGraphicFramePr>
          <p:cNvPr id="15" name="Table 14"/>
          <p:cNvGraphicFramePr>
            <a:graphicFrameLocks noGrp="1"/>
          </p:cNvGraphicFramePr>
          <p:nvPr>
            <p:extLst>
              <p:ext uri="{D42A27DB-BD31-4B8C-83A1-F6EECF244321}">
                <p14:modId xmlns:p14="http://schemas.microsoft.com/office/powerpoint/2010/main" val="1984366349"/>
              </p:ext>
            </p:extLst>
          </p:nvPr>
        </p:nvGraphicFramePr>
        <p:xfrm>
          <a:off x="406139" y="3877060"/>
          <a:ext cx="8334130" cy="94488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228600">
                  <a:extLst>
                    <a:ext uri="{9D8B030D-6E8A-4147-A177-3AD203B41FA5}">
                      <a16:colId xmlns:a16="http://schemas.microsoft.com/office/drawing/2014/main" val="20006"/>
                    </a:ext>
                  </a:extLst>
                </a:gridCol>
                <a:gridCol w="1698140">
                  <a:extLst>
                    <a:ext uri="{9D8B030D-6E8A-4147-A177-3AD203B41FA5}">
                      <a16:colId xmlns:a16="http://schemas.microsoft.com/office/drawing/2014/main" val="20007"/>
                    </a:ext>
                  </a:extLst>
                </a:gridCol>
                <a:gridCol w="284497">
                  <a:extLst>
                    <a:ext uri="{9D8B030D-6E8A-4147-A177-3AD203B41FA5}">
                      <a16:colId xmlns:a16="http://schemas.microsoft.com/office/drawing/2014/main" val="20008"/>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solidFill>
                            <a:srgbClr val="002060"/>
                          </a:solidFill>
                          <a:latin typeface="Arial Rounded MT Bold" pitchFamily="34" charset="0"/>
                        </a:rPr>
                        <a:t>7</a:t>
                      </a:r>
                      <a:r>
                        <a:rPr lang="en-US" sz="1400" baseline="30000" dirty="0">
                          <a:solidFill>
                            <a:srgbClr val="002060"/>
                          </a:solidFill>
                          <a:latin typeface="Arial Rounded MT Bold" pitchFamily="34" charset="0"/>
                        </a:rPr>
                        <a:t>th</a:t>
                      </a:r>
                      <a:r>
                        <a:rPr lang="en-US" sz="1400" baseline="0" dirty="0">
                          <a:solidFill>
                            <a:srgbClr val="002060"/>
                          </a:solidFill>
                          <a:latin typeface="Arial Rounded MT Bold" pitchFamily="34" charset="0"/>
                        </a:rPr>
                        <a:t> </a:t>
                      </a:r>
                      <a:r>
                        <a:rPr lang="en-US" sz="1400" dirty="0">
                          <a:solidFill>
                            <a:srgbClr val="002060"/>
                          </a:solidFill>
                          <a:latin typeface="Arial Rounded MT Bold" pitchFamily="34" charset="0"/>
                        </a:rPr>
                        <a:t>Day   Abib 14</a:t>
                      </a:r>
                      <a:br>
                        <a:rPr lang="en-US" sz="1400" dirty="0">
                          <a:solidFill>
                            <a:srgbClr val="002060"/>
                          </a:solidFill>
                          <a:latin typeface="Arial Rounded MT Bold" pitchFamily="34" charset="0"/>
                        </a:rPr>
                      </a:br>
                      <a:r>
                        <a:rPr lang="en-US" sz="1400" dirty="0">
                          <a:solidFill>
                            <a:srgbClr val="C00000"/>
                          </a:solidFill>
                          <a:effectLst>
                            <a:glow rad="127000">
                              <a:schemeClr val="bg1"/>
                            </a:glow>
                          </a:effectLst>
                          <a:latin typeface="Arial Rounded MT Bold" pitchFamily="34" charset="0"/>
                        </a:rPr>
                        <a:t>Passover &amp;</a:t>
                      </a:r>
                      <a:br>
                        <a:rPr lang="en-US" sz="1400" dirty="0">
                          <a:solidFill>
                            <a:srgbClr val="C00000"/>
                          </a:solidFill>
                          <a:effectLst>
                            <a:glow rad="127000">
                              <a:schemeClr val="bg1"/>
                            </a:glow>
                          </a:effectLst>
                          <a:latin typeface="Arial Rounded MT Bold" pitchFamily="34" charset="0"/>
                        </a:rPr>
                      </a:br>
                      <a:r>
                        <a:rPr lang="en-US" sz="1400" dirty="0">
                          <a:solidFill>
                            <a:srgbClr val="002060"/>
                          </a:solidFill>
                          <a:latin typeface="Arial Rounded MT Bold" pitchFamily="34" charset="0"/>
                        </a:rPr>
                        <a:t>Weekly Sabbath</a:t>
                      </a:r>
                      <a:br>
                        <a:rPr lang="en-US" sz="1400" dirty="0">
                          <a:solidFill>
                            <a:srgbClr val="002060"/>
                          </a:solidFill>
                          <a:latin typeface="Arial Rounded MT Bold" pitchFamily="34" charset="0"/>
                        </a:rPr>
                      </a:br>
                      <a:endParaRPr lang="en-US" sz="1400" dirty="0">
                        <a:solidFill>
                          <a:srgbClr val="C00000"/>
                        </a:solidFill>
                        <a:effectLst>
                          <a:glow rad="127000">
                            <a:schemeClr val="bg1"/>
                          </a:glow>
                        </a:effectLst>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Abib 14 </a:t>
                      </a:r>
                      <a:br>
                        <a:rPr lang="en-US" sz="1400" dirty="0">
                          <a:latin typeface="Arial Rounded MT Bold" pitchFamily="34" charset="0"/>
                        </a:rPr>
                      </a:br>
                      <a:r>
                        <a:rPr lang="en-US" sz="1400" dirty="0">
                          <a:solidFill>
                            <a:srgbClr val="C00000"/>
                          </a:solidFill>
                          <a:effectLst>
                            <a:glow rad="127000">
                              <a:schemeClr val="bg1"/>
                            </a:glow>
                          </a:effectLst>
                          <a:latin typeface="Arial Rounded MT Bold" pitchFamily="34" charset="0"/>
                        </a:rPr>
                        <a:t>Passover</a:t>
                      </a:r>
                      <a:br>
                        <a:rPr lang="en-US" sz="1400" dirty="0">
                          <a:solidFill>
                            <a:srgbClr val="C00000"/>
                          </a:solidFill>
                          <a:effectLst>
                            <a:glow rad="127000">
                              <a:schemeClr val="bg1"/>
                            </a:glow>
                          </a:effectLst>
                          <a:latin typeface="Arial Rounded MT Bold" pitchFamily="34" charset="0"/>
                        </a:rPr>
                      </a:br>
                      <a:r>
                        <a:rPr lang="en-US" sz="1400" dirty="0">
                          <a:latin typeface="Arial Rounded MT Bold" pitchFamily="34" charset="0"/>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ln>
                            <a:solidFill>
                              <a:srgbClr val="003300"/>
                            </a:solidFill>
                          </a:ln>
                          <a:solidFill>
                            <a:schemeClr val="accent2">
                              <a:lumMod val="75000"/>
                            </a:schemeClr>
                          </a:solidFill>
                          <a:latin typeface="Arial Rounded MT Bold" pitchFamily="34" charset="0"/>
                        </a:rPr>
                        <a:t>1</a:t>
                      </a:r>
                      <a:r>
                        <a:rPr lang="en-US" sz="1400" baseline="30000" dirty="0">
                          <a:ln>
                            <a:solidFill>
                              <a:srgbClr val="003300"/>
                            </a:solidFill>
                          </a:ln>
                          <a:solidFill>
                            <a:schemeClr val="accent2">
                              <a:lumMod val="75000"/>
                            </a:schemeClr>
                          </a:solidFill>
                          <a:latin typeface="Arial Rounded MT Bold" pitchFamily="34" charset="0"/>
                        </a:rPr>
                        <a:t>st</a:t>
                      </a:r>
                      <a:r>
                        <a:rPr lang="en-US" sz="1400" dirty="0">
                          <a:ln>
                            <a:solidFill>
                              <a:srgbClr val="003300"/>
                            </a:solidFill>
                          </a:ln>
                          <a:solidFill>
                            <a:schemeClr val="accent2">
                              <a:lumMod val="75000"/>
                            </a:schemeClr>
                          </a:solidFill>
                          <a:latin typeface="Arial Rounded MT Bold" pitchFamily="34" charset="0"/>
                        </a:rPr>
                        <a:t> Day  </a:t>
                      </a:r>
                      <a:r>
                        <a:rPr lang="en-US" sz="1400" dirty="0">
                          <a:solidFill>
                            <a:srgbClr val="002060"/>
                          </a:solidFill>
                          <a:latin typeface="Arial Rounded MT Bold" pitchFamily="34" charset="0"/>
                        </a:rPr>
                        <a:t>Abib 15</a:t>
                      </a:r>
                      <a:br>
                        <a:rPr lang="en-US" sz="1400" dirty="0">
                          <a:solidFill>
                            <a:srgbClr val="002060"/>
                          </a:solidFill>
                          <a:latin typeface="Arial Rounded MT Bold" pitchFamily="34" charset="0"/>
                        </a:rPr>
                      </a:br>
                      <a:r>
                        <a:rPr lang="en-US" sz="1400" dirty="0">
                          <a:ln>
                            <a:solidFill>
                              <a:srgbClr val="003300"/>
                            </a:solidFill>
                          </a:ln>
                          <a:solidFill>
                            <a:schemeClr val="accent2">
                              <a:lumMod val="75000"/>
                            </a:schemeClr>
                          </a:solidFill>
                          <a:latin typeface="Arial Rounded MT Bold" pitchFamily="34" charset="0"/>
                        </a:rPr>
                        <a:t>Unleavened </a:t>
                      </a:r>
                      <a:br>
                        <a:rPr lang="en-US" sz="1400" dirty="0">
                          <a:ln>
                            <a:solidFill>
                              <a:srgbClr val="003300"/>
                            </a:solidFill>
                          </a:ln>
                          <a:solidFill>
                            <a:schemeClr val="accent2">
                              <a:lumMod val="75000"/>
                            </a:schemeClr>
                          </a:solidFill>
                          <a:latin typeface="Arial Rounded MT Bold" pitchFamily="34" charset="0"/>
                        </a:rPr>
                      </a:br>
                      <a:r>
                        <a:rPr lang="en-US" sz="1400" dirty="0">
                          <a:ln>
                            <a:solidFill>
                              <a:srgbClr val="003300"/>
                            </a:solidFill>
                          </a:ln>
                          <a:solidFill>
                            <a:schemeClr val="accent2">
                              <a:lumMod val="75000"/>
                            </a:schemeClr>
                          </a:solidFill>
                          <a:latin typeface="Arial Rounded MT Bold" pitchFamily="34" charset="0"/>
                        </a:rPr>
                        <a:t>Bread </a:t>
                      </a:r>
                      <a:br>
                        <a:rPr lang="en-US" sz="1400" dirty="0">
                          <a:ln>
                            <a:solidFill>
                              <a:srgbClr val="003300"/>
                            </a:solidFill>
                          </a:ln>
                          <a:solidFill>
                            <a:schemeClr val="accent2">
                              <a:lumMod val="75000"/>
                            </a:schemeClr>
                          </a:solidFill>
                          <a:latin typeface="Arial Rounded MT Bold" pitchFamily="34" charset="0"/>
                        </a:rPr>
                      </a:br>
                      <a:r>
                        <a:rPr lang="en-US" sz="1400" dirty="0">
                          <a:ln>
                            <a:solidFill>
                              <a:srgbClr val="003300"/>
                            </a:solidFill>
                          </a:ln>
                          <a:solidFill>
                            <a:schemeClr val="accent2">
                              <a:lumMod val="75000"/>
                            </a:schemeClr>
                          </a:solidFill>
                          <a:latin typeface="Arial Rounded MT Bold" pitchFamily="34" charset="0"/>
                        </a:rPr>
                        <a:t>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Abib 15  </a:t>
                      </a:r>
                      <a:br>
                        <a:rPr lang="en-US" sz="1400" dirty="0">
                          <a:latin typeface="Arial Rounded MT Bold" pitchFamily="34" charset="0"/>
                        </a:rPr>
                      </a:br>
                      <a:r>
                        <a:rPr lang="en-US" sz="1400" dirty="0">
                          <a:latin typeface="Arial Rounded MT Bold" pitchFamily="34" charset="0"/>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16" name="Right Bracket 15"/>
          <p:cNvSpPr/>
          <p:nvPr/>
        </p:nvSpPr>
        <p:spPr>
          <a:xfrm rot="16200000">
            <a:off x="3363412" y="2877065"/>
            <a:ext cx="207377" cy="1752598"/>
          </a:xfrm>
          <a:prstGeom prst="rightBracket">
            <a:avLst>
              <a:gd name="adj" fmla="val 145156"/>
            </a:avLst>
          </a:prstGeom>
          <a:solidFill>
            <a:schemeClr val="tx1"/>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7" name="Straight Arrow Connector 16"/>
          <p:cNvCxnSpPr/>
          <p:nvPr/>
        </p:nvCxnSpPr>
        <p:spPr>
          <a:xfrm>
            <a:off x="3810000" y="3255533"/>
            <a:ext cx="0" cy="497831"/>
          </a:xfrm>
          <a:prstGeom prst="straightConnector1">
            <a:avLst/>
          </a:prstGeom>
          <a:ln w="57150">
            <a:solidFill>
              <a:schemeClr val="tx2">
                <a:lumMod val="75000"/>
              </a:schemeClr>
            </a:solidFill>
            <a:headEnd type="oval" w="med" len="med"/>
            <a:tailEnd type="triangle" w="med" len="med"/>
          </a:ln>
          <a:effectLst>
            <a:glow rad="101600">
              <a:schemeClr val="bg1"/>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rot="16200000" flipH="1">
            <a:off x="6281784" y="2954745"/>
            <a:ext cx="589194" cy="4319452"/>
          </a:xfrm>
          <a:prstGeom prst="rightBrace">
            <a:avLst>
              <a:gd name="adj1" fmla="val 78219"/>
              <a:gd name="adj2" fmla="val 31413"/>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Right Bracket 18"/>
          <p:cNvSpPr/>
          <p:nvPr/>
        </p:nvSpPr>
        <p:spPr>
          <a:xfrm rot="16200000" flipH="1">
            <a:off x="2271889" y="2960739"/>
            <a:ext cx="294222" cy="4013240"/>
          </a:xfrm>
          <a:prstGeom prst="rightBracket">
            <a:avLst>
              <a:gd name="adj" fmla="val 99144"/>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 rtlCol="0" anchor="ctr"/>
          <a:lstStyle/>
          <a:p>
            <a:r>
              <a:rPr lang="en-CA" b="1" dirty="0">
                <a:solidFill>
                  <a:schemeClr val="bg1"/>
                </a:solidFill>
              </a:rPr>
              <a:t>  </a:t>
            </a: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Dawn Cycle Exchange Right Here</a:t>
            </a:r>
            <a:endParaRPr lang="en-CA" b="1" dirty="0">
              <a:solidFill>
                <a:schemeClr val="bg1"/>
              </a:solidFill>
            </a:endParaRPr>
          </a:p>
        </p:txBody>
      </p:sp>
      <p:sp>
        <p:nvSpPr>
          <p:cNvPr id="20" name="Lightning Bolt 19"/>
          <p:cNvSpPr/>
          <p:nvPr/>
        </p:nvSpPr>
        <p:spPr>
          <a:xfrm rot="1148825" flipH="1" flipV="1">
            <a:off x="4121922" y="3766739"/>
            <a:ext cx="563425" cy="1411767"/>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2379" y="1752600"/>
            <a:ext cx="2271375" cy="1597421"/>
          </a:xfrm>
          <a:prstGeom prst="rect">
            <a:avLst/>
          </a:prstGeom>
          <a:solidFill>
            <a:schemeClr val="bg1"/>
          </a:solidFill>
          <a:ln w="28575">
            <a:solidFill>
              <a:schemeClr val="accent2">
                <a:lumMod val="50000"/>
              </a:schemeClr>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b="1" dirty="0">
                <a:solidFill>
                  <a:srgbClr val="0070C0"/>
                </a:solidFill>
              </a:rPr>
              <a:t>Box 18  </a:t>
            </a:r>
            <a:r>
              <a:rPr lang="en-US" b="1" dirty="0">
                <a:solidFill>
                  <a:schemeClr val="tx1">
                    <a:lumMod val="75000"/>
                    <a:lumOff val="25000"/>
                  </a:schemeClr>
                </a:solidFill>
              </a:rPr>
              <a:t> The children </a:t>
            </a:r>
            <a:r>
              <a:rPr lang="en-US" b="1" dirty="0">
                <a:solidFill>
                  <a:srgbClr val="C00000"/>
                </a:solidFill>
              </a:rPr>
              <a:t>kept the Passover on the 14</a:t>
            </a:r>
            <a:r>
              <a:rPr lang="en-US" b="1" baseline="30000" dirty="0">
                <a:solidFill>
                  <a:srgbClr val="C00000"/>
                </a:solidFill>
              </a:rPr>
              <a:t>th</a:t>
            </a:r>
            <a:r>
              <a:rPr lang="en-US" b="1" dirty="0">
                <a:solidFill>
                  <a:srgbClr val="C00000"/>
                </a:solidFill>
              </a:rPr>
              <a:t> day of the month at </a:t>
            </a:r>
            <a:r>
              <a:rPr lang="en-US" b="1" u="sng" dirty="0">
                <a:solidFill>
                  <a:schemeClr val="accent2">
                    <a:lumMod val="50000"/>
                  </a:schemeClr>
                </a:solidFill>
              </a:rPr>
              <a:t>even</a:t>
            </a:r>
            <a:r>
              <a:rPr lang="en-US" b="1" dirty="0">
                <a:solidFill>
                  <a:schemeClr val="tx1">
                    <a:lumMod val="75000"/>
                    <a:lumOff val="25000"/>
                  </a:schemeClr>
                </a:solidFill>
              </a:rPr>
              <a:t> in the plains of Jericho.</a:t>
            </a:r>
            <a:endParaRPr lang="en-US" b="1" dirty="0">
              <a:solidFill>
                <a:srgbClr val="C00000"/>
              </a:solidFill>
            </a:endParaRPr>
          </a:p>
        </p:txBody>
      </p:sp>
      <p:cxnSp>
        <p:nvCxnSpPr>
          <p:cNvPr id="22" name="Straight Arrow Connector 21"/>
          <p:cNvCxnSpPr/>
          <p:nvPr/>
        </p:nvCxnSpPr>
        <p:spPr>
          <a:xfrm>
            <a:off x="2436929" y="3255533"/>
            <a:ext cx="0" cy="623499"/>
          </a:xfrm>
          <a:prstGeom prst="straightConnector1">
            <a:avLst/>
          </a:prstGeom>
          <a:ln w="57150">
            <a:solidFill>
              <a:schemeClr val="accent2">
                <a:lumMod val="50000"/>
              </a:schemeClr>
            </a:solidFill>
            <a:headEnd type="oval" w="med" len="med"/>
            <a:tailEnd type="triangle"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05980" y="4967359"/>
            <a:ext cx="361220" cy="1"/>
          </a:xfrm>
          <a:prstGeom prst="straightConnector1">
            <a:avLst/>
          </a:prstGeom>
          <a:ln w="38100">
            <a:solidFill>
              <a:schemeClr val="bg1"/>
            </a:solidFill>
            <a:tailEnd type="arrow"/>
          </a:ln>
          <a:effectLst>
            <a:glow rad="63500">
              <a:schemeClr val="tx1"/>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05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1750"/>
                                        <p:tgtEl>
                                          <p:spTgt spid="21">
                                            <p:txEl>
                                              <p:pRg st="0" end="0"/>
                                            </p:txEl>
                                          </p:spTgt>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250"/>
                                        <p:tgtEl>
                                          <p:spTgt spid="19"/>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17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750"/>
                                        <p:tgtEl>
                                          <p:spTgt spid="16"/>
                                        </p:tgtEl>
                                      </p:cBhvr>
                                    </p:animEffect>
                                  </p:childTnLst>
                                </p:cTn>
                              </p:par>
                            </p:childTnLst>
                          </p:cTn>
                        </p:par>
                        <p:par>
                          <p:cTn id="21" fill="hold">
                            <p:stCondLst>
                              <p:cond delay="1750"/>
                            </p:stCondLst>
                            <p:childTnLst>
                              <p:par>
                                <p:cTn id="22" presetID="16" presetClass="entr" presetSubtype="21"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1500"/>
                                        <p:tgtEl>
                                          <p:spTgt spid="9">
                                            <p:txEl>
                                              <p:pRg st="0" end="0"/>
                                            </p:txEl>
                                          </p:spTgt>
                                        </p:tgtEl>
                                      </p:cBhvr>
                                    </p:animEffect>
                                  </p:childTnLst>
                                </p:cTn>
                              </p:par>
                            </p:childTnLst>
                          </p:cTn>
                        </p:par>
                        <p:par>
                          <p:cTn id="25" fill="hold">
                            <p:stCondLst>
                              <p:cond delay="3250"/>
                            </p:stCondLst>
                            <p:childTnLst>
                              <p:par>
                                <p:cTn id="26" presetID="2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wipe(left)">
                                      <p:cBhvr>
                                        <p:cTn id="33" dur="2000"/>
                                        <p:tgtEl>
                                          <p:spTgt spid="19">
                                            <p:txEl>
                                              <p:pRg st="0" end="0"/>
                                            </p:txEl>
                                          </p:spTgt>
                                        </p:tgtEl>
                                      </p:cBhvr>
                                    </p:animEffect>
                                  </p:childTnLst>
                                </p:cTn>
                              </p:par>
                            </p:childTnLst>
                          </p:cTn>
                        </p:par>
                        <p:par>
                          <p:cTn id="34" fill="hold">
                            <p:stCondLst>
                              <p:cond delay="2000"/>
                            </p:stCondLst>
                            <p:childTnLst>
                              <p:par>
                                <p:cTn id="35" presetID="8" presetClass="emph" presetSubtype="0" fill="hold" grpId="0" nodeType="afterEffect">
                                  <p:stCondLst>
                                    <p:cond delay="0"/>
                                  </p:stCondLst>
                                  <p:childTnLst>
                                    <p:animRot by="21600000">
                                      <p:cBhvr>
                                        <p:cTn id="36" dur="2000" fill="hold"/>
                                        <p:tgtEl>
                                          <p:spTgt spid="20"/>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barn(inVertical)">
                                      <p:cBhvr>
                                        <p:cTn id="41" dur="1500"/>
                                        <p:tgtEl>
                                          <p:spTgt spid="8">
                                            <p:txEl>
                                              <p:pRg st="0" end="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2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bg1"/>
                </a:solidFill>
              </a:rPr>
              <a:t>3</a:t>
            </a:fld>
            <a:endParaRPr lang="en-US" dirty="0">
              <a:solidFill>
                <a:schemeClr val="bg1"/>
              </a:solidFill>
            </a:endParaRPr>
          </a:p>
        </p:txBody>
      </p:sp>
      <p:sp>
        <p:nvSpPr>
          <p:cNvPr id="4" name="Title 1"/>
          <p:cNvSpPr txBox="1">
            <a:spLocks/>
          </p:cNvSpPr>
          <p:nvPr/>
        </p:nvSpPr>
        <p:spPr>
          <a:xfrm>
            <a:off x="1905000" y="188640"/>
            <a:ext cx="5410200" cy="1640160"/>
          </a:xfrm>
          <a:prstGeom prst="rect">
            <a:avLst/>
          </a:prstGeom>
        </p:spPr>
        <p:txBody>
          <a:bodyPr>
            <a:normAutofit fontScale="97500"/>
            <a:scene3d>
              <a:camera prst="orthographicFront"/>
              <a:lightRig rig="soft" dir="t">
                <a:rot lat="0" lon="0" rev="10800000"/>
              </a:lightRig>
            </a:scene3d>
            <a:sp3d>
              <a:bevelT w="27940" h="12700"/>
              <a:contourClr>
                <a:srgbClr val="DDDDDD"/>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spc="150" dirty="0">
                <a:ln w="11430"/>
                <a:solidFill>
                  <a:srgbClr val="F8F8F8"/>
                </a:solidFill>
                <a:effectLst>
                  <a:outerShdw blurRad="25400" algn="tl" rotWithShape="0">
                    <a:srgbClr val="000000">
                      <a:alpha val="43000"/>
                    </a:srgbClr>
                  </a:outerShdw>
                </a:effectLst>
                <a:latin typeface="Berlin Sans FB Demi" pitchFamily="34" charset="0"/>
              </a:rPr>
              <a:t>Joshua Enters Canaan – </a:t>
            </a:r>
            <a:br>
              <a:rPr lang="en-US" sz="3300" spc="150" dirty="0">
                <a:ln w="11430"/>
                <a:solidFill>
                  <a:srgbClr val="F8F8F8"/>
                </a:solidFill>
                <a:effectLst>
                  <a:outerShdw blurRad="25400" algn="tl" rotWithShape="0">
                    <a:srgbClr val="000000">
                      <a:alpha val="43000"/>
                    </a:srgbClr>
                  </a:outerShdw>
                </a:effectLst>
                <a:latin typeface="Berlin Sans FB Demi" pitchFamily="34" charset="0"/>
              </a:rPr>
            </a:br>
            <a:r>
              <a:rPr lang="en-US" sz="3300" spc="150" dirty="0">
                <a:ln w="11430"/>
                <a:solidFill>
                  <a:srgbClr val="F8F8F8"/>
                </a:solidFill>
                <a:effectLst>
                  <a:outerShdw blurRad="25400" algn="tl" rotWithShape="0">
                    <a:srgbClr val="000000">
                      <a:alpha val="43000"/>
                    </a:srgbClr>
                  </a:outerShdw>
                </a:effectLst>
                <a:latin typeface="Berlin Sans FB Demi" pitchFamily="34" charset="0"/>
              </a:rPr>
              <a:t>Covenant Calendar Club</a:t>
            </a:r>
            <a:br>
              <a:rPr lang="en-US" sz="3300" spc="150" dirty="0">
                <a:ln w="11430"/>
                <a:solidFill>
                  <a:srgbClr val="F8F8F8"/>
                </a:solidFill>
                <a:effectLst>
                  <a:outerShdw blurRad="25400" algn="tl" rotWithShape="0">
                    <a:srgbClr val="000000">
                      <a:alpha val="43000"/>
                    </a:srgbClr>
                  </a:outerShdw>
                </a:effectLst>
                <a:latin typeface="Berlin Sans FB Demi" pitchFamily="34" charset="0"/>
              </a:rPr>
            </a:br>
            <a:r>
              <a:rPr lang="en-US" sz="2400" spc="150" dirty="0">
                <a:ln w="11430"/>
                <a:solidFill>
                  <a:srgbClr val="00FFFF"/>
                </a:solidFill>
                <a:latin typeface="Berlin Sans FB Demi" pitchFamily="34" charset="0"/>
              </a:rPr>
              <a:t>&lt;www.studythecalendar.com&gt;</a:t>
            </a:r>
          </a:p>
        </p:txBody>
      </p:sp>
      <p:sp>
        <p:nvSpPr>
          <p:cNvPr id="5" name="Content Placeholder 2"/>
          <p:cNvSpPr txBox="1">
            <a:spLocks/>
          </p:cNvSpPr>
          <p:nvPr/>
        </p:nvSpPr>
        <p:spPr>
          <a:xfrm>
            <a:off x="4648200" y="1700808"/>
            <a:ext cx="4343401" cy="5080992"/>
          </a:xfrm>
          <a:prstGeom prst="rect">
            <a:avLst/>
          </a:prstGeom>
        </p:spPr>
        <p:txBody>
          <a:bodyPr>
            <a:normAutofit fontScale="92500" lnSpcReduction="10000"/>
            <a:scene3d>
              <a:camera prst="orthographicFront"/>
              <a:lightRig rig="threePt" dir="t"/>
            </a:scene3d>
            <a:sp3d extrusionH="57150">
              <a:bevelT h="25400" prst="softRound"/>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Font typeface="Georgia" pitchFamily="18" charset="0"/>
              <a:buNone/>
            </a:pPr>
            <a:r>
              <a:rPr lang="en-US" b="1" u="sng" dirty="0">
                <a:solidFill>
                  <a:schemeClr val="bg1"/>
                </a:solidFill>
                <a:latin typeface="Comic Sans MS" pitchFamily="66" charset="0"/>
              </a:rPr>
              <a:t>Note</a:t>
            </a:r>
            <a:r>
              <a:rPr lang="en-US" dirty="0">
                <a:solidFill>
                  <a:schemeClr val="bg1"/>
                </a:solidFill>
                <a:latin typeface="Comic Sans MS" pitchFamily="66" charset="0"/>
              </a:rPr>
              <a:t>:  </a:t>
            </a:r>
            <a:r>
              <a:rPr lang="en-US" b="1" dirty="0">
                <a:solidFill>
                  <a:schemeClr val="bg1"/>
                </a:solidFill>
                <a:latin typeface="Comic Sans MS" pitchFamily="66" charset="0"/>
              </a:rPr>
              <a:t>This study is a revision </a:t>
            </a:r>
            <a:br>
              <a:rPr lang="en-US" b="1" dirty="0">
                <a:solidFill>
                  <a:schemeClr val="bg1"/>
                </a:solidFill>
                <a:latin typeface="Comic Sans MS" pitchFamily="66" charset="0"/>
              </a:rPr>
            </a:br>
            <a:r>
              <a:rPr lang="en-US" b="1" dirty="0">
                <a:solidFill>
                  <a:schemeClr val="bg1"/>
                </a:solidFill>
                <a:latin typeface="Comic Sans MS" pitchFamily="66" charset="0"/>
              </a:rPr>
              <a:t>of the first study on Joshua in 2018.  </a:t>
            </a:r>
            <a:r>
              <a:rPr lang="en-US" b="1" dirty="0">
                <a:solidFill>
                  <a:srgbClr val="00FFFF"/>
                </a:solidFill>
                <a:latin typeface="Comic Sans MS" pitchFamily="66" charset="0"/>
              </a:rPr>
              <a:t>Both studies have ample evidence from Joshua on: </a:t>
            </a:r>
          </a:p>
          <a:p>
            <a:pPr marL="452438" indent="-457200">
              <a:buClr>
                <a:schemeClr val="accent2">
                  <a:lumMod val="40000"/>
                  <a:lumOff val="60000"/>
                </a:schemeClr>
              </a:buClr>
              <a:buSzPct val="100000"/>
              <a:buFont typeface="+mj-lt"/>
              <a:buAutoNum type="arabicPeriod"/>
            </a:pPr>
            <a:r>
              <a:rPr lang="en-US" b="1" dirty="0">
                <a:solidFill>
                  <a:schemeClr val="bg1"/>
                </a:solidFill>
                <a:latin typeface="Comic Sans MS" pitchFamily="66" charset="0"/>
              </a:rPr>
              <a:t>Three interesting patterns </a:t>
            </a:r>
            <a:br>
              <a:rPr lang="en-US" b="1" dirty="0">
                <a:solidFill>
                  <a:schemeClr val="bg1"/>
                </a:solidFill>
                <a:latin typeface="Comic Sans MS" pitchFamily="66" charset="0"/>
              </a:rPr>
            </a:br>
            <a:r>
              <a:rPr lang="en-US" b="1" dirty="0">
                <a:solidFill>
                  <a:schemeClr val="bg1"/>
                </a:solidFill>
                <a:latin typeface="Comic Sans MS" pitchFamily="66" charset="0"/>
              </a:rPr>
              <a:t>for “</a:t>
            </a:r>
            <a:r>
              <a:rPr lang="en-US" b="1" u="sng" dirty="0">
                <a:solidFill>
                  <a:schemeClr val="bg1"/>
                </a:solidFill>
                <a:latin typeface="Comic Sans MS" pitchFamily="66" charset="0"/>
              </a:rPr>
              <a:t>counting to 3</a:t>
            </a:r>
            <a:r>
              <a:rPr lang="en-US" b="1" dirty="0">
                <a:solidFill>
                  <a:schemeClr val="bg1"/>
                </a:solidFill>
                <a:latin typeface="Comic Sans MS" pitchFamily="66" charset="0"/>
              </a:rPr>
              <a:t>.”</a:t>
            </a:r>
          </a:p>
          <a:p>
            <a:pPr marL="452438" indent="-457200">
              <a:buClr>
                <a:schemeClr val="accent2">
                  <a:lumMod val="40000"/>
                  <a:lumOff val="60000"/>
                </a:schemeClr>
              </a:buClr>
              <a:buSzPct val="100000"/>
              <a:buFont typeface="+mj-lt"/>
              <a:buAutoNum type="arabicPeriod"/>
            </a:pPr>
            <a:r>
              <a:rPr lang="en-US" b="1" dirty="0">
                <a:solidFill>
                  <a:schemeClr val="bg1"/>
                </a:solidFill>
                <a:latin typeface="Comic Sans MS" pitchFamily="66" charset="0"/>
              </a:rPr>
              <a:t>Comparisons between Joshua and </a:t>
            </a:r>
            <a:r>
              <a:rPr lang="en-US" sz="1700" b="1" dirty="0">
                <a:solidFill>
                  <a:schemeClr val="bg1"/>
                </a:solidFill>
                <a:latin typeface="Comic Sans MS" pitchFamily="66" charset="0"/>
              </a:rPr>
              <a:t>[a popular] </a:t>
            </a:r>
            <a:r>
              <a:rPr lang="en-US" b="1" dirty="0">
                <a:solidFill>
                  <a:schemeClr val="bg1"/>
                </a:solidFill>
                <a:latin typeface="Comic Sans MS" pitchFamily="66" charset="0"/>
              </a:rPr>
              <a:t>Enoch calendar count for placement of Passover and Wave Sheaf Festivals.</a:t>
            </a:r>
          </a:p>
          <a:p>
            <a:pPr marL="452438" indent="-457200">
              <a:buClr>
                <a:schemeClr val="accent2">
                  <a:lumMod val="40000"/>
                  <a:lumOff val="60000"/>
                </a:schemeClr>
              </a:buClr>
              <a:buSzPct val="100000"/>
              <a:buFont typeface="+mj-lt"/>
              <a:buAutoNum type="arabicPeriod"/>
            </a:pPr>
            <a:r>
              <a:rPr lang="en-US" b="1" dirty="0">
                <a:solidFill>
                  <a:schemeClr val="bg1"/>
                </a:solidFill>
                <a:latin typeface="Comic Sans MS" pitchFamily="66" charset="0"/>
              </a:rPr>
              <a:t>Comparisons between Joshua and lunar Sabbath reckoning.</a:t>
            </a:r>
          </a:p>
          <a:p>
            <a:pPr marL="452438" indent="-457200">
              <a:buClr>
                <a:schemeClr val="accent2">
                  <a:lumMod val="40000"/>
                  <a:lumOff val="60000"/>
                </a:schemeClr>
              </a:buClr>
              <a:buSzPct val="100000"/>
              <a:buFont typeface="+mj-lt"/>
              <a:buAutoNum type="arabicPeriod"/>
            </a:pPr>
            <a:r>
              <a:rPr lang="en-US" b="1" dirty="0">
                <a:solidFill>
                  <a:schemeClr val="bg1"/>
                </a:solidFill>
                <a:latin typeface="Comic Sans MS" pitchFamily="66" charset="0"/>
              </a:rPr>
              <a:t>Solid confirmation on statute placement for Wave Sheaf.</a:t>
            </a:r>
          </a:p>
          <a:p>
            <a:pPr marL="452438" indent="-457200">
              <a:buFont typeface="+mj-lt"/>
              <a:buAutoNum type="arabicPeriod"/>
            </a:pPr>
            <a:endParaRPr lang="en-US" sz="900" b="1" dirty="0">
              <a:solidFill>
                <a:schemeClr val="bg1"/>
              </a:solidFill>
              <a:latin typeface="Comic Sans MS" pitchFamily="66" charset="0"/>
            </a:endParaRPr>
          </a:p>
        </p:txBody>
      </p:sp>
      <p:pic>
        <p:nvPicPr>
          <p:cNvPr id="6" name="Picture 2" descr="C:\Users\Rae\Desktop\#8T4 - Joshua 3-5  Joshua &amp; Firstfruits [102 slides] fin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7788" y="2057400"/>
            <a:ext cx="4437923" cy="33284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389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30</a:t>
            </a:fld>
            <a:endParaRPr lang="en-US" dirty="0"/>
          </a:p>
        </p:txBody>
      </p:sp>
      <p:sp>
        <p:nvSpPr>
          <p:cNvPr id="7"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chemeClr val="accent5"/>
                </a:solidFill>
                <a:effectLst>
                  <a:outerShdw blurRad="76200" dist="50800" dir="5400000" algn="tl" rotWithShape="0">
                    <a:srgbClr val="000000">
                      <a:alpha val="65000"/>
                    </a:srgbClr>
                  </a:outerShdw>
                </a:effectLst>
              </a:rPr>
              <a:t> </a:t>
            </a:r>
            <a:r>
              <a:rPr lang="en-US" sz="2400" spc="50" dirty="0">
                <a:ln w="11430"/>
                <a:solidFill>
                  <a:srgbClr val="8C4C64"/>
                </a:solidFill>
                <a:effectLst>
                  <a:outerShdw blurRad="76200" dist="50800" dir="5400000" algn="tl" rotWithShape="0">
                    <a:srgbClr val="000000">
                      <a:alpha val="65000"/>
                    </a:srgbClr>
                  </a:outerShdw>
                </a:effectLst>
              </a:rPr>
              <a:t>(14</a:t>
            </a:r>
            <a:r>
              <a:rPr lang="en-US" sz="2400" spc="50" baseline="30000" dirty="0">
                <a:ln w="11430"/>
                <a:solidFill>
                  <a:srgbClr val="8C4C64"/>
                </a:solidFill>
                <a:effectLst>
                  <a:outerShdw blurRad="76200" dist="50800" dir="5400000" algn="tl" rotWithShape="0">
                    <a:srgbClr val="000000">
                      <a:alpha val="65000"/>
                    </a:srgbClr>
                  </a:outerShdw>
                </a:effectLst>
              </a:rPr>
              <a:t>th</a:t>
            </a:r>
            <a:r>
              <a:rPr lang="en-US" sz="2400"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00B050"/>
                </a:solidFill>
                <a:effectLst>
                  <a:outerShdw blurRad="76200" dist="50800" dir="5400000" algn="tl" rotWithShape="0">
                    <a:srgbClr val="000000">
                      <a:alpha val="65000"/>
                    </a:srgbClr>
                  </a:outerShdw>
                </a:effectLst>
              </a:rPr>
              <a:t>~</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00B050"/>
                </a:solidFill>
                <a:effectLst>
                  <a:outerShdw blurRad="76200" dist="50800" dir="5400000" algn="tl" rotWithShape="0">
                    <a:srgbClr val="000000">
                      <a:alpha val="65000"/>
                    </a:srgbClr>
                  </a:outerShdw>
                </a:effectLst>
              </a:rPr>
              <a:t>Wave Sheaf</a:t>
            </a:r>
            <a:r>
              <a:rPr lang="en-US" sz="4400" spc="50" dirty="0">
                <a:ln w="11430"/>
                <a:solidFill>
                  <a:schemeClr val="accent5"/>
                </a:solidFill>
                <a:effectLst>
                  <a:outerShdw blurRad="76200" dist="50800" dir="5400000" algn="tl" rotWithShape="0">
                    <a:srgbClr val="000000">
                      <a:alpha val="65000"/>
                    </a:srgbClr>
                  </a:outerShdw>
                </a:effectLst>
              </a:rPr>
              <a:t> </a:t>
            </a:r>
            <a:r>
              <a:rPr lang="en-US" sz="2400" spc="50" dirty="0">
                <a:ln w="11430"/>
                <a:solidFill>
                  <a:srgbClr val="8C4C64"/>
                </a:solidFill>
                <a:effectLst>
                  <a:outerShdw blurRad="76200" dist="50800" dir="5400000" algn="tl" rotWithShape="0">
                    <a:srgbClr val="000000">
                      <a:alpha val="65000"/>
                    </a:srgbClr>
                  </a:outerShdw>
                </a:effectLst>
              </a:rPr>
              <a:t>(15</a:t>
            </a:r>
            <a:r>
              <a:rPr lang="en-US" sz="2400" spc="50" baseline="30000" dirty="0">
                <a:ln w="11430"/>
                <a:solidFill>
                  <a:srgbClr val="8C4C64"/>
                </a:solidFill>
                <a:effectLst>
                  <a:outerShdw blurRad="76200" dist="50800" dir="5400000" algn="tl" rotWithShape="0">
                    <a:srgbClr val="000000">
                      <a:alpha val="65000"/>
                    </a:srgbClr>
                  </a:outerShdw>
                </a:effectLst>
              </a:rPr>
              <a:t>th</a:t>
            </a:r>
            <a:r>
              <a:rPr lang="en-US" sz="2400" spc="50" dirty="0">
                <a:ln w="11430"/>
                <a:solidFill>
                  <a:srgbClr val="8C4C64"/>
                </a:solidFill>
                <a:effectLst>
                  <a:outerShdw blurRad="76200" dist="50800" dir="5400000" algn="tl" rotWithShape="0">
                    <a:srgbClr val="000000">
                      <a:alpha val="65000"/>
                    </a:srgbClr>
                  </a:outerShdw>
                </a:effectLst>
              </a:rPr>
              <a:t>)</a:t>
            </a:r>
          </a:p>
        </p:txBody>
      </p:sp>
      <p:sp>
        <p:nvSpPr>
          <p:cNvPr id="10" name="TextBox 9"/>
          <p:cNvSpPr txBox="1"/>
          <p:nvPr/>
        </p:nvSpPr>
        <p:spPr>
          <a:xfrm>
            <a:off x="342900" y="838200"/>
            <a:ext cx="8572500" cy="4193456"/>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a:solidFill>
                  <a:srgbClr val="7030A0"/>
                </a:solidFill>
                <a:effectLst>
                  <a:glow rad="228600">
                    <a:schemeClr val="accent4">
                      <a:satMod val="175000"/>
                      <a:alpha val="40000"/>
                    </a:schemeClr>
                  </a:glow>
                </a:effectLst>
              </a:rPr>
              <a:t>Josh 5:11  </a:t>
            </a:r>
            <a:r>
              <a:rPr lang="en-US" sz="2400" b="1" dirty="0">
                <a:solidFill>
                  <a:srgbClr val="8C4C64"/>
                </a:solidFill>
              </a:rPr>
              <a:t>And they did eat of the </a:t>
            </a:r>
            <a:r>
              <a:rPr lang="en-US" sz="2400" b="1" u="sng" dirty="0">
                <a:solidFill>
                  <a:srgbClr val="00B050"/>
                </a:solidFill>
              </a:rPr>
              <a:t>old corn</a:t>
            </a:r>
            <a:r>
              <a:rPr lang="en-US" sz="2400" b="1" dirty="0">
                <a:solidFill>
                  <a:srgbClr val="8C4C64"/>
                </a:solidFill>
              </a:rPr>
              <a:t>  </a:t>
            </a:r>
            <a:r>
              <a:rPr lang="en-US" b="1" dirty="0">
                <a:solidFill>
                  <a:srgbClr val="8C4C64"/>
                </a:solidFill>
              </a:rPr>
              <a:t>[</a:t>
            </a:r>
            <a:r>
              <a:rPr lang="en-US" b="1" dirty="0">
                <a:solidFill>
                  <a:srgbClr val="00B050"/>
                </a:solidFill>
              </a:rPr>
              <a:t>grain</a:t>
            </a:r>
            <a:r>
              <a:rPr lang="en-US" b="1" dirty="0">
                <a:solidFill>
                  <a:srgbClr val="8C4C64"/>
                </a:solidFill>
              </a:rPr>
              <a:t>]  </a:t>
            </a:r>
            <a:r>
              <a:rPr lang="en-US" sz="2400" b="1" dirty="0">
                <a:solidFill>
                  <a:srgbClr val="8C4C64"/>
                </a:solidFill>
              </a:rPr>
              <a:t>of the land </a:t>
            </a:r>
            <a:br>
              <a:rPr lang="en-US" sz="2400" b="1" dirty="0">
                <a:solidFill>
                  <a:srgbClr val="8C4C64"/>
                </a:solidFill>
              </a:rPr>
            </a:br>
            <a:r>
              <a:rPr lang="en-US" sz="2400" b="1" dirty="0">
                <a:solidFill>
                  <a:srgbClr val="8C4C64"/>
                </a:solidFill>
              </a:rPr>
              <a:t>on the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the Passover, unleavened cakes, </a:t>
            </a:r>
            <a:br>
              <a:rPr lang="en-US" sz="2400" b="1" dirty="0">
                <a:solidFill>
                  <a:srgbClr val="8C4C64"/>
                </a:solidFill>
              </a:rPr>
            </a:br>
            <a:r>
              <a:rPr lang="en-US" sz="2400" b="1" dirty="0">
                <a:solidFill>
                  <a:srgbClr val="8C4C64"/>
                </a:solidFill>
              </a:rPr>
              <a:t>and parched corn in the selfsame day.  </a:t>
            </a:r>
            <a:r>
              <a:rPr lang="en-US" i="1" dirty="0"/>
              <a:t>KJV</a:t>
            </a:r>
          </a:p>
          <a:p>
            <a:endParaRPr lang="en-US" b="1" dirty="0">
              <a:solidFill>
                <a:srgbClr val="8C4C64"/>
              </a:solidFill>
            </a:endParaRPr>
          </a:p>
          <a:p>
            <a:endParaRPr lang="en-US" sz="1050" dirty="0"/>
          </a:p>
          <a:p>
            <a:endParaRPr lang="en-US" sz="1400" i="1" dirty="0"/>
          </a:p>
          <a:p>
            <a:endParaRPr lang="en-US" sz="1400" i="1" dirty="0"/>
          </a:p>
          <a:p>
            <a:endParaRPr lang="en-US" sz="1400" i="1" dirty="0"/>
          </a:p>
          <a:p>
            <a:pPr marL="285750" lvl="0" indent="-285750">
              <a:buFont typeface="Arial" pitchFamily="34" charset="0"/>
              <a:buChar char="•"/>
            </a:pPr>
            <a:r>
              <a:rPr lang="en-US" sz="2800" b="1" i="1" u="sng" dirty="0">
                <a:solidFill>
                  <a:srgbClr val="FF3399"/>
                </a:solidFill>
              </a:rPr>
              <a:t>morrow</a:t>
            </a:r>
            <a:r>
              <a:rPr lang="en-US" sz="2800" dirty="0"/>
              <a:t> -</a:t>
            </a:r>
            <a:r>
              <a:rPr lang="en-US" sz="2800" i="1" dirty="0"/>
              <a:t> Brown-Driver-Brigg’s - </a:t>
            </a:r>
            <a:r>
              <a:rPr lang="en-US" sz="2800" dirty="0"/>
              <a:t>H4283  &lt;</a:t>
            </a:r>
            <a:r>
              <a:rPr lang="en-US" sz="2800" b="1" u="sng" dirty="0" err="1"/>
              <a:t>mochorath</a:t>
            </a:r>
            <a:r>
              <a:rPr lang="en-US" sz="2800" dirty="0"/>
              <a:t>&gt; </a:t>
            </a:r>
            <a:endParaRPr lang="en-US" sz="2800" dirty="0">
              <a:solidFill>
                <a:srgbClr val="FF3399"/>
              </a:solidFill>
            </a:endParaRPr>
          </a:p>
          <a:p>
            <a:pPr lvl="2"/>
            <a:r>
              <a:rPr lang="en-US" sz="2800" b="1" dirty="0"/>
              <a:t>the </a:t>
            </a:r>
            <a:r>
              <a:rPr lang="en-US" sz="2800" b="1" dirty="0">
                <a:solidFill>
                  <a:srgbClr val="FF3399"/>
                </a:solidFill>
              </a:rPr>
              <a:t>morrow</a:t>
            </a:r>
            <a:endParaRPr lang="en-US" sz="2800" dirty="0">
              <a:solidFill>
                <a:srgbClr val="FF3399"/>
              </a:solidFill>
            </a:endParaRPr>
          </a:p>
          <a:p>
            <a:pPr lvl="2"/>
            <a:r>
              <a:rPr lang="en-US" sz="2800" b="1" dirty="0">
                <a:solidFill>
                  <a:srgbClr val="FF3399"/>
                </a:solidFill>
              </a:rPr>
              <a:t>tomorrow</a:t>
            </a:r>
            <a:endParaRPr lang="en-US" sz="2800" dirty="0">
              <a:solidFill>
                <a:srgbClr val="FF3399"/>
              </a:solidFill>
            </a:endParaRPr>
          </a:p>
          <a:p>
            <a:pPr lvl="2"/>
            <a:r>
              <a:rPr lang="en-US" sz="2800" b="1" dirty="0"/>
              <a:t>the </a:t>
            </a:r>
            <a:r>
              <a:rPr lang="en-US" sz="2800" b="1" dirty="0">
                <a:solidFill>
                  <a:srgbClr val="FF3399"/>
                </a:solidFill>
              </a:rPr>
              <a:t>day after </a:t>
            </a:r>
            <a:endParaRPr lang="en-US" sz="2800" dirty="0">
              <a:solidFill>
                <a:srgbClr val="FF3399"/>
              </a:solidFill>
            </a:endParaRPr>
          </a:p>
        </p:txBody>
      </p:sp>
      <p:sp>
        <p:nvSpPr>
          <p:cNvPr id="11" name="TextBox 10"/>
          <p:cNvSpPr txBox="1"/>
          <p:nvPr/>
        </p:nvSpPr>
        <p:spPr>
          <a:xfrm>
            <a:off x="990600" y="5257800"/>
            <a:ext cx="7162800" cy="1077218"/>
          </a:xfrm>
          <a:prstGeom prst="rect">
            <a:avLst/>
          </a:prstGeom>
          <a:solidFill>
            <a:schemeClr val="accent2">
              <a:lumMod val="20000"/>
              <a:lumOff val="80000"/>
            </a:schemeClr>
          </a:solidFill>
          <a:ln w="28575">
            <a:solidFill>
              <a:schemeClr val="accent2">
                <a:lumMod val="75000"/>
              </a:schemeClr>
            </a:solidFill>
          </a:ln>
          <a:scene3d>
            <a:camera prst="orthographicFront"/>
            <a:lightRig rig="threePt" dir="t"/>
          </a:scene3d>
          <a:sp3d>
            <a:bevelT w="114300" prst="artDeco"/>
          </a:sp3d>
        </p:spPr>
        <p:txBody>
          <a:bodyPr wrap="square" rtlCol="0">
            <a:spAutoFit/>
            <a:sp3d extrusionH="57150">
              <a:bevelT w="38100" h="38100"/>
            </a:sp3d>
          </a:bodyPr>
          <a:lstStyle/>
          <a:p>
            <a:pPr algn="ctr"/>
            <a:r>
              <a:rPr lang="en-US" sz="3200" b="1" dirty="0">
                <a:solidFill>
                  <a:srgbClr val="8C4C64"/>
                </a:solidFill>
              </a:rPr>
              <a:t>None of these definitions are timed anywhere near sunset!</a:t>
            </a:r>
            <a:endParaRPr lang="en-US" sz="3200" dirty="0">
              <a:solidFill>
                <a:srgbClr val="8C4C64"/>
              </a:solidFill>
            </a:endParaRPr>
          </a:p>
        </p:txBody>
      </p:sp>
      <p:sp>
        <p:nvSpPr>
          <p:cNvPr id="8" name="Title 1"/>
          <p:cNvSpPr txBox="1">
            <a:spLocks/>
          </p:cNvSpPr>
          <p:nvPr/>
        </p:nvSpPr>
        <p:spPr>
          <a:xfrm>
            <a:off x="-152400" y="23622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a:ln w="11430"/>
                <a:solidFill>
                  <a:srgbClr val="8C4C64"/>
                </a:solidFill>
                <a:effectLst>
                  <a:outerShdw blurRad="76200" dist="50800" dir="5400000" algn="tl" rotWithShape="0">
                    <a:srgbClr val="000000">
                      <a:alpha val="65000"/>
                    </a:srgbClr>
                  </a:outerShdw>
                </a:effectLst>
              </a:rPr>
              <a:t>Hebrew Definition for “</a:t>
            </a:r>
            <a:r>
              <a:rPr lang="en-US" sz="3600" spc="50" dirty="0">
                <a:ln w="11430"/>
                <a:solidFill>
                  <a:srgbClr val="FF3399"/>
                </a:solidFill>
                <a:effectLst>
                  <a:outerShdw blurRad="76200" dist="50800" dir="5400000" algn="tl" rotWithShape="0">
                    <a:srgbClr val="000000">
                      <a:alpha val="65000"/>
                    </a:srgbClr>
                  </a:outerShdw>
                </a:effectLst>
              </a:rPr>
              <a:t>morrow</a:t>
            </a:r>
            <a:r>
              <a:rPr lang="en-US" sz="3600" spc="50" dirty="0">
                <a:ln w="11430"/>
                <a:solidFill>
                  <a:srgbClr val="8C4C64"/>
                </a:solidFill>
                <a:effectLst>
                  <a:outerShdw blurRad="76200" dist="50800" dir="5400000" algn="tl" rotWithShape="0">
                    <a:srgbClr val="000000">
                      <a:alpha val="65000"/>
                    </a:srgbClr>
                  </a:outerShdw>
                </a:effectLst>
              </a:rPr>
              <a:t>”</a:t>
            </a:r>
            <a:endParaRPr lang="en-US" sz="1800" spc="50" dirty="0">
              <a:ln w="11430"/>
              <a:solidFill>
                <a:srgbClr val="8C4C64"/>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73993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wipe(up)">
                                      <p:cBhvr>
                                        <p:cTn id="7" dur="500"/>
                                        <p:tgtEl>
                                          <p:spTgt spid="10">
                                            <p:txEl>
                                              <p:pRg st="6" end="6"/>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animEffect transition="in" filter="wipe(up)">
                                      <p:cBhvr>
                                        <p:cTn id="11" dur="1250"/>
                                        <p:tgtEl>
                                          <p:spTgt spid="10">
                                            <p:txEl>
                                              <p:pRg st="7" end="7"/>
                                            </p:txEl>
                                          </p:spTgt>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animEffect transition="in" filter="wipe(up)">
                                      <p:cBhvr>
                                        <p:cTn id="15" dur="1250"/>
                                        <p:tgtEl>
                                          <p:spTgt spid="10">
                                            <p:txEl>
                                              <p:pRg st="8" end="8"/>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animEffect transition="in" filter="wipe(up)">
                                      <p:cBhvr>
                                        <p:cTn id="19" dur="1250"/>
                                        <p:tgtEl>
                                          <p:spTgt spid="10">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31</a:t>
            </a:fld>
            <a:endParaRPr lang="en-US"/>
          </a:p>
        </p:txBody>
      </p:sp>
      <p:pic>
        <p:nvPicPr>
          <p:cNvPr id="6146" name="Picture 2" descr="C:\Users\Rae\Desktop\ff-ascension.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1524000" y="762000"/>
            <a:ext cx="5753099" cy="1396707"/>
          </a:xfrm>
          <a:prstGeom prst="rect">
            <a:avLst/>
          </a:prstGeom>
          <a:ln>
            <a:noFill/>
          </a:ln>
          <a:effectLst>
            <a:outerShdw blurRad="292100" dist="139700" dir="2700000" algn="tl" rotWithShape="0">
              <a:srgbClr val="333333">
                <a:alpha val="65000"/>
              </a:srgbClr>
            </a:outerShdw>
            <a:softEdge rad="1270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chemeClr val="accent5"/>
                </a:solidFill>
                <a:effectLst>
                  <a:outerShdw blurRad="76200" dist="50800" dir="5400000" algn="tl" rotWithShape="0">
                    <a:srgbClr val="000000">
                      <a:alpha val="65000"/>
                    </a:srgbClr>
                  </a:outerShdw>
                </a:effectLst>
              </a:rPr>
              <a:t> </a:t>
            </a:r>
            <a:r>
              <a:rPr lang="en-US" sz="2400" spc="50" dirty="0">
                <a:ln w="11430"/>
                <a:solidFill>
                  <a:srgbClr val="8C4C64"/>
                </a:solidFill>
                <a:effectLst>
                  <a:outerShdw blurRad="76200" dist="50800" dir="5400000" algn="tl" rotWithShape="0">
                    <a:srgbClr val="000000">
                      <a:alpha val="65000"/>
                    </a:srgbClr>
                  </a:outerShdw>
                </a:effectLst>
              </a:rPr>
              <a:t>(14</a:t>
            </a:r>
            <a:r>
              <a:rPr lang="en-US" sz="2400" spc="50" baseline="30000" dirty="0">
                <a:ln w="11430"/>
                <a:solidFill>
                  <a:srgbClr val="8C4C64"/>
                </a:solidFill>
                <a:effectLst>
                  <a:outerShdw blurRad="76200" dist="50800" dir="5400000" algn="tl" rotWithShape="0">
                    <a:srgbClr val="000000">
                      <a:alpha val="65000"/>
                    </a:srgbClr>
                  </a:outerShdw>
                </a:effectLst>
              </a:rPr>
              <a:t>th</a:t>
            </a:r>
            <a:r>
              <a:rPr lang="en-US" sz="2400"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00B050"/>
                </a:solidFill>
                <a:effectLst>
                  <a:outerShdw blurRad="76200" dist="50800" dir="5400000" algn="tl" rotWithShape="0">
                    <a:srgbClr val="000000">
                      <a:alpha val="65000"/>
                    </a:srgbClr>
                  </a:outerShdw>
                </a:effectLst>
              </a:rPr>
              <a:t>~</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00B050"/>
                </a:solidFill>
                <a:effectLst>
                  <a:outerShdw blurRad="76200" dist="50800" dir="5400000" algn="tl" rotWithShape="0">
                    <a:srgbClr val="000000">
                      <a:alpha val="65000"/>
                    </a:srgbClr>
                  </a:outerShdw>
                </a:effectLst>
              </a:rPr>
              <a:t>Wave Sheaf</a:t>
            </a:r>
            <a:r>
              <a:rPr lang="en-US" sz="4400" spc="50" dirty="0">
                <a:ln w="11430"/>
                <a:solidFill>
                  <a:schemeClr val="accent5"/>
                </a:solidFill>
                <a:effectLst>
                  <a:outerShdw blurRad="76200" dist="50800" dir="5400000" algn="tl" rotWithShape="0">
                    <a:srgbClr val="000000">
                      <a:alpha val="65000"/>
                    </a:srgbClr>
                  </a:outerShdw>
                </a:effectLst>
              </a:rPr>
              <a:t> </a:t>
            </a:r>
            <a:r>
              <a:rPr lang="en-US" sz="2400" spc="50" dirty="0">
                <a:ln w="11430"/>
                <a:solidFill>
                  <a:srgbClr val="8C4C64"/>
                </a:solidFill>
                <a:effectLst>
                  <a:outerShdw blurRad="76200" dist="50800" dir="5400000" algn="tl" rotWithShape="0">
                    <a:srgbClr val="000000">
                      <a:alpha val="65000"/>
                    </a:srgbClr>
                  </a:outerShdw>
                </a:effectLst>
              </a:rPr>
              <a:t>(15</a:t>
            </a:r>
            <a:r>
              <a:rPr lang="en-US" sz="2400" spc="50" baseline="30000" dirty="0">
                <a:ln w="11430"/>
                <a:solidFill>
                  <a:srgbClr val="8C4C64"/>
                </a:solidFill>
                <a:effectLst>
                  <a:outerShdw blurRad="76200" dist="50800" dir="5400000" algn="tl" rotWithShape="0">
                    <a:srgbClr val="000000">
                      <a:alpha val="65000"/>
                    </a:srgbClr>
                  </a:outerShdw>
                </a:effectLst>
              </a:rPr>
              <a:t>th</a:t>
            </a:r>
            <a:r>
              <a:rPr lang="en-US" sz="2400" spc="50" dirty="0">
                <a:ln w="11430"/>
                <a:solidFill>
                  <a:srgbClr val="8C4C64"/>
                </a:solidFill>
                <a:effectLst>
                  <a:outerShdw blurRad="76200" dist="50800" dir="5400000" algn="tl" rotWithShape="0">
                    <a:srgbClr val="000000">
                      <a:alpha val="65000"/>
                    </a:srgbClr>
                  </a:outerShdw>
                </a:effectLst>
              </a:rPr>
              <a:t>)</a:t>
            </a:r>
          </a:p>
        </p:txBody>
      </p:sp>
      <p:sp>
        <p:nvSpPr>
          <p:cNvPr id="9" name="TextBox 8"/>
          <p:cNvSpPr txBox="1"/>
          <p:nvPr/>
        </p:nvSpPr>
        <p:spPr>
          <a:xfrm>
            <a:off x="215900" y="2286000"/>
            <a:ext cx="8851900" cy="3039294"/>
          </a:xfrm>
          <a:prstGeom prst="rect">
            <a:avLst/>
          </a:prstGeom>
          <a:noFill/>
        </p:spPr>
        <p:txBody>
          <a:bodyPr wrap="square" rtlCol="0">
            <a:spAutoFit/>
            <a:scene3d>
              <a:camera prst="orthographicFront"/>
              <a:lightRig rig="threePt" dir="t"/>
            </a:scene3d>
            <a:sp3d extrusionH="57150">
              <a:bevelT w="38100" h="38100"/>
            </a:sp3d>
          </a:bodyPr>
          <a:lstStyle/>
          <a:p>
            <a:r>
              <a:rPr lang="en-US" sz="2000" b="1" u="sng" dirty="0"/>
              <a:t>Note</a:t>
            </a:r>
            <a:r>
              <a:rPr lang="en-US" sz="2000" b="1" dirty="0"/>
              <a:t>:  “</a:t>
            </a:r>
            <a:r>
              <a:rPr lang="en-US" sz="2000" b="1" dirty="0">
                <a:solidFill>
                  <a:srgbClr val="FF3399"/>
                </a:solidFill>
              </a:rPr>
              <a:t>morrow</a:t>
            </a:r>
            <a:r>
              <a:rPr lang="en-US" sz="2000" b="1" dirty="0"/>
              <a:t>” begins in the “</a:t>
            </a:r>
            <a:r>
              <a:rPr lang="en-US" sz="2000" b="1" dirty="0">
                <a:solidFill>
                  <a:srgbClr val="FF3399"/>
                </a:solidFill>
              </a:rPr>
              <a:t>morning</a:t>
            </a:r>
            <a:r>
              <a:rPr lang="en-US" sz="2000" b="1" dirty="0"/>
              <a:t>” with the </a:t>
            </a:r>
            <a:r>
              <a:rPr lang="en-US" sz="2000" b="1" dirty="0">
                <a:solidFill>
                  <a:srgbClr val="FF3399"/>
                </a:solidFill>
              </a:rPr>
              <a:t>arrival of twilight.  </a:t>
            </a:r>
            <a:br>
              <a:rPr lang="en-US" sz="2000" b="1" dirty="0">
                <a:solidFill>
                  <a:srgbClr val="FF3399"/>
                </a:solidFill>
              </a:rPr>
            </a:br>
            <a:r>
              <a:rPr lang="en-US" b="1" dirty="0"/>
              <a:t>  </a:t>
            </a:r>
          </a:p>
          <a:p>
            <a:r>
              <a:rPr lang="en-US" sz="2400" b="1" dirty="0"/>
              <a:t>Therefore, </a:t>
            </a:r>
            <a:r>
              <a:rPr lang="en-US" sz="2400" b="1" dirty="0">
                <a:solidFill>
                  <a:srgbClr val="00B050"/>
                </a:solidFill>
              </a:rPr>
              <a:t>Wave Sheaf / Firstfruits Festival begins at this point. </a:t>
            </a:r>
          </a:p>
          <a:p>
            <a:br>
              <a:rPr lang="en-US" sz="1050" b="1" dirty="0">
                <a:solidFill>
                  <a:srgbClr val="00B050"/>
                </a:solidFill>
              </a:rPr>
            </a:br>
            <a:r>
              <a:rPr lang="en-US" sz="2400" b="1" dirty="0">
                <a:solidFill>
                  <a:schemeClr val="accent5">
                    <a:lumMod val="75000"/>
                  </a:schemeClr>
                </a:solidFill>
              </a:rPr>
              <a:t>Josh 5:11</a:t>
            </a:r>
            <a:r>
              <a:rPr lang="en-US" sz="2400" dirty="0">
                <a:solidFill>
                  <a:schemeClr val="accent5">
                    <a:lumMod val="75000"/>
                  </a:schemeClr>
                </a:solidFill>
              </a:rPr>
              <a:t> </a:t>
            </a:r>
            <a:r>
              <a:rPr lang="en-US" sz="2000" b="1" dirty="0">
                <a:solidFill>
                  <a:srgbClr val="8C4C64"/>
                </a:solidFill>
              </a:rPr>
              <a:t>is specific:  Israel ate the grain on the “</a:t>
            </a:r>
            <a:r>
              <a:rPr lang="en-US" sz="2000" b="1" dirty="0">
                <a:solidFill>
                  <a:srgbClr val="FF3399"/>
                </a:solidFill>
              </a:rPr>
              <a:t>morrow</a:t>
            </a:r>
            <a:r>
              <a:rPr lang="en-US" sz="2000" b="1" dirty="0">
                <a:solidFill>
                  <a:srgbClr val="8C4C64"/>
                </a:solidFill>
              </a:rPr>
              <a:t> </a:t>
            </a:r>
            <a:r>
              <a:rPr lang="en-US" sz="2000" b="1" u="sng" dirty="0">
                <a:solidFill>
                  <a:srgbClr val="00B050"/>
                </a:solidFill>
              </a:rPr>
              <a:t>after</a:t>
            </a:r>
            <a:r>
              <a:rPr lang="en-US" sz="2000" b="1" dirty="0">
                <a:solidFill>
                  <a:srgbClr val="8C4C64"/>
                </a:solidFill>
              </a:rPr>
              <a:t> the Passover.”  </a:t>
            </a:r>
          </a:p>
          <a:p>
            <a:endParaRPr lang="en-US" sz="1100" b="1" dirty="0">
              <a:solidFill>
                <a:srgbClr val="8C4C64"/>
              </a:solidFill>
            </a:endParaRPr>
          </a:p>
          <a:p>
            <a:r>
              <a:rPr lang="en-US" sz="3600" b="1" dirty="0">
                <a:solidFill>
                  <a:srgbClr val="C00000"/>
                </a:solidFill>
              </a:rPr>
              <a:t>FINALLY: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AFTER THE Wave Sheaf CEREMONY, ISRAEL WAS Allowed to take any of the “old or new” grain TO MAKE UNLEAVENED BREAD ACCORDING TO THE STATUTE.  </a:t>
            </a:r>
            <a:endParaRPr lang="en-US" sz="1050" i="1" dirty="0"/>
          </a:p>
        </p:txBody>
      </p:sp>
      <p:sp>
        <p:nvSpPr>
          <p:cNvPr id="12" name="Content Placeholder 2"/>
          <p:cNvSpPr txBox="1">
            <a:spLocks/>
          </p:cNvSpPr>
          <p:nvPr/>
        </p:nvSpPr>
        <p:spPr>
          <a:xfrm>
            <a:off x="381000" y="5366251"/>
            <a:ext cx="6913880" cy="1491749"/>
          </a:xfrm>
          <a:prstGeom prst="rect">
            <a:avLst/>
          </a:prstGeom>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a:ln w="11430"/>
                <a:solidFill>
                  <a:srgbClr val="00B050"/>
                </a:solidFill>
                <a:effectLst>
                  <a:outerShdw blurRad="76200" dist="50800" dir="5400000" algn="tl" rotWithShape="0">
                    <a:srgbClr val="000000">
                      <a:alpha val="65000"/>
                    </a:srgbClr>
                  </a:outerShdw>
                </a:effectLst>
              </a:rPr>
              <a:t>Wave Sheaf </a:t>
            </a:r>
            <a:r>
              <a:rPr lang="en-US" sz="4000" b="1" spc="50" dirty="0">
                <a:ln w="11430"/>
                <a:solidFill>
                  <a:srgbClr val="8C4C64"/>
                </a:solidFill>
                <a:effectLst>
                  <a:outerShdw blurRad="76200" dist="50800" dir="5400000" algn="tl" rotWithShape="0">
                    <a:srgbClr val="000000">
                      <a:alpha val="65000"/>
                    </a:srgbClr>
                  </a:outerShdw>
                </a:effectLst>
              </a:rPr>
              <a:t>is established on Abib 15.</a:t>
            </a:r>
          </a:p>
          <a:p>
            <a:pPr marL="45720" indent="0" algn="ctr">
              <a:buFont typeface="Georgia" pitchFamily="18" charset="0"/>
              <a:buNone/>
            </a:pPr>
            <a:r>
              <a:rPr lang="en-US" sz="4000" b="1" spc="50" dirty="0">
                <a:ln w="11430"/>
                <a:solidFill>
                  <a:srgbClr val="8C4C64"/>
                </a:solidFill>
                <a:effectLst>
                  <a:outerShdw blurRad="76200" dist="50800" dir="5400000" algn="tl" rotWithShape="0">
                    <a:srgbClr val="000000">
                      <a:alpha val="65000"/>
                    </a:srgbClr>
                  </a:outerShdw>
                </a:effectLst>
              </a:rPr>
              <a:t>We are still </a:t>
            </a:r>
            <a:r>
              <a:rPr lang="en-US" sz="4000" b="1" spc="50" dirty="0">
                <a:ln w="11430"/>
                <a:solidFill>
                  <a:srgbClr val="FF0000"/>
                </a:solidFill>
                <a:effectLst>
                  <a:outerShdw blurRad="76200" dist="50800" dir="5400000" algn="tl" rotWithShape="0">
                    <a:srgbClr val="000000">
                      <a:alpha val="65000"/>
                    </a:srgbClr>
                  </a:outerShdw>
                </a:effectLst>
              </a:rPr>
              <a:t>assuming Passover </a:t>
            </a:r>
            <a:br>
              <a:rPr lang="en-US" sz="4000" b="1" spc="50" dirty="0">
                <a:ln w="11430"/>
                <a:solidFill>
                  <a:schemeClr val="accent5">
                    <a:lumMod val="75000"/>
                  </a:schemeClr>
                </a:solidFill>
                <a:effectLst>
                  <a:outerShdw blurRad="76200" dist="50800" dir="5400000" algn="tl" rotWithShape="0">
                    <a:srgbClr val="000000">
                      <a:alpha val="65000"/>
                    </a:srgbClr>
                  </a:outerShdw>
                </a:effectLst>
              </a:rPr>
            </a:br>
            <a:r>
              <a:rPr lang="en-US" sz="4000" b="1" spc="50" dirty="0">
                <a:ln w="11430"/>
                <a:solidFill>
                  <a:srgbClr val="8C4C64"/>
                </a:solidFill>
                <a:effectLst>
                  <a:outerShdw blurRad="76200" dist="50800" dir="5400000" algn="tl" rotWithShape="0">
                    <a:srgbClr val="000000">
                      <a:alpha val="65000"/>
                    </a:srgbClr>
                  </a:outerShdw>
                </a:effectLst>
              </a:rPr>
              <a:t>is on the </a:t>
            </a:r>
            <a:r>
              <a:rPr lang="en-US" sz="4000" b="1" spc="50" dirty="0">
                <a:ln w="11430"/>
                <a:solidFill>
                  <a:srgbClr val="00B0F0"/>
                </a:solidFill>
                <a:effectLst>
                  <a:outerShdw blurRad="76200" dist="50800" dir="5400000" algn="tl" rotWithShape="0">
                    <a:srgbClr val="000000">
                      <a:alpha val="65000"/>
                    </a:srgbClr>
                  </a:outerShdw>
                </a:effectLst>
              </a:rPr>
              <a:t>7</a:t>
            </a:r>
            <a:r>
              <a:rPr lang="en-US" sz="4000" b="1" spc="50" baseline="30000" dirty="0">
                <a:ln w="11430"/>
                <a:solidFill>
                  <a:srgbClr val="00B0F0"/>
                </a:solidFill>
                <a:effectLst>
                  <a:outerShdw blurRad="76200" dist="50800" dir="5400000" algn="tl" rotWithShape="0">
                    <a:srgbClr val="000000">
                      <a:alpha val="65000"/>
                    </a:srgbClr>
                  </a:outerShdw>
                </a:effectLst>
              </a:rPr>
              <a:t>th</a:t>
            </a:r>
            <a:r>
              <a:rPr lang="en-US" sz="4000" b="1" spc="50" dirty="0">
                <a:ln w="11430"/>
                <a:solidFill>
                  <a:srgbClr val="00B0F0"/>
                </a:solidFill>
                <a:effectLst>
                  <a:outerShdw blurRad="76200" dist="50800" dir="5400000" algn="tl" rotWithShape="0">
                    <a:srgbClr val="000000">
                      <a:alpha val="65000"/>
                    </a:srgbClr>
                  </a:outerShdw>
                </a:effectLst>
              </a:rPr>
              <a:t> Day Sabbath.</a:t>
            </a:r>
          </a:p>
        </p:txBody>
      </p:sp>
      <p:pic>
        <p:nvPicPr>
          <p:cNvPr id="13" name="Picture 3" descr="C:\Users\Rae\Desktop\smiley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66000" y="4876800"/>
            <a:ext cx="134532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82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59071"/>
            <a:ext cx="1828800" cy="365125"/>
          </a:xfrm>
        </p:spPr>
        <p:txBody>
          <a:bodyPr/>
          <a:lstStyle/>
          <a:p>
            <a:fld id="{5C014052-953B-4273-8F47-BF25327D5B24}" type="slidenum">
              <a:rPr lang="en-US" smtClean="0"/>
              <a:t>32</a:t>
            </a:fld>
            <a:endParaRPr lang="en-US" dirty="0"/>
          </a:p>
        </p:txBody>
      </p:sp>
      <p:sp>
        <p:nvSpPr>
          <p:cNvPr id="5" name="Title 1"/>
          <p:cNvSpPr txBox="1">
            <a:spLocks/>
          </p:cNvSpPr>
          <p:nvPr/>
        </p:nvSpPr>
        <p:spPr>
          <a:xfrm>
            <a:off x="-96520" y="0"/>
            <a:ext cx="9296400" cy="2362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#4  Joshua has Confirmed</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00B050"/>
                </a:solidFill>
                <a:effectLst>
                  <a:outerShdw blurRad="76200" dist="50800" dir="5400000" algn="tl" rotWithShape="0">
                    <a:srgbClr val="000000">
                      <a:alpha val="65000"/>
                    </a:srgbClr>
                  </a:outerShdw>
                </a:effectLst>
              </a:rPr>
              <a:t>Wave Sheaf</a:t>
            </a:r>
            <a:r>
              <a:rPr lang="en-US" sz="4400" spc="50" dirty="0">
                <a:ln w="11430"/>
                <a:solidFill>
                  <a:srgbClr val="8C4C64"/>
                </a:solidFill>
                <a:effectLst>
                  <a:outerShdw blurRad="76200" dist="50800" dir="5400000" algn="tl" rotWithShape="0">
                    <a:srgbClr val="000000">
                      <a:alpha val="65000"/>
                    </a:srgbClr>
                  </a:outerShdw>
                </a:effectLst>
              </a:rPr>
              <a:t> occurred on Abib 15 –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the </a:t>
            </a:r>
            <a:r>
              <a:rPr lang="en-US" sz="4400" spc="50" dirty="0">
                <a:ln w="11430"/>
                <a:solidFill>
                  <a:srgbClr val="FF3399"/>
                </a:solidFill>
                <a:effectLst>
                  <a:outerShdw blurRad="76200" dist="50800" dir="5400000" algn="tl" rotWithShape="0">
                    <a:srgbClr val="000000">
                      <a:alpha val="65000"/>
                    </a:srgbClr>
                  </a:outerShdw>
                </a:effectLst>
              </a:rPr>
              <a:t>morrow</a:t>
            </a:r>
            <a:r>
              <a:rPr lang="en-US" sz="4400"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00B050"/>
                </a:solidFill>
                <a:effectLst>
                  <a:outerShdw blurRad="76200" dist="50800" dir="5400000" algn="tl" rotWithShape="0">
                    <a:srgbClr val="000000">
                      <a:alpha val="65000"/>
                    </a:srgbClr>
                  </a:outerShdw>
                </a:effectLst>
              </a:rPr>
              <a:t>after</a:t>
            </a:r>
            <a:r>
              <a:rPr lang="en-US" sz="4400"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8C4C64"/>
                </a:solidFill>
                <a:effectLst>
                  <a:outerShdw blurRad="76200" dist="50800" dir="5400000" algn="tl" rotWithShape="0">
                    <a:srgbClr val="000000">
                      <a:alpha val="65000"/>
                    </a:srgbClr>
                  </a:outerShdw>
                </a:effectLst>
              </a:rPr>
              <a:t> </a:t>
            </a:r>
            <a:r>
              <a:rPr lang="en-US" sz="2400" spc="50" dirty="0">
                <a:ln w="11430"/>
                <a:solidFill>
                  <a:srgbClr val="C00000"/>
                </a:solidFill>
                <a:effectLst>
                  <a:outerShdw blurRad="76200" dist="50800" dir="5400000" algn="tl" rotWithShape="0">
                    <a:srgbClr val="000000">
                      <a:alpha val="65000"/>
                    </a:srgbClr>
                  </a:outerShdw>
                </a:effectLst>
              </a:rPr>
              <a:t>[not Abib 16, </a:t>
            </a:r>
            <a:br>
              <a:rPr lang="en-US" sz="2400" spc="50" dirty="0">
                <a:ln w="11430"/>
                <a:solidFill>
                  <a:srgbClr val="C00000"/>
                </a:solidFill>
                <a:effectLst>
                  <a:outerShdw blurRad="76200" dist="50800" dir="5400000" algn="tl" rotWithShape="0">
                    <a:srgbClr val="000000">
                      <a:alpha val="65000"/>
                    </a:srgbClr>
                  </a:outerShdw>
                </a:effectLst>
              </a:rPr>
            </a:br>
            <a:r>
              <a:rPr lang="en-US" sz="2400" spc="50" dirty="0">
                <a:ln w="11430"/>
                <a:solidFill>
                  <a:srgbClr val="C00000"/>
                </a:solidFill>
                <a:effectLst>
                  <a:outerShdw blurRad="76200" dist="50800" dir="5400000" algn="tl" rotWithShape="0">
                    <a:srgbClr val="000000">
                      <a:alpha val="65000"/>
                    </a:srgbClr>
                  </a:outerShdw>
                </a:effectLst>
              </a:rPr>
              <a:t>the morrow after the 1</a:t>
            </a:r>
            <a:r>
              <a:rPr lang="en-US" sz="2400" spc="50" baseline="30000" dirty="0">
                <a:ln w="11430"/>
                <a:solidFill>
                  <a:srgbClr val="C00000"/>
                </a:solidFill>
                <a:effectLst>
                  <a:outerShdw blurRad="76200" dist="50800" dir="5400000" algn="tl" rotWithShape="0">
                    <a:srgbClr val="000000">
                      <a:alpha val="65000"/>
                    </a:srgbClr>
                  </a:outerShdw>
                </a:effectLst>
              </a:rPr>
              <a:t>st</a:t>
            </a:r>
            <a:r>
              <a:rPr lang="en-US" sz="2400" spc="50" dirty="0">
                <a:ln w="11430"/>
                <a:solidFill>
                  <a:srgbClr val="C00000"/>
                </a:solidFill>
                <a:effectLst>
                  <a:outerShdw blurRad="76200" dist="50800" dir="5400000" algn="tl" rotWithShape="0">
                    <a:srgbClr val="000000">
                      <a:alpha val="65000"/>
                    </a:srgbClr>
                  </a:outerShdw>
                </a:effectLst>
              </a:rPr>
              <a:t> Unleavened Bread Sabbath].</a:t>
            </a:r>
            <a:endParaRPr lang="en-US" sz="1800" spc="50" dirty="0">
              <a:ln w="11430"/>
              <a:solidFill>
                <a:srgbClr val="C00000"/>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261247769"/>
              </p:ext>
            </p:extLst>
          </p:nvPr>
        </p:nvGraphicFramePr>
        <p:xfrm>
          <a:off x="533401" y="2514600"/>
          <a:ext cx="8229599" cy="158695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72380">
                <a:tc>
                  <a:txBody>
                    <a:bodyPr/>
                    <a:lstStyle/>
                    <a:p>
                      <a:pPr algn="ctr"/>
                      <a:r>
                        <a:rPr lang="en-US" sz="2000" b="1" dirty="0"/>
                        <a:t>Abib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a:t>2</a:t>
                      </a:r>
                    </a:p>
                  </a:txBody>
                  <a:tcPr>
                    <a:lnL w="12700" cmpd="sng">
                      <a:noFill/>
                    </a:lnL>
                    <a:cell3D prstMaterial="dkEdge">
                      <a:bevel w="77470" h="12700" prst="softRound"/>
                      <a:lightRig rig="flood" dir="t"/>
                    </a:cell3D>
                  </a:tcPr>
                </a:tc>
                <a:tc>
                  <a:txBody>
                    <a:bodyPr/>
                    <a:lstStyle/>
                    <a:p>
                      <a:pPr algn="ctr"/>
                      <a:r>
                        <a:rPr lang="en-US" sz="1400" dirty="0"/>
                        <a:t>3</a:t>
                      </a:r>
                    </a:p>
                  </a:txBody>
                  <a:tcPr>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extLst>
                  <a:ext uri="{0D108BD9-81ED-4DB2-BD59-A6C34878D82A}">
                    <a16:rowId xmlns:a16="http://schemas.microsoft.com/office/drawing/2014/main" val="10001"/>
                  </a:ext>
                </a:extLst>
              </a:tr>
              <a:tr h="372380">
                <a:tc>
                  <a:txBody>
                    <a:bodyPr/>
                    <a:lstStyle/>
                    <a:p>
                      <a:pPr algn="ctr"/>
                      <a:r>
                        <a:rPr lang="en-US" sz="1400" dirty="0"/>
                        <a:t>8</a:t>
                      </a:r>
                    </a:p>
                  </a:txBody>
                  <a:tcPr>
                    <a:lnT w="12700" cmpd="sng">
                      <a:noFill/>
                    </a:lnT>
                    <a:lnB w="12700" cmpd="sng">
                      <a:noFill/>
                    </a:lnB>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1600" b="0" dirty="0"/>
                        <a:t>11</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2000" b="1" dirty="0"/>
                        <a:t>14 P/O</a:t>
                      </a: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r h="372380">
                <a:tc>
                  <a:txBody>
                    <a:bodyPr/>
                    <a:lstStyle/>
                    <a:p>
                      <a:pPr algn="ctr"/>
                      <a:r>
                        <a:rPr lang="en-US" sz="2000" b="1" dirty="0"/>
                        <a:t>15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16</a:t>
                      </a:r>
                    </a:p>
                  </a:txBody>
                  <a:tcPr>
                    <a:cell3D prstMaterial="dkEdge">
                      <a:bevel w="77470" h="12700" prst="softRound"/>
                      <a:lightRig rig="flood" dir="t"/>
                    </a:cell3D>
                  </a:tcPr>
                </a:tc>
                <a:tc>
                  <a:txBody>
                    <a:bodyPr/>
                    <a:lstStyle/>
                    <a:p>
                      <a:pPr algn="ctr"/>
                      <a:r>
                        <a:rPr lang="en-US" sz="1400" dirty="0"/>
                        <a:t>17</a:t>
                      </a:r>
                    </a:p>
                  </a:txBody>
                  <a:tcPr>
                    <a:cell3D prstMaterial="dkEdge">
                      <a:bevel w="77470" h="12700" prst="softRound"/>
                      <a:lightRig rig="flood" dir="t"/>
                    </a:cell3D>
                    <a:solidFill>
                      <a:srgbClr val="DCE5EE"/>
                    </a:solidFill>
                  </a:tcPr>
                </a:tc>
                <a:tc>
                  <a:txBody>
                    <a:bodyPr/>
                    <a:lstStyle/>
                    <a:p>
                      <a:pPr algn="ctr"/>
                      <a:r>
                        <a:rPr lang="en-US" sz="1400" b="0" dirty="0"/>
                        <a:t>18</a:t>
                      </a:r>
                    </a:p>
                  </a:txBody>
                  <a:tcPr>
                    <a:cell3D prstMaterial="dkEdge">
                      <a:bevel w="77470" h="12700" prst="softRound"/>
                      <a:lightRig rig="flood" dir="t"/>
                    </a:cell3D>
                    <a:solidFill>
                      <a:srgbClr val="DCE5EE"/>
                    </a:solidFill>
                  </a:tcPr>
                </a:tc>
                <a:tc>
                  <a:txBody>
                    <a:bodyPr/>
                    <a:lstStyle/>
                    <a:p>
                      <a:pPr algn="ctr"/>
                      <a:r>
                        <a:rPr lang="en-US" sz="1400" dirty="0"/>
                        <a:t>19</a:t>
                      </a:r>
                    </a:p>
                  </a:txBody>
                  <a:tcPr>
                    <a:cell3D prstMaterial="dkEdge">
                      <a:bevel w="77470" h="12700" prst="softRound"/>
                      <a:lightRig rig="flood" dir="t"/>
                    </a:cell3D>
                  </a:tcPr>
                </a:tc>
                <a:tc>
                  <a:txBody>
                    <a:bodyPr/>
                    <a:lstStyle/>
                    <a:p>
                      <a:pPr algn="ctr"/>
                      <a:r>
                        <a:rPr lang="en-US" sz="1400" dirty="0"/>
                        <a:t>20</a:t>
                      </a:r>
                    </a:p>
                  </a:txBody>
                  <a:tcPr>
                    <a:cell3D prstMaterial="dkEdge">
                      <a:bevel w="77470" h="12700" prst="softRound"/>
                      <a:lightRig rig="flood" dir="t"/>
                    </a:cell3D>
                  </a:tcPr>
                </a:tc>
                <a:tc>
                  <a:txBody>
                    <a:bodyPr/>
                    <a:lstStyle/>
                    <a:p>
                      <a:pPr algn="ctr"/>
                      <a:r>
                        <a:rPr lang="en-US" sz="1400" b="1" dirty="0"/>
                        <a:t>21</a:t>
                      </a:r>
                    </a:p>
                  </a:txBody>
                  <a:tcPr>
                    <a:cell3D prstMaterial="dkEdge">
                      <a:bevel w="77470" h="12700" prst="softRound"/>
                      <a:lightRig rig="flood" dir="t"/>
                    </a:cell3D>
                    <a:solidFill>
                      <a:srgbClr val="DCE5EE"/>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533400" y="4114800"/>
            <a:ext cx="8229600" cy="1323439"/>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rgbClr val="7030A0"/>
                </a:solidFill>
                <a:effectLst>
                  <a:glow rad="139700">
                    <a:schemeClr val="accent4">
                      <a:satMod val="175000"/>
                      <a:alpha val="40000"/>
                    </a:schemeClr>
                  </a:glow>
                </a:effectLst>
              </a:rPr>
              <a:t>Josh 5:11  </a:t>
            </a:r>
            <a:r>
              <a:rPr lang="en-US" sz="2400" b="1" dirty="0">
                <a:solidFill>
                  <a:srgbClr val="8C4C64"/>
                </a:solidFill>
              </a:rPr>
              <a:t>And they did eat of the </a:t>
            </a:r>
            <a:r>
              <a:rPr lang="en-US" sz="2400" b="1" u="sng" dirty="0">
                <a:solidFill>
                  <a:srgbClr val="00B050"/>
                </a:solidFill>
              </a:rPr>
              <a:t>old corn</a:t>
            </a:r>
            <a:r>
              <a:rPr lang="en-US" sz="2400" b="1" dirty="0">
                <a:solidFill>
                  <a:srgbClr val="8C4C64"/>
                </a:solidFill>
              </a:rPr>
              <a:t>  </a:t>
            </a:r>
            <a:r>
              <a:rPr lang="en-US" b="1" dirty="0">
                <a:solidFill>
                  <a:srgbClr val="8C4C64"/>
                </a:solidFill>
              </a:rPr>
              <a:t>[</a:t>
            </a:r>
            <a:r>
              <a:rPr lang="en-US" b="1" dirty="0">
                <a:solidFill>
                  <a:srgbClr val="00B050"/>
                </a:solidFill>
              </a:rPr>
              <a:t>grain</a:t>
            </a:r>
            <a:r>
              <a:rPr lang="en-US" b="1" dirty="0">
                <a:solidFill>
                  <a:srgbClr val="8C4C64"/>
                </a:solidFill>
              </a:rPr>
              <a:t>]  </a:t>
            </a:r>
            <a:r>
              <a:rPr lang="en-US" sz="2400" b="1" dirty="0">
                <a:solidFill>
                  <a:srgbClr val="8C4C64"/>
                </a:solidFill>
              </a:rPr>
              <a:t>of the land on the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the Passover, unleavened cakes, </a:t>
            </a:r>
            <a:br>
              <a:rPr lang="en-US" sz="2400" b="1" dirty="0">
                <a:solidFill>
                  <a:srgbClr val="8C4C64"/>
                </a:solidFill>
              </a:rPr>
            </a:br>
            <a:r>
              <a:rPr lang="en-US" sz="2400" b="1" dirty="0">
                <a:solidFill>
                  <a:srgbClr val="8C4C64"/>
                </a:solidFill>
              </a:rPr>
              <a:t>and parched corn in the selfsame day.  </a:t>
            </a:r>
            <a:r>
              <a:rPr lang="en-US" i="1" dirty="0"/>
              <a:t>KJV</a:t>
            </a:r>
          </a:p>
        </p:txBody>
      </p:sp>
      <p:sp>
        <p:nvSpPr>
          <p:cNvPr id="8" name="Content Placeholder 6"/>
          <p:cNvSpPr>
            <a:spLocks noGrp="1"/>
          </p:cNvSpPr>
          <p:nvPr>
            <p:ph sz="quarter" idx="13"/>
          </p:nvPr>
        </p:nvSpPr>
        <p:spPr>
          <a:xfrm>
            <a:off x="533400" y="5590639"/>
            <a:ext cx="8153400" cy="1114961"/>
          </a:xfrm>
          <a:solidFill>
            <a:schemeClr val="accent2">
              <a:lumMod val="20000"/>
              <a:lumOff val="80000"/>
            </a:schemeClr>
          </a:solidFill>
          <a:ln w="57150">
            <a:solidFill>
              <a:schemeClr val="accent2">
                <a:lumMod val="75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rmAutofit lnSpcReduction="10000"/>
            <a:sp3d extrusionH="57150">
              <a:bevelT w="38100" h="38100"/>
            </a:sp3d>
          </a:bodyPr>
          <a:lstStyle/>
          <a:p>
            <a:pPr marL="45720" indent="0">
              <a:buNone/>
            </a:pPr>
            <a:r>
              <a:rPr lang="en-US" sz="2400" b="1" dirty="0">
                <a:solidFill>
                  <a:srgbClr val="8C4C64"/>
                </a:solidFill>
              </a:rPr>
              <a:t>We still need to confirm if “the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the </a:t>
            </a:r>
            <a:r>
              <a:rPr lang="en-US" sz="2400" b="1" dirty="0">
                <a:solidFill>
                  <a:srgbClr val="C00000"/>
                </a:solidFill>
              </a:rPr>
              <a:t>Passover</a:t>
            </a:r>
            <a:r>
              <a:rPr lang="en-US" sz="2400" b="1" dirty="0">
                <a:solidFill>
                  <a:srgbClr val="8C4C64"/>
                </a:solidFill>
              </a:rPr>
              <a:t>” is indeed also “the </a:t>
            </a:r>
            <a:r>
              <a:rPr lang="en-US" sz="2400" b="1" dirty="0">
                <a:solidFill>
                  <a:srgbClr val="FF3399"/>
                </a:solidFill>
              </a:rPr>
              <a:t>morrow</a:t>
            </a:r>
            <a:r>
              <a:rPr lang="en-US" sz="2400" b="1" dirty="0">
                <a:solidFill>
                  <a:srgbClr val="8C4C64"/>
                </a:solidFill>
              </a:rPr>
              <a:t> </a:t>
            </a:r>
            <a:r>
              <a:rPr lang="en-US" sz="2400" b="1" u="sng" dirty="0">
                <a:solidFill>
                  <a:srgbClr val="00B050"/>
                </a:solidFill>
              </a:rPr>
              <a:t>after</a:t>
            </a:r>
            <a:r>
              <a:rPr lang="en-US" sz="2400" b="1" dirty="0">
                <a:solidFill>
                  <a:srgbClr val="8C4C64"/>
                </a:solidFill>
              </a:rPr>
              <a:t> the weekly </a:t>
            </a:r>
            <a:r>
              <a:rPr lang="en-US" sz="2400" b="1" dirty="0">
                <a:solidFill>
                  <a:srgbClr val="00B0F0"/>
                </a:solidFill>
              </a:rPr>
              <a:t>Sabbath.</a:t>
            </a:r>
            <a:r>
              <a:rPr lang="en-US" sz="2400" b="1" dirty="0">
                <a:solidFill>
                  <a:schemeClr val="accent5">
                    <a:lumMod val="75000"/>
                  </a:schemeClr>
                </a:solidFill>
              </a:rPr>
              <a:t>”  </a:t>
            </a:r>
            <a:br>
              <a:rPr lang="en-US" sz="2400" b="1" dirty="0">
                <a:solidFill>
                  <a:schemeClr val="accent5">
                    <a:lumMod val="75000"/>
                  </a:schemeClr>
                </a:solidFill>
              </a:rPr>
            </a:br>
            <a:r>
              <a:rPr lang="en-US" sz="2400" b="1" dirty="0">
                <a:solidFill>
                  <a:schemeClr val="accent5">
                    <a:lumMod val="75000"/>
                  </a:schemeClr>
                </a:solidFill>
              </a:rPr>
              <a:t>          </a:t>
            </a:r>
            <a:r>
              <a:rPr lang="en-US" sz="2400" b="1" dirty="0">
                <a:solidFill>
                  <a:srgbClr val="FF3399"/>
                </a:solidFill>
              </a:rPr>
              <a:t>Question:  </a:t>
            </a:r>
            <a:r>
              <a:rPr lang="en-US" sz="2400" b="1" dirty="0">
                <a:solidFill>
                  <a:srgbClr val="8C4C64"/>
                </a:solidFill>
              </a:rPr>
              <a:t>Are both these “</a:t>
            </a:r>
            <a:r>
              <a:rPr lang="en-US" sz="2400" b="1" dirty="0">
                <a:solidFill>
                  <a:srgbClr val="FF3399"/>
                </a:solidFill>
              </a:rPr>
              <a:t>morrows</a:t>
            </a:r>
            <a:r>
              <a:rPr lang="en-US" sz="2400" b="1" dirty="0">
                <a:solidFill>
                  <a:srgbClr val="8C4C64"/>
                </a:solidFill>
              </a:rPr>
              <a:t>” on Abib 15? </a:t>
            </a:r>
            <a:endParaRPr lang="en-US" sz="1800" dirty="0">
              <a:solidFill>
                <a:srgbClr val="8C4C64"/>
              </a:solidFill>
            </a:endParaRPr>
          </a:p>
        </p:txBody>
      </p:sp>
    </p:spTree>
    <p:extLst>
      <p:ext uri="{BB962C8B-B14F-4D97-AF65-F5344CB8AC3E}">
        <p14:creationId xmlns:p14="http://schemas.microsoft.com/office/powerpoint/2010/main" val="1003785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33</a:t>
            </a:fld>
            <a:endParaRPr lang="en-US"/>
          </a:p>
        </p:txBody>
      </p:sp>
      <p:sp>
        <p:nvSpPr>
          <p:cNvPr id="12" name="Content Placeholder 7"/>
          <p:cNvSpPr txBox="1">
            <a:spLocks/>
          </p:cNvSpPr>
          <p:nvPr/>
        </p:nvSpPr>
        <p:spPr>
          <a:xfrm>
            <a:off x="152400" y="4114800"/>
            <a:ext cx="8991600" cy="2514600"/>
          </a:xfrm>
          <a:prstGeom prst="rect">
            <a:avLst/>
          </a:prstGeom>
        </p:spPr>
        <p:txBody>
          <a:bodyPr>
            <a:no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2800" b="1" dirty="0">
                <a:solidFill>
                  <a:srgbClr val="8C4C64"/>
                </a:solidFill>
              </a:rPr>
              <a:t>These two verses along with </a:t>
            </a:r>
            <a:r>
              <a:rPr lang="en-US" sz="2800" b="1" dirty="0">
                <a:solidFill>
                  <a:schemeClr val="accent5">
                    <a:lumMod val="75000"/>
                  </a:schemeClr>
                </a:solidFill>
              </a:rPr>
              <a:t>Josh 5:11 </a:t>
            </a:r>
            <a:r>
              <a:rPr lang="en-US" sz="2800" b="1" dirty="0">
                <a:solidFill>
                  <a:srgbClr val="8C4C64"/>
                </a:solidFill>
              </a:rPr>
              <a:t>are very specific.</a:t>
            </a:r>
            <a:r>
              <a:rPr lang="en-US" sz="2800" dirty="0">
                <a:solidFill>
                  <a:srgbClr val="8C4C64"/>
                </a:solidFill>
              </a:rPr>
              <a:t> </a:t>
            </a:r>
          </a:p>
          <a:p>
            <a:r>
              <a:rPr lang="en-US" sz="2800" b="1" dirty="0">
                <a:solidFill>
                  <a:srgbClr val="00B050"/>
                </a:solidFill>
              </a:rPr>
              <a:t>Wave Sheaf</a:t>
            </a:r>
            <a:r>
              <a:rPr lang="en-US" sz="2800" b="1" dirty="0">
                <a:solidFill>
                  <a:srgbClr val="8C4C64"/>
                </a:solidFill>
              </a:rPr>
              <a:t> will be celebrated in Canaan </a:t>
            </a:r>
            <a:r>
              <a:rPr lang="en-US" sz="2000" dirty="0">
                <a:solidFill>
                  <a:schemeClr val="tx1">
                    <a:lumMod val="50000"/>
                    <a:lumOff val="50000"/>
                  </a:schemeClr>
                </a:solidFill>
              </a:rPr>
              <a:t>(not the wilderness).  </a:t>
            </a:r>
            <a:br>
              <a:rPr lang="en-US" sz="2800" dirty="0"/>
            </a:br>
            <a:endParaRPr lang="en-US" sz="900" dirty="0"/>
          </a:p>
          <a:p>
            <a:pPr marL="45720" indent="0" algn="ctr">
              <a:buNone/>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This next verse in Lev 23:11 </a:t>
            </a:r>
            <a:b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 a prophecy of what will happen!</a:t>
            </a:r>
          </a:p>
        </p:txBody>
      </p:sp>
      <p:sp>
        <p:nvSpPr>
          <p:cNvPr id="13" name="Title 1"/>
          <p:cNvSpPr txBox="1">
            <a:spLocks/>
          </p:cNvSpPr>
          <p:nvPr/>
        </p:nvSpPr>
        <p:spPr>
          <a:xfrm>
            <a:off x="-76200" y="2286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Moses’ Instructions for </a:t>
            </a:r>
            <a:r>
              <a:rPr lang="en-US" sz="4400" spc="50" dirty="0">
                <a:ln w="11430"/>
                <a:solidFill>
                  <a:srgbClr val="00B050"/>
                </a:solidFill>
                <a:effectLst>
                  <a:outerShdw blurRad="76200" dist="50800" dir="5400000" algn="tl" rotWithShape="0">
                    <a:srgbClr val="000000">
                      <a:alpha val="65000"/>
                    </a:srgbClr>
                  </a:outerShdw>
                </a:effectLst>
              </a:rPr>
              <a:t>Wave Sheaf</a:t>
            </a:r>
            <a:endParaRPr lang="en-US" sz="2400" spc="50" dirty="0">
              <a:ln w="11430"/>
              <a:solidFill>
                <a:srgbClr val="00B050"/>
              </a:solidFill>
              <a:effectLst>
                <a:outerShdw blurRad="76200" dist="50800" dir="5400000" algn="tl" rotWithShape="0">
                  <a:srgbClr val="000000">
                    <a:alpha val="65000"/>
                  </a:srgbClr>
                </a:outerShdw>
              </a:effectLst>
            </a:endParaRPr>
          </a:p>
        </p:txBody>
      </p:sp>
      <p:sp>
        <p:nvSpPr>
          <p:cNvPr id="14" name="Content Placeholder 7"/>
          <p:cNvSpPr txBox="1">
            <a:spLocks/>
          </p:cNvSpPr>
          <p:nvPr/>
        </p:nvSpPr>
        <p:spPr>
          <a:xfrm>
            <a:off x="424180" y="990600"/>
            <a:ext cx="8382000" cy="3200400"/>
          </a:xfrm>
          <a:prstGeom prst="rect">
            <a:avLst/>
          </a:prstGeom>
        </p:spPr>
        <p:txBody>
          <a:bodyPr>
            <a:noAutofit/>
            <a:scene3d>
              <a:camera prst="orthographicFront"/>
              <a:lightRig rig="threePt" dir="t"/>
            </a:scene3d>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2400" b="1" dirty="0">
                <a:solidFill>
                  <a:schemeClr val="accent5">
                    <a:lumMod val="75000"/>
                  </a:schemeClr>
                </a:solidFill>
              </a:rPr>
              <a:t>Lev 23:10</a:t>
            </a:r>
            <a:r>
              <a:rPr lang="en-US" sz="2400" dirty="0"/>
              <a:t>  </a:t>
            </a:r>
            <a:r>
              <a:rPr lang="en-US" sz="2400" dirty="0">
                <a:solidFill>
                  <a:srgbClr val="8C4C64"/>
                </a:solidFill>
              </a:rPr>
              <a:t>“Speak to the children of Israel, and you shall say to them, </a:t>
            </a:r>
            <a:r>
              <a:rPr lang="en-US" sz="2400" b="1" i="1" dirty="0">
                <a:solidFill>
                  <a:srgbClr val="8C4C64"/>
                </a:solidFill>
              </a:rPr>
              <a:t>‘</a:t>
            </a:r>
            <a:r>
              <a:rPr lang="en-US" sz="2400" b="1" i="1" u="wavy" dirty="0">
                <a:solidFill>
                  <a:srgbClr val="00B050"/>
                </a:solidFill>
              </a:rPr>
              <a:t>When you come into the land</a:t>
            </a:r>
            <a:r>
              <a:rPr lang="en-US" sz="2400" b="1" i="1" dirty="0">
                <a:solidFill>
                  <a:srgbClr val="00B050"/>
                </a:solidFill>
              </a:rPr>
              <a:t> </a:t>
            </a:r>
            <a:r>
              <a:rPr lang="en-US" sz="1800" dirty="0"/>
              <a:t>[through the leadership of Joshua]  </a:t>
            </a:r>
            <a:r>
              <a:rPr lang="en-US" sz="2400" b="1" i="1" u="wavy" dirty="0">
                <a:solidFill>
                  <a:srgbClr val="8C4C64"/>
                </a:solidFill>
              </a:rPr>
              <a:t>which I give you</a:t>
            </a:r>
            <a:r>
              <a:rPr lang="en-US" sz="2400" b="1" i="1" dirty="0">
                <a:solidFill>
                  <a:srgbClr val="8C4C64"/>
                </a:solidFill>
              </a:rPr>
              <a:t>,</a:t>
            </a:r>
            <a:r>
              <a:rPr lang="en-US" sz="2400" dirty="0">
                <a:solidFill>
                  <a:srgbClr val="8C4C64"/>
                </a:solidFill>
              </a:rPr>
              <a:t> and shall reap its harvest, </a:t>
            </a:r>
            <a:r>
              <a:rPr lang="en-US" sz="2400" b="1" i="1" dirty="0">
                <a:solidFill>
                  <a:srgbClr val="00B050"/>
                </a:solidFill>
              </a:rPr>
              <a:t>then you shall bring a sheaf of the </a:t>
            </a:r>
            <a:r>
              <a:rPr lang="en-US" sz="2400" b="1" i="1" u="wavy" dirty="0">
                <a:solidFill>
                  <a:srgbClr val="00B050"/>
                </a:solidFill>
              </a:rPr>
              <a:t>first-fruits</a:t>
            </a:r>
            <a:r>
              <a:rPr lang="en-US" sz="2400" b="1" i="1" dirty="0">
                <a:solidFill>
                  <a:srgbClr val="8C4C64"/>
                </a:solidFill>
              </a:rPr>
              <a:t> of your harvest to the priest.’ </a:t>
            </a:r>
            <a:r>
              <a:rPr lang="en-US" sz="2400" i="1" dirty="0">
                <a:solidFill>
                  <a:srgbClr val="8C4C64"/>
                </a:solidFill>
              </a:rPr>
              <a:t>”</a:t>
            </a:r>
            <a:r>
              <a:rPr lang="en-US" sz="2400" b="1" i="1" dirty="0">
                <a:solidFill>
                  <a:srgbClr val="8C4C64"/>
                </a:solidFill>
              </a:rPr>
              <a:t> </a:t>
            </a:r>
            <a:r>
              <a:rPr lang="en-US" sz="1800" i="1" dirty="0"/>
              <a:t>KJV</a:t>
            </a:r>
            <a:endParaRPr lang="en-US" sz="3200" i="1" dirty="0"/>
          </a:p>
          <a:p>
            <a:pPr marL="45720" indent="0">
              <a:buNone/>
            </a:pPr>
            <a:r>
              <a:rPr lang="en-US" sz="2400" b="1" dirty="0">
                <a:solidFill>
                  <a:schemeClr val="accent5">
                    <a:lumMod val="75000"/>
                  </a:schemeClr>
                </a:solidFill>
              </a:rPr>
              <a:t>Num 15:18-19  </a:t>
            </a:r>
            <a:r>
              <a:rPr lang="en-US" sz="2400" dirty="0">
                <a:solidFill>
                  <a:srgbClr val="8C4C64"/>
                </a:solidFill>
              </a:rPr>
              <a:t>“</a:t>
            </a:r>
            <a:r>
              <a:rPr lang="en-US" sz="2400" b="1" u="sng" dirty="0">
                <a:solidFill>
                  <a:srgbClr val="00B050"/>
                </a:solidFill>
                <a:effectLst>
                  <a:outerShdw blurRad="69850" dist="43180" dir="5400000" sx="0" sy="0">
                    <a:srgbClr val="000000">
                      <a:alpha val="65000"/>
                    </a:srgbClr>
                  </a:outerShdw>
                </a:effectLst>
              </a:rPr>
              <a:t>When ye come into the land</a:t>
            </a:r>
            <a:r>
              <a:rPr lang="en-US" sz="2400" b="1" dirty="0">
                <a:solidFill>
                  <a:srgbClr val="00B050"/>
                </a:solidFill>
                <a:effectLst>
                  <a:outerShdw blurRad="69850" dist="43180" dir="5400000" sx="0" sy="0">
                    <a:srgbClr val="000000">
                      <a:alpha val="65000"/>
                    </a:srgbClr>
                  </a:outerShdw>
                </a:effectLst>
              </a:rPr>
              <a:t> </a:t>
            </a:r>
            <a:r>
              <a:rPr lang="en-US" sz="2400" dirty="0">
                <a:solidFill>
                  <a:srgbClr val="8C4C64"/>
                </a:solidFill>
              </a:rPr>
              <a:t>whither I bring you, Then it shall be, that, when ye eat of the bread of the land, </a:t>
            </a:r>
            <a:r>
              <a:rPr lang="en-US" sz="2400" b="1" dirty="0">
                <a:solidFill>
                  <a:srgbClr val="00B050"/>
                </a:solidFill>
                <a:effectLst>
                  <a:outerShdw blurRad="69850" dist="43180" dir="5400000" sx="0" sy="0">
                    <a:srgbClr val="000000">
                      <a:alpha val="65000"/>
                    </a:srgbClr>
                  </a:outerShdw>
                </a:effectLst>
              </a:rPr>
              <a:t>ye shall </a:t>
            </a:r>
            <a:r>
              <a:rPr lang="en-US" sz="2400" b="1" u="sng" dirty="0">
                <a:solidFill>
                  <a:srgbClr val="00B050"/>
                </a:solidFill>
              </a:rPr>
              <a:t>offer up an heave offering</a:t>
            </a:r>
            <a:r>
              <a:rPr lang="en-US" sz="2400" dirty="0">
                <a:solidFill>
                  <a:srgbClr val="8C4C64"/>
                </a:solidFill>
              </a:rPr>
              <a:t> </a:t>
            </a:r>
            <a:r>
              <a:rPr lang="en-US" sz="1800" dirty="0">
                <a:solidFill>
                  <a:srgbClr val="00B050"/>
                </a:solidFill>
              </a:rPr>
              <a:t>[the Wave Sheaf] </a:t>
            </a:r>
            <a:r>
              <a:rPr lang="en-US" sz="2400" dirty="0">
                <a:solidFill>
                  <a:srgbClr val="8C4C64"/>
                </a:solidFill>
              </a:rPr>
              <a:t>unto [</a:t>
            </a:r>
            <a:r>
              <a:rPr lang="en-US" sz="2400" b="1" dirty="0">
                <a:solidFill>
                  <a:srgbClr val="0070C0"/>
                </a:solidFill>
              </a:rPr>
              <a:t>Yahuah</a:t>
            </a:r>
            <a:r>
              <a:rPr lang="en-US" sz="2400" dirty="0">
                <a:solidFill>
                  <a:srgbClr val="8C4C64"/>
                </a:solidFill>
              </a:rPr>
              <a:t>].”            </a:t>
            </a:r>
            <a:r>
              <a:rPr lang="en-US" sz="1800" i="1" dirty="0"/>
              <a:t>KJV</a:t>
            </a:r>
            <a:endParaRPr lang="en-US" sz="2400" i="1" dirty="0"/>
          </a:p>
        </p:txBody>
      </p:sp>
    </p:spTree>
    <p:extLst>
      <p:ext uri="{BB962C8B-B14F-4D97-AF65-F5344CB8AC3E}">
        <p14:creationId xmlns:p14="http://schemas.microsoft.com/office/powerpoint/2010/main" val="3464688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175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34</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685800" y="762000"/>
            <a:ext cx="79248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lnSpcReduction="10000"/>
            <a:sp3d extrusionH="57150">
              <a:bevelT w="38100" h="38100"/>
            </a:sp3d>
          </a:bodyPr>
          <a:lstStyle/>
          <a:p>
            <a:pPr marL="45720" indent="0">
              <a:buNone/>
            </a:pPr>
            <a:r>
              <a:rPr lang="en-US" sz="4400" b="1" dirty="0">
                <a:solidFill>
                  <a:schemeClr val="accent5">
                    <a:lumMod val="75000"/>
                  </a:schemeClr>
                </a:solidFill>
                <a:effectLst>
                  <a:glow rad="139700">
                    <a:schemeClr val="accent2">
                      <a:satMod val="175000"/>
                      <a:alpha val="40000"/>
                    </a:schemeClr>
                  </a:glow>
                </a:effectLst>
              </a:rPr>
              <a:t>Lev 23:11</a:t>
            </a:r>
            <a:r>
              <a:rPr lang="en-US" sz="4400" dirty="0">
                <a:effectLst>
                  <a:glow rad="139700">
                    <a:schemeClr val="accent2">
                      <a:satMod val="175000"/>
                      <a:alpha val="40000"/>
                    </a:schemeClr>
                  </a:glow>
                </a:effectLst>
              </a:rPr>
              <a:t>  </a:t>
            </a:r>
            <a:r>
              <a:rPr lang="en-US" sz="2800" dirty="0">
                <a:solidFill>
                  <a:srgbClr val="8C4C64"/>
                </a:solidFill>
              </a:rPr>
              <a:t>And </a:t>
            </a:r>
            <a:r>
              <a:rPr lang="en-US" sz="2800" b="1" i="1" dirty="0">
                <a:solidFill>
                  <a:srgbClr val="8C4C64"/>
                </a:solidFill>
              </a:rPr>
              <a:t>he shall wave the sheaf</a:t>
            </a:r>
            <a:r>
              <a:rPr lang="en-US" sz="2800" dirty="0">
                <a:solidFill>
                  <a:srgbClr val="8C4C64"/>
                </a:solidFill>
              </a:rPr>
              <a:t> before </a:t>
            </a:r>
            <a:r>
              <a:rPr lang="en-US" sz="2800" b="1" dirty="0">
                <a:solidFill>
                  <a:srgbClr val="0070C0"/>
                </a:solidFill>
              </a:rPr>
              <a:t>[Yahuah]</a:t>
            </a:r>
            <a:r>
              <a:rPr lang="en-US" sz="2800" dirty="0">
                <a:solidFill>
                  <a:srgbClr val="0070C0"/>
                </a:solidFill>
              </a:rPr>
              <a:t>,</a:t>
            </a:r>
            <a:r>
              <a:rPr lang="en-US" sz="2800" dirty="0">
                <a:solidFill>
                  <a:srgbClr val="8C4C64"/>
                </a:solidFill>
              </a:rPr>
              <a:t> for your acceptance. </a:t>
            </a:r>
            <a:r>
              <a:rPr lang="en-US" sz="2800" dirty="0"/>
              <a:t> </a:t>
            </a:r>
            <a:r>
              <a:rPr lang="en-US" sz="2800" b="1" i="1" u="heavy" dirty="0">
                <a:solidFill>
                  <a:srgbClr val="0070C0"/>
                </a:solidFill>
              </a:rPr>
              <a:t>On the </a:t>
            </a:r>
            <a:r>
              <a:rPr lang="en-US" sz="2800" b="1" i="1" u="heavy" dirty="0">
                <a:solidFill>
                  <a:srgbClr val="FF3399"/>
                </a:solidFill>
              </a:rPr>
              <a:t>morrow</a:t>
            </a:r>
            <a:r>
              <a:rPr lang="en-US" sz="2800" b="1" i="1" u="heavy" dirty="0">
                <a:solidFill>
                  <a:srgbClr val="0070C0"/>
                </a:solidFill>
              </a:rPr>
              <a:t> a</a:t>
            </a:r>
            <a:r>
              <a:rPr lang="en-US" sz="2800" b="1" i="1" u="sng" dirty="0">
                <a:solidFill>
                  <a:srgbClr val="0070C0"/>
                </a:solidFill>
              </a:rPr>
              <a:t>f</a:t>
            </a:r>
            <a:r>
              <a:rPr lang="en-US" sz="2800" b="1" i="1" u="heavy" dirty="0">
                <a:solidFill>
                  <a:srgbClr val="0070C0"/>
                </a:solidFill>
              </a:rPr>
              <a:t>ter the Sabbath</a:t>
            </a:r>
            <a:r>
              <a:rPr lang="en-US" sz="2800" dirty="0"/>
              <a:t> </a:t>
            </a:r>
            <a:r>
              <a:rPr lang="en-US" sz="2800" b="1" i="1" dirty="0">
                <a:solidFill>
                  <a:srgbClr val="8C4C64"/>
                </a:solidFill>
              </a:rPr>
              <a:t>the priest waves it.</a:t>
            </a:r>
            <a:br>
              <a:rPr lang="en-US" sz="2800" b="1" i="1" dirty="0">
                <a:solidFill>
                  <a:srgbClr val="8C4C64"/>
                </a:solidFill>
              </a:rPr>
            </a:br>
            <a:r>
              <a:rPr lang="en-US" sz="1400" b="1" i="1" dirty="0">
                <a:solidFill>
                  <a:srgbClr val="8C4C64"/>
                </a:solidFill>
              </a:rPr>
              <a:t> </a:t>
            </a:r>
            <a:endParaRPr lang="en-US" sz="2800" dirty="0">
              <a:solidFill>
                <a:srgbClr val="8C4C64"/>
              </a:solidFill>
            </a:endParaRPr>
          </a:p>
          <a:p>
            <a:r>
              <a:rPr lang="en-US" sz="2800" b="1" u="sng" dirty="0">
                <a:solidFill>
                  <a:srgbClr val="FF3399"/>
                </a:solidFill>
                <a:effectLst>
                  <a:outerShdw blurRad="69850" dist="43180" dir="5400000" sx="0" sy="0">
                    <a:srgbClr val="000000">
                      <a:alpha val="65000"/>
                    </a:srgbClr>
                  </a:outerShdw>
                </a:effectLst>
              </a:rPr>
              <a:t>Morrow</a:t>
            </a:r>
            <a:r>
              <a:rPr lang="en-US" sz="2800" b="1" u="sng" dirty="0">
                <a:effectLst>
                  <a:outerShdw blurRad="69850" dist="43180" dir="5400000" sx="0" sy="0">
                    <a:srgbClr val="000000">
                      <a:alpha val="65000"/>
                    </a:srgbClr>
                  </a:outerShdw>
                </a:effectLst>
              </a:rPr>
              <a:t> after the </a:t>
            </a:r>
            <a:r>
              <a:rPr lang="en-US" sz="2800" b="1" u="sng" dirty="0">
                <a:solidFill>
                  <a:srgbClr val="0070C0"/>
                </a:solidFill>
                <a:effectLst>
                  <a:outerShdw blurRad="69850" dist="43180" dir="5400000" sx="0" sy="0">
                    <a:srgbClr val="000000">
                      <a:alpha val="65000"/>
                    </a:srgbClr>
                  </a:outerShdw>
                </a:effectLst>
              </a:rPr>
              <a:t>Sabbath</a:t>
            </a:r>
            <a:r>
              <a:rPr lang="en-US" sz="2800" b="1" dirty="0">
                <a:solidFill>
                  <a:srgbClr val="0070C0"/>
                </a:solidFill>
                <a:effectLst>
                  <a:outerShdw blurRad="69850" dist="43180" dir="5400000" sx="0" sy="0">
                    <a:srgbClr val="000000">
                      <a:alpha val="65000"/>
                    </a:srgbClr>
                  </a:outerShdw>
                </a:effectLst>
              </a:rPr>
              <a:t>?</a:t>
            </a:r>
            <a:r>
              <a:rPr lang="en-US" sz="2800" baseline="30000" dirty="0"/>
              <a:t>  </a:t>
            </a:r>
            <a:r>
              <a:rPr lang="en-US" sz="2800" dirty="0"/>
              <a:t> </a:t>
            </a:r>
            <a:br>
              <a:rPr lang="en-US" sz="2800" dirty="0"/>
            </a:br>
            <a:r>
              <a:rPr lang="en-US" sz="2800" dirty="0"/>
              <a:t>What type of Sabbath is this verse referring to?  </a:t>
            </a:r>
          </a:p>
          <a:p>
            <a:pPr marL="560070" indent="-514350">
              <a:buFont typeface="+mj-lt"/>
              <a:buAutoNum type="arabicPeriod"/>
            </a:pPr>
            <a:r>
              <a:rPr lang="en-US" sz="2800" b="1" dirty="0">
                <a:solidFill>
                  <a:srgbClr val="0070C0"/>
                </a:solidFill>
              </a:rPr>
              <a:t>The weekly Sabbath? </a:t>
            </a:r>
          </a:p>
          <a:p>
            <a:pPr marL="560070" indent="-514350">
              <a:buFont typeface="+mj-lt"/>
              <a:buAutoNum type="arabicPeriod"/>
            </a:pPr>
            <a:r>
              <a:rPr lang="en-US" sz="2800" b="1" dirty="0">
                <a:solidFill>
                  <a:schemeClr val="accent2">
                    <a:lumMod val="50000"/>
                  </a:schemeClr>
                </a:solidFill>
              </a:rPr>
              <a:t>The 1</a:t>
            </a:r>
            <a:r>
              <a:rPr lang="en-US" sz="2800" b="1" baseline="30000" dirty="0">
                <a:solidFill>
                  <a:schemeClr val="accent2">
                    <a:lumMod val="50000"/>
                  </a:schemeClr>
                </a:solidFill>
              </a:rPr>
              <a:t>st</a:t>
            </a:r>
            <a:r>
              <a:rPr lang="en-US" sz="2800" b="1" dirty="0">
                <a:solidFill>
                  <a:schemeClr val="accent2">
                    <a:lumMod val="50000"/>
                  </a:schemeClr>
                </a:solidFill>
              </a:rPr>
              <a:t> Sabbath of Unleavened Bread?</a:t>
            </a: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Prophecy of Lev 23:11</a:t>
            </a:r>
            <a:endParaRPr lang="en-US" sz="2400" spc="50" dirty="0">
              <a:ln w="11430"/>
              <a:solidFill>
                <a:srgbClr val="8C4C64"/>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70317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750"/>
                                        <p:tgtEl>
                                          <p:spTgt spid="7">
                                            <p:txEl>
                                              <p:pRg st="2" end="2"/>
                                            </p:txEl>
                                          </p:spTgt>
                                        </p:tgtEl>
                                      </p:cBhvr>
                                    </p:animEffect>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12720" y="4219403"/>
            <a:ext cx="2667000"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C00000"/>
                </a:solidFill>
                <a:latin typeface="Comic Sans MS" pitchFamily="66" charset="0"/>
              </a:rPr>
              <a:t>The “morrow” after</a:t>
            </a:r>
            <a:br>
              <a:rPr lang="en-US" sz="1700" b="1" dirty="0">
                <a:solidFill>
                  <a:srgbClr val="C00000"/>
                </a:solidFill>
                <a:latin typeface="Comic Sans MS" pitchFamily="66" charset="0"/>
              </a:rPr>
            </a:br>
            <a:r>
              <a:rPr lang="en-US" sz="1700" b="1" dirty="0">
                <a:solidFill>
                  <a:srgbClr val="C00000"/>
                </a:solidFill>
                <a:latin typeface="Comic Sans MS" pitchFamily="66" charset="0"/>
              </a:rPr>
              <a:t>the weekly Sabbath??</a:t>
            </a:r>
          </a:p>
        </p:txBody>
      </p:sp>
      <p:sp>
        <p:nvSpPr>
          <p:cNvPr id="16" name="TextBox 15"/>
          <p:cNvSpPr txBox="1"/>
          <p:nvPr/>
        </p:nvSpPr>
        <p:spPr>
          <a:xfrm>
            <a:off x="7543801" y="4255979"/>
            <a:ext cx="1371600" cy="140038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chemeClr val="accent2">
                    <a:lumMod val="75000"/>
                  </a:schemeClr>
                </a:solidFill>
                <a:latin typeface="Comic Sans MS" pitchFamily="66" charset="0"/>
              </a:rPr>
              <a:t>The “morrow” after the 1</a:t>
            </a:r>
            <a:r>
              <a:rPr lang="en-US" sz="1700" b="1" baseline="30000" dirty="0">
                <a:solidFill>
                  <a:schemeClr val="accent2">
                    <a:lumMod val="75000"/>
                  </a:schemeClr>
                </a:solidFill>
                <a:latin typeface="Comic Sans MS" pitchFamily="66" charset="0"/>
              </a:rPr>
              <a:t>st</a:t>
            </a:r>
            <a:r>
              <a:rPr lang="en-US" sz="1700" b="1" dirty="0">
                <a:solidFill>
                  <a:schemeClr val="accent2">
                    <a:lumMod val="75000"/>
                  </a:schemeClr>
                </a:solidFill>
                <a:latin typeface="Comic Sans MS" pitchFamily="66" charset="0"/>
              </a:rPr>
              <a:t> ULB Sabbath??</a:t>
            </a:r>
          </a:p>
        </p:txBody>
      </p:sp>
      <p:sp>
        <p:nvSpPr>
          <p:cNvPr id="20" name="Right Brace 19"/>
          <p:cNvSpPr/>
          <p:nvPr/>
        </p:nvSpPr>
        <p:spPr>
          <a:xfrm rot="16200000" flipH="1">
            <a:off x="6308679" y="1889079"/>
            <a:ext cx="589194" cy="4319452"/>
          </a:xfrm>
          <a:prstGeom prst="rightBrace">
            <a:avLst>
              <a:gd name="adj1" fmla="val 78219"/>
              <a:gd name="adj2" fmla="val 75827"/>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 name="Right Brace 2"/>
          <p:cNvSpPr/>
          <p:nvPr/>
        </p:nvSpPr>
        <p:spPr>
          <a:xfrm rot="16200000" flipH="1">
            <a:off x="2142519" y="2042371"/>
            <a:ext cx="588821" cy="4013240"/>
          </a:xfrm>
          <a:prstGeom prst="rightBrace">
            <a:avLst>
              <a:gd name="adj1" fmla="val 72050"/>
              <a:gd name="adj2" fmla="val 60481"/>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 name="Slide Number Placeholder 1"/>
          <p:cNvSpPr>
            <a:spLocks noGrp="1"/>
          </p:cNvSpPr>
          <p:nvPr>
            <p:ph type="sldNum" sz="quarter" idx="12"/>
          </p:nvPr>
        </p:nvSpPr>
        <p:spPr>
          <a:xfrm>
            <a:off x="7239000" y="6426993"/>
            <a:ext cx="1828800" cy="365125"/>
          </a:xfrm>
        </p:spPr>
        <p:txBody>
          <a:bodyPr/>
          <a:lstStyle/>
          <a:p>
            <a:fld id="{5C014052-953B-4273-8F47-BF25327D5B24}" type="slidenum">
              <a:rPr lang="en-US" smtClean="0"/>
              <a:t>35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52693598"/>
              </p:ext>
            </p:extLst>
          </p:nvPr>
        </p:nvGraphicFramePr>
        <p:xfrm>
          <a:off x="430307" y="3015443"/>
          <a:ext cx="8334130" cy="73152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228600">
                  <a:extLst>
                    <a:ext uri="{9D8B030D-6E8A-4147-A177-3AD203B41FA5}">
                      <a16:colId xmlns:a16="http://schemas.microsoft.com/office/drawing/2014/main" val="20006"/>
                    </a:ext>
                  </a:extLst>
                </a:gridCol>
                <a:gridCol w="1698140">
                  <a:extLst>
                    <a:ext uri="{9D8B030D-6E8A-4147-A177-3AD203B41FA5}">
                      <a16:colId xmlns:a16="http://schemas.microsoft.com/office/drawing/2014/main" val="20007"/>
                    </a:ext>
                  </a:extLst>
                </a:gridCol>
                <a:gridCol w="284497">
                  <a:extLst>
                    <a:ext uri="{9D8B030D-6E8A-4147-A177-3AD203B41FA5}">
                      <a16:colId xmlns:a16="http://schemas.microsoft.com/office/drawing/2014/main" val="20008"/>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solidFill>
                            <a:srgbClr val="002060"/>
                          </a:solidFill>
                          <a:latin typeface="Arial Rounded MT Bold" pitchFamily="34" charset="0"/>
                        </a:rPr>
                        <a:t>7</a:t>
                      </a:r>
                      <a:r>
                        <a:rPr lang="en-US" sz="1400" baseline="30000" dirty="0">
                          <a:solidFill>
                            <a:srgbClr val="002060"/>
                          </a:solidFill>
                          <a:latin typeface="Arial Rounded MT Bold" pitchFamily="34" charset="0"/>
                        </a:rPr>
                        <a:t>th</a:t>
                      </a:r>
                      <a:r>
                        <a:rPr lang="en-US" sz="1400" baseline="0" dirty="0">
                          <a:solidFill>
                            <a:srgbClr val="002060"/>
                          </a:solidFill>
                          <a:latin typeface="Arial Rounded MT Bold" pitchFamily="34" charset="0"/>
                        </a:rPr>
                        <a:t> </a:t>
                      </a:r>
                      <a:r>
                        <a:rPr lang="en-US" sz="1400" dirty="0">
                          <a:solidFill>
                            <a:srgbClr val="002060"/>
                          </a:solidFill>
                          <a:latin typeface="Arial Rounded MT Bold" pitchFamily="34" charset="0"/>
                        </a:rPr>
                        <a:t>Day   Abib 14</a:t>
                      </a:r>
                      <a:br>
                        <a:rPr lang="en-US" sz="1400" dirty="0">
                          <a:solidFill>
                            <a:srgbClr val="002060"/>
                          </a:solidFill>
                          <a:latin typeface="Arial Rounded MT Bold" pitchFamily="34" charset="0"/>
                        </a:rPr>
                      </a:br>
                      <a:r>
                        <a:rPr lang="en-US" sz="1400" dirty="0">
                          <a:solidFill>
                            <a:srgbClr val="002060"/>
                          </a:solidFill>
                          <a:latin typeface="Arial Rounded MT Bold" pitchFamily="34" charset="0"/>
                        </a:rPr>
                        <a:t>Weekly 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Sabbath  Night</a:t>
                      </a:r>
                      <a:br>
                        <a:rPr lang="en-US" sz="1400" dirty="0">
                          <a:latin typeface="Arial Rounded MT Bold" pitchFamily="34" charset="0"/>
                        </a:rPr>
                      </a:br>
                      <a:r>
                        <a:rPr lang="en-US" sz="1400" dirty="0">
                          <a:latin typeface="Arial Rounded MT Bold" pitchFamily="34" charset="0"/>
                        </a:rPr>
                        <a:t>Abib 14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ln>
                            <a:solidFill>
                              <a:srgbClr val="003300"/>
                            </a:solidFill>
                          </a:ln>
                          <a:solidFill>
                            <a:schemeClr val="accent2">
                              <a:lumMod val="75000"/>
                            </a:schemeClr>
                          </a:solidFill>
                          <a:latin typeface="Arial Rounded MT Bold" pitchFamily="34" charset="0"/>
                        </a:rPr>
                        <a:t>1</a:t>
                      </a:r>
                      <a:r>
                        <a:rPr lang="en-US" sz="1400" baseline="30000" dirty="0">
                          <a:ln>
                            <a:solidFill>
                              <a:srgbClr val="003300"/>
                            </a:solidFill>
                          </a:ln>
                          <a:solidFill>
                            <a:schemeClr val="accent2">
                              <a:lumMod val="75000"/>
                            </a:schemeClr>
                          </a:solidFill>
                          <a:latin typeface="Arial Rounded MT Bold" pitchFamily="34" charset="0"/>
                        </a:rPr>
                        <a:t>st</a:t>
                      </a:r>
                      <a:r>
                        <a:rPr lang="en-US" sz="1400" dirty="0">
                          <a:ln>
                            <a:solidFill>
                              <a:srgbClr val="003300"/>
                            </a:solidFill>
                          </a:ln>
                          <a:solidFill>
                            <a:schemeClr val="accent2">
                              <a:lumMod val="75000"/>
                            </a:schemeClr>
                          </a:solidFill>
                          <a:latin typeface="Arial Rounded MT Bold" pitchFamily="34" charset="0"/>
                        </a:rPr>
                        <a:t> Day  </a:t>
                      </a:r>
                      <a:r>
                        <a:rPr lang="en-US" sz="1400" dirty="0">
                          <a:solidFill>
                            <a:srgbClr val="002060"/>
                          </a:solidFill>
                          <a:latin typeface="Arial Rounded MT Bold" pitchFamily="34" charset="0"/>
                        </a:rPr>
                        <a:t>Abib 15</a:t>
                      </a:r>
                      <a:br>
                        <a:rPr lang="en-US" sz="1400" dirty="0">
                          <a:solidFill>
                            <a:srgbClr val="002060"/>
                          </a:solidFill>
                          <a:latin typeface="Arial Rounded MT Bold" pitchFamily="34" charset="0"/>
                        </a:rPr>
                      </a:br>
                      <a:r>
                        <a:rPr lang="en-US" sz="1400" dirty="0">
                          <a:ln>
                            <a:solidFill>
                              <a:srgbClr val="003300"/>
                            </a:solidFill>
                          </a:ln>
                          <a:solidFill>
                            <a:schemeClr val="accent2">
                              <a:lumMod val="75000"/>
                            </a:schemeClr>
                          </a:solidFill>
                          <a:latin typeface="Arial Rounded MT Bold" pitchFamily="34" charset="0"/>
                        </a:rPr>
                        <a:t>Unleavened Bread </a:t>
                      </a:r>
                      <a:br>
                        <a:rPr lang="en-US" sz="1400" dirty="0">
                          <a:ln>
                            <a:solidFill>
                              <a:srgbClr val="003300"/>
                            </a:solidFill>
                          </a:ln>
                          <a:solidFill>
                            <a:schemeClr val="accent2">
                              <a:lumMod val="75000"/>
                            </a:schemeClr>
                          </a:solidFill>
                          <a:latin typeface="Arial Rounded MT Bold" pitchFamily="34" charset="0"/>
                        </a:rPr>
                      </a:br>
                      <a:r>
                        <a:rPr lang="en-US" sz="1400" dirty="0">
                          <a:ln>
                            <a:solidFill>
                              <a:srgbClr val="003300"/>
                            </a:solidFill>
                          </a:ln>
                          <a:solidFill>
                            <a:schemeClr val="accent2">
                              <a:lumMod val="75000"/>
                            </a:schemeClr>
                          </a:solidFill>
                          <a:latin typeface="Arial Rounded MT Bold" pitchFamily="34" charset="0"/>
                        </a:rPr>
                        <a:t>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Abib 15  </a:t>
                      </a:r>
                      <a:br>
                        <a:rPr lang="en-US" sz="1400" dirty="0">
                          <a:latin typeface="Arial Rounded MT Bold" pitchFamily="34" charset="0"/>
                        </a:rPr>
                      </a:br>
                      <a:r>
                        <a:rPr lang="en-US" sz="1400" dirty="0">
                          <a:latin typeface="Arial Rounded MT Bold" pitchFamily="34" charset="0"/>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11" name="Title 1"/>
          <p:cNvSpPr txBox="1">
            <a:spLocks/>
          </p:cNvSpPr>
          <p:nvPr/>
        </p:nvSpPr>
        <p:spPr>
          <a:xfrm>
            <a:off x="-81280" y="762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FF3399"/>
                </a:solidFill>
                <a:effectLst>
                  <a:outerShdw blurRad="76200" dist="50800" dir="5400000" algn="tl" rotWithShape="0">
                    <a:srgbClr val="000000">
                      <a:alpha val="65000"/>
                    </a:srgbClr>
                  </a:outerShdw>
                </a:effectLst>
              </a:rPr>
              <a:t>Which “morrow” is it?</a:t>
            </a:r>
            <a:endParaRPr lang="en-US" sz="2400" spc="50" dirty="0">
              <a:ln w="11430"/>
              <a:solidFill>
                <a:srgbClr val="FF3399"/>
              </a:solidFill>
              <a:effectLst>
                <a:outerShdw blurRad="76200" dist="50800" dir="5400000" algn="tl" rotWithShape="0">
                  <a:srgbClr val="000000">
                    <a:alpha val="65000"/>
                  </a:srgbClr>
                </a:outerShdw>
              </a:effectLst>
            </a:endParaRPr>
          </a:p>
        </p:txBody>
      </p:sp>
      <p:sp>
        <p:nvSpPr>
          <p:cNvPr id="12" name="Content Placeholder 2"/>
          <p:cNvSpPr txBox="1">
            <a:spLocks/>
          </p:cNvSpPr>
          <p:nvPr/>
        </p:nvSpPr>
        <p:spPr>
          <a:xfrm>
            <a:off x="193040" y="914400"/>
            <a:ext cx="8646160" cy="12192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a:ln w="11430"/>
                <a:solidFill>
                  <a:srgbClr val="8C4C64"/>
                </a:solidFill>
                <a:effectLst>
                  <a:outerShdw blurRad="76200" dist="50800" dir="5400000" algn="tl" rotWithShape="0">
                    <a:srgbClr val="000000">
                      <a:alpha val="65000"/>
                    </a:srgbClr>
                  </a:outerShdw>
                </a:effectLst>
              </a:rPr>
              <a:t>In other words:  </a:t>
            </a:r>
            <a:br>
              <a:rPr lang="en-US" sz="4000" b="1" spc="50" dirty="0">
                <a:ln w="11430"/>
                <a:solidFill>
                  <a:srgbClr val="8C4C64"/>
                </a:solidFill>
                <a:effectLst>
                  <a:outerShdw blurRad="76200" dist="50800" dir="5400000" algn="tl" rotWithShape="0">
                    <a:srgbClr val="000000">
                      <a:alpha val="65000"/>
                    </a:srgbClr>
                  </a:outerShdw>
                </a:effectLst>
              </a:rPr>
            </a:br>
            <a:r>
              <a:rPr lang="en-US" sz="4000" b="1" spc="50" dirty="0">
                <a:ln w="11430"/>
                <a:solidFill>
                  <a:srgbClr val="FF0000"/>
                </a:solidFill>
                <a:effectLst>
                  <a:outerShdw blurRad="76200" dist="50800" dir="5400000" algn="tl" rotWithShape="0">
                    <a:srgbClr val="000000">
                      <a:alpha val="65000"/>
                    </a:srgbClr>
                  </a:outerShdw>
                </a:effectLst>
              </a:rPr>
              <a:t>Is </a:t>
            </a:r>
            <a:r>
              <a:rPr lang="en-US" sz="4000" b="1" spc="50" dirty="0">
                <a:ln w="11430"/>
                <a:solidFill>
                  <a:srgbClr val="00B050"/>
                </a:solidFill>
                <a:effectLst>
                  <a:outerShdw blurRad="76200" dist="50800" dir="5400000" algn="tl" rotWithShape="0">
                    <a:srgbClr val="000000">
                      <a:alpha val="65000"/>
                    </a:srgbClr>
                  </a:outerShdw>
                </a:effectLst>
              </a:rPr>
              <a:t>Wave Sheaf </a:t>
            </a:r>
            <a:r>
              <a:rPr lang="en-US" sz="4000" b="1" spc="50" dirty="0">
                <a:ln w="11430"/>
                <a:solidFill>
                  <a:srgbClr val="FF0000"/>
                </a:solidFill>
                <a:effectLst>
                  <a:outerShdw blurRad="76200" dist="50800" dir="5400000" algn="tl" rotWithShape="0">
                    <a:srgbClr val="000000">
                      <a:alpha val="65000"/>
                    </a:srgbClr>
                  </a:outerShdw>
                </a:effectLst>
              </a:rPr>
              <a:t>established on:</a:t>
            </a:r>
            <a:endParaRPr lang="en-US" sz="4000" b="1" spc="50" dirty="0">
              <a:ln w="11430"/>
              <a:solidFill>
                <a:srgbClr val="7D5B63"/>
              </a:solidFill>
              <a:effectLst>
                <a:outerShdw blurRad="76200" dist="50800" dir="5400000" algn="tl" rotWithShape="0">
                  <a:srgbClr val="000000">
                    <a:alpha val="65000"/>
                  </a:srgbClr>
                </a:outerShdw>
              </a:effectLst>
            </a:endParaRPr>
          </a:p>
        </p:txBody>
      </p:sp>
      <p:sp>
        <p:nvSpPr>
          <p:cNvPr id="13" name="Lightning Bolt 12"/>
          <p:cNvSpPr/>
          <p:nvPr/>
        </p:nvSpPr>
        <p:spPr>
          <a:xfrm rot="1523918">
            <a:off x="4029753" y="2485840"/>
            <a:ext cx="736035" cy="1572951"/>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4572000"/>
            <a:ext cx="155683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C00000"/>
                </a:solidFill>
                <a:effectLst>
                  <a:outerShdw blurRad="50800" dist="39000" dir="5460000" algn="tl">
                    <a:srgbClr val="000000">
                      <a:alpha val="38000"/>
                    </a:srgbClr>
                  </a:outerShdw>
                </a:effectLst>
                <a:latin typeface="Aharoni" pitchFamily="2" charset="-79"/>
                <a:cs typeface="Aharoni" pitchFamily="2" charset="-79"/>
              </a:rPr>
              <a:t>~ or ~</a:t>
            </a:r>
          </a:p>
        </p:txBody>
      </p:sp>
      <p:sp>
        <p:nvSpPr>
          <p:cNvPr id="21" name="Lightning Bolt 20"/>
          <p:cNvSpPr/>
          <p:nvPr/>
        </p:nvSpPr>
        <p:spPr>
          <a:xfrm rot="1845177">
            <a:off x="8053595" y="2468897"/>
            <a:ext cx="794615" cy="1644504"/>
          </a:xfrm>
          <a:prstGeom prst="lightningBolt">
            <a:avLst/>
          </a:prstGeom>
          <a:solidFill>
            <a:schemeClr val="accent5">
              <a:lumMod val="40000"/>
              <a:lumOff val="60000"/>
            </a:schemeClr>
          </a:solidFill>
          <a:ln w="38100">
            <a:solidFill>
              <a:schemeClr val="accent2">
                <a:lumMod val="75000"/>
              </a:schemeClr>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 y="5271761"/>
            <a:ext cx="6068125" cy="1205239"/>
          </a:xfrm>
          <a:prstGeom prst="rect">
            <a:avLst/>
          </a:prstGeom>
          <a:solidFill>
            <a:schemeClr val="accent2">
              <a:lumMod val="20000"/>
              <a:lumOff val="80000"/>
            </a:schemeClr>
          </a:solidFill>
          <a:ln w="38100">
            <a:solidFill>
              <a:schemeClr val="accent2">
                <a:lumMod val="75000"/>
              </a:schemeClr>
            </a:solidFill>
          </a:ln>
          <a:scene3d>
            <a:camera prst="orthographicFront"/>
            <a:lightRig rig="soft" dir="tl">
              <a:rot lat="0" lon="0" rev="0"/>
            </a:lightRig>
          </a:scene3d>
          <a:sp3d>
            <a:bevelT w="114300" prst="artDeco"/>
          </a:sp3d>
        </p:spPr>
        <p:txBody>
          <a:bodyPr>
            <a:norm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a:ln w="11430"/>
                <a:solidFill>
                  <a:srgbClr val="8C4C64"/>
                </a:solidFill>
                <a:effectLst>
                  <a:outerShdw blurRad="76200" dist="50800" dir="5400000" algn="tl" rotWithShape="0">
                    <a:srgbClr val="000000">
                      <a:alpha val="65000"/>
                    </a:srgbClr>
                  </a:outerShdw>
                </a:effectLst>
              </a:rPr>
              <a:t>We are still </a:t>
            </a:r>
            <a:r>
              <a:rPr lang="en-US" sz="3200" b="1" spc="50" dirty="0">
                <a:ln w="11430"/>
                <a:solidFill>
                  <a:srgbClr val="FF0000"/>
                </a:solidFill>
                <a:effectLst>
                  <a:outerShdw blurRad="76200" dist="50800" dir="5400000" algn="tl" rotWithShape="0">
                    <a:srgbClr val="000000">
                      <a:alpha val="65000"/>
                    </a:srgbClr>
                  </a:outerShdw>
                </a:effectLst>
              </a:rPr>
              <a:t>assuming Passover </a:t>
            </a:r>
            <a:r>
              <a:rPr lang="en-US" sz="3200" b="1" spc="50" dirty="0">
                <a:ln w="11430"/>
                <a:solidFill>
                  <a:srgbClr val="8C4C64"/>
                </a:solidFill>
                <a:effectLst>
                  <a:outerShdw blurRad="76200" dist="50800" dir="5400000" algn="tl" rotWithShape="0">
                    <a:srgbClr val="000000">
                      <a:alpha val="65000"/>
                    </a:srgbClr>
                  </a:outerShdw>
                </a:effectLst>
              </a:rPr>
              <a:t>is on the </a:t>
            </a:r>
            <a:r>
              <a:rPr lang="en-US" sz="3200" b="1" spc="50" dirty="0">
                <a:ln w="11430"/>
                <a:solidFill>
                  <a:srgbClr val="00B0F0"/>
                </a:solidFill>
                <a:effectLst>
                  <a:outerShdw blurRad="76200" dist="50800" dir="5400000" algn="tl" rotWithShape="0">
                    <a:srgbClr val="000000">
                      <a:alpha val="65000"/>
                    </a:srgbClr>
                  </a:outerShdw>
                </a:effectLst>
              </a:rPr>
              <a:t>7</a:t>
            </a:r>
            <a:r>
              <a:rPr lang="en-US" sz="3200" b="1" spc="50" baseline="30000" dirty="0">
                <a:ln w="11430"/>
                <a:solidFill>
                  <a:srgbClr val="00B0F0"/>
                </a:solidFill>
                <a:effectLst>
                  <a:outerShdw blurRad="76200" dist="50800" dir="5400000" algn="tl" rotWithShape="0">
                    <a:srgbClr val="000000">
                      <a:alpha val="65000"/>
                    </a:srgbClr>
                  </a:outerShdw>
                </a:effectLst>
              </a:rPr>
              <a:t>th</a:t>
            </a:r>
            <a:r>
              <a:rPr lang="en-US" sz="3200" b="1" spc="50" dirty="0">
                <a:ln w="11430"/>
                <a:solidFill>
                  <a:srgbClr val="00B0F0"/>
                </a:solidFill>
                <a:effectLst>
                  <a:outerShdw blurRad="76200" dist="50800" dir="5400000" algn="tl" rotWithShape="0">
                    <a:srgbClr val="000000">
                      <a:alpha val="65000"/>
                    </a:srgbClr>
                  </a:outerShdw>
                </a:effectLst>
              </a:rPr>
              <a:t> Day Sabbath.</a:t>
            </a:r>
          </a:p>
        </p:txBody>
      </p:sp>
      <p:cxnSp>
        <p:nvCxnSpPr>
          <p:cNvPr id="17" name="Straight Arrow Connector 16"/>
          <p:cNvCxnSpPr/>
          <p:nvPr/>
        </p:nvCxnSpPr>
        <p:spPr>
          <a:xfrm flipV="1">
            <a:off x="4617720" y="3686003"/>
            <a:ext cx="0" cy="533400"/>
          </a:xfrm>
          <a:prstGeom prst="straightConnector1">
            <a:avLst/>
          </a:prstGeom>
          <a:ln w="57150">
            <a:solidFill>
              <a:srgbClr val="FF000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659368" y="3718007"/>
            <a:ext cx="0" cy="533400"/>
          </a:xfrm>
          <a:prstGeom prst="straightConnector1">
            <a:avLst/>
          </a:prstGeom>
          <a:ln w="57150">
            <a:solidFill>
              <a:schemeClr val="accent2">
                <a:lumMod val="75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23"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8252" y="5486400"/>
            <a:ext cx="1153584" cy="114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6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1250"/>
                                        <p:tgtEl>
                                          <p:spTgt spid="1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7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barn(inVertical)">
                                      <p:cBhvr>
                                        <p:cTn id="21" dur="1250"/>
                                        <p:tgtEl>
                                          <p:spTgt spid="1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1750"/>
                                        <p:tgtEl>
                                          <p:spTgt spid="20"/>
                                        </p:tgtEl>
                                      </p:cBhvr>
                                    </p:animEffect>
                                  </p:childTnLst>
                                </p:cTn>
                              </p:par>
                            </p:childTnLst>
                          </p:cTn>
                        </p:par>
                        <p:par>
                          <p:cTn id="25" fill="hold">
                            <p:stCondLst>
                              <p:cond delay="2750"/>
                            </p:stCondLst>
                            <p:childTnLst>
                              <p:par>
                                <p:cTn id="26" presetID="6" presetClass="entr" presetSubtype="32" fill="hold" nodeType="afterEffect">
                                  <p:stCondLst>
                                    <p:cond delay="750"/>
                                  </p:stCondLst>
                                  <p:childTnLst>
                                    <p:set>
                                      <p:cBhvr>
                                        <p:cTn id="27" dur="1" fill="hold">
                                          <p:stCondLst>
                                            <p:cond delay="0"/>
                                          </p:stCondLst>
                                        </p:cTn>
                                        <p:tgtEl>
                                          <p:spTgt spid="23"/>
                                        </p:tgtEl>
                                        <p:attrNameLst>
                                          <p:attrName>style.visibility</p:attrName>
                                        </p:attrNameLst>
                                      </p:cBhvr>
                                      <p:to>
                                        <p:strVal val="visible"/>
                                      </p:to>
                                    </p:set>
                                    <p:animEffect transition="in" filter="circle(out)">
                                      <p:cBhvr>
                                        <p:cTn id="28" dur="2000"/>
                                        <p:tgtEl>
                                          <p:spTgt spid="23"/>
                                        </p:tgtEl>
                                      </p:cBhvr>
                                    </p:animEffect>
                                  </p:childTnLst>
                                </p:cTn>
                              </p:par>
                            </p:childTnLst>
                          </p:cTn>
                        </p:par>
                        <p:par>
                          <p:cTn id="29" fill="hold">
                            <p:stCondLst>
                              <p:cond delay="5500"/>
                            </p:stCondLst>
                            <p:childTnLst>
                              <p:par>
                                <p:cTn id="30" presetID="22" presetClass="entr" presetSubtype="2" fill="hold" grpId="0" nodeType="after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18" grpId="0"/>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36</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685800" y="851650"/>
            <a:ext cx="79248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fontScale="85000" lnSpcReduction="20000"/>
            <a:sp3d extrusionH="57150">
              <a:bevelT w="38100" h="38100"/>
            </a:sp3d>
          </a:bodyPr>
          <a:lstStyle/>
          <a:p>
            <a:pPr marL="45720" indent="0">
              <a:buNone/>
            </a:pPr>
            <a:r>
              <a:rPr lang="en-US" sz="3100" b="1" dirty="0">
                <a:solidFill>
                  <a:schemeClr val="accent5">
                    <a:lumMod val="75000"/>
                  </a:schemeClr>
                </a:solidFill>
                <a:effectLst>
                  <a:glow rad="139700">
                    <a:schemeClr val="accent2">
                      <a:satMod val="175000"/>
                      <a:alpha val="40000"/>
                    </a:schemeClr>
                  </a:glow>
                </a:effectLst>
              </a:rPr>
              <a:t>Lev 23:11</a:t>
            </a:r>
            <a:r>
              <a:rPr lang="en-US" sz="2400" dirty="0">
                <a:effectLst>
                  <a:glow rad="139700">
                    <a:schemeClr val="accent2">
                      <a:satMod val="175000"/>
                      <a:alpha val="40000"/>
                    </a:schemeClr>
                  </a:glow>
                </a:effectLst>
              </a:rPr>
              <a:t>   </a:t>
            </a:r>
            <a:r>
              <a:rPr lang="en-US" sz="2400" dirty="0"/>
              <a:t>‘And </a:t>
            </a:r>
            <a:r>
              <a:rPr lang="en-US" sz="2400" b="1" i="1" dirty="0"/>
              <a:t>he shall wave the sheaf</a:t>
            </a:r>
            <a:r>
              <a:rPr lang="en-US" sz="2400" dirty="0"/>
              <a:t> before [</a:t>
            </a:r>
            <a:r>
              <a:rPr lang="en-US" sz="2400" b="1" dirty="0">
                <a:solidFill>
                  <a:srgbClr val="0070C0"/>
                </a:solidFill>
              </a:rPr>
              <a:t>Yahuah</a:t>
            </a:r>
            <a:r>
              <a:rPr lang="en-US" sz="2400" dirty="0"/>
              <a:t>], for your acceptance.  </a:t>
            </a:r>
            <a:r>
              <a:rPr lang="en-US" sz="2400" b="1" i="1" u="heavy" dirty="0"/>
              <a:t>On the </a:t>
            </a:r>
            <a:r>
              <a:rPr lang="en-US" sz="2400" b="1" i="1" u="heavy" dirty="0">
                <a:solidFill>
                  <a:srgbClr val="FF3399"/>
                </a:solidFill>
              </a:rPr>
              <a:t>morrow</a:t>
            </a:r>
            <a:r>
              <a:rPr lang="en-US" sz="2400" b="1" i="1" u="heavy" dirty="0"/>
              <a:t> a</a:t>
            </a:r>
            <a:r>
              <a:rPr lang="en-US" sz="2400" b="1" i="1" u="sng" dirty="0"/>
              <a:t>f</a:t>
            </a:r>
            <a:r>
              <a:rPr lang="en-US" sz="2400" b="1" i="1" u="heavy" dirty="0"/>
              <a:t>ter the </a:t>
            </a:r>
            <a:r>
              <a:rPr lang="en-US" sz="2400" b="1" i="1" u="heavy" dirty="0">
                <a:solidFill>
                  <a:srgbClr val="00B0F0"/>
                </a:solidFill>
              </a:rPr>
              <a:t>Sabbath</a:t>
            </a:r>
            <a:r>
              <a:rPr lang="en-US" sz="2400" baseline="30000" dirty="0"/>
              <a:t>[</a:t>
            </a:r>
            <a:r>
              <a:rPr lang="en-US" sz="2400" baseline="30000" dirty="0">
                <a:solidFill>
                  <a:schemeClr val="tx1"/>
                </a:solidFill>
              </a:rPr>
              <a:t>H767</a:t>
            </a:r>
            <a:r>
              <a:rPr lang="en-US" sz="2400" b="1" baseline="30000" dirty="0">
                <a:solidFill>
                  <a:srgbClr val="0070C0"/>
                </a:solidFill>
              </a:rPr>
              <a:t>6</a:t>
            </a:r>
            <a:r>
              <a:rPr lang="en-US" sz="2400" baseline="30000" dirty="0"/>
              <a:t>]</a:t>
            </a:r>
            <a:r>
              <a:rPr lang="en-US" sz="2400" dirty="0"/>
              <a:t> </a:t>
            </a:r>
            <a:r>
              <a:rPr lang="en-US" sz="2400" b="1" i="1" dirty="0"/>
              <a:t>the priest waves it. </a:t>
            </a:r>
            <a:endParaRPr lang="en-US" sz="1800" dirty="0"/>
          </a:p>
          <a:p>
            <a:pPr marL="45720" indent="0">
              <a:buNone/>
            </a:pPr>
            <a:r>
              <a:rPr lang="en-US" sz="800" dirty="0"/>
              <a:t> </a:t>
            </a:r>
            <a:endParaRPr lang="en-US" sz="4400" dirty="0"/>
          </a:p>
          <a:p>
            <a:pPr lvl="0"/>
            <a:r>
              <a:rPr lang="en-US" sz="2400" b="1" i="1" u="sng" dirty="0" err="1">
                <a:solidFill>
                  <a:srgbClr val="0070C0"/>
                </a:solidFill>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 – </a:t>
            </a:r>
            <a:r>
              <a:rPr lang="en-US" sz="2400" i="1" dirty="0">
                <a:effectLst>
                  <a:outerShdw blurRad="69850" dist="43180" dir="5400000" sx="0" sy="0">
                    <a:srgbClr val="000000">
                      <a:alpha val="65000"/>
                    </a:srgbClr>
                  </a:outerShdw>
                </a:effectLst>
              </a:rPr>
              <a:t>Strong’s –</a:t>
            </a:r>
            <a:r>
              <a:rPr lang="en-US" sz="2400" dirty="0">
                <a:effectLst>
                  <a:outerShdw blurRad="69850" dist="43180" dir="5400000" sx="0" sy="0">
                    <a:srgbClr val="000000">
                      <a:alpha val="65000"/>
                    </a:srgbClr>
                  </a:outerShdw>
                </a:effectLst>
              </a:rPr>
              <a:t>  </a:t>
            </a:r>
            <a:r>
              <a:rPr lang="en-US" sz="2400" b="1" dirty="0">
                <a:effectLst>
                  <a:outerShdw blurRad="69850" dist="43180" dir="5400000" sx="0" sy="0">
                    <a:srgbClr val="000000">
                      <a:alpha val="65000"/>
                    </a:srgbClr>
                  </a:outerShdw>
                </a:effectLst>
              </a:rPr>
              <a:t>H767</a:t>
            </a:r>
            <a:r>
              <a:rPr lang="en-US" sz="3100" b="1" dirty="0">
                <a:solidFill>
                  <a:srgbClr val="0070C0"/>
                </a:solidFill>
                <a:effectLst>
                  <a:outerShdw blurRad="69850" dist="43180" dir="5400000" sx="0" sy="0">
                    <a:srgbClr val="000000">
                      <a:alpha val="65000"/>
                    </a:srgbClr>
                  </a:outerShdw>
                </a:effectLst>
              </a:rPr>
              <a:t>6</a:t>
            </a:r>
            <a:r>
              <a:rPr lang="en-US" sz="2400" b="1" dirty="0">
                <a:effectLst>
                  <a:outerShdw blurRad="69850" dist="43180" dir="5400000" sx="0" sy="0">
                    <a:srgbClr val="000000">
                      <a:alpha val="65000"/>
                    </a:srgbClr>
                  </a:outerShdw>
                </a:effectLst>
              </a:rPr>
              <a:t>;</a:t>
            </a:r>
            <a:r>
              <a:rPr lang="en-US" sz="2400" dirty="0">
                <a:effectLst>
                  <a:outerShdw blurRad="69850" dist="43180" dir="5400000" sx="0" sy="0">
                    <a:srgbClr val="000000">
                      <a:alpha val="65000"/>
                    </a:srgbClr>
                  </a:outerShdw>
                </a:effectLst>
              </a:rPr>
              <a:t>  </a:t>
            </a:r>
            <a:r>
              <a:rPr lang="en-US" sz="2400" dirty="0" err="1">
                <a:effectLst>
                  <a:outerShdw blurRad="69850" dist="43180" dir="5400000" sx="0" sy="0">
                    <a:srgbClr val="000000">
                      <a:alpha val="65000"/>
                    </a:srgbClr>
                  </a:outerShdw>
                </a:effectLst>
              </a:rPr>
              <a:t>shabbath</a:t>
            </a:r>
            <a:r>
              <a:rPr lang="en-US" sz="2400" dirty="0">
                <a:effectLst>
                  <a:outerShdw blurRad="69850" dist="43180" dir="5400000" sx="0" sy="0">
                    <a:srgbClr val="000000">
                      <a:alpha val="65000"/>
                    </a:srgbClr>
                  </a:outerShdw>
                </a:effectLst>
              </a:rPr>
              <a:t> (</a:t>
            </a:r>
            <a:r>
              <a:rPr lang="en-US" sz="2400" dirty="0" err="1">
                <a:effectLst>
                  <a:outerShdw blurRad="69850" dist="43180" dir="5400000" sx="0" sy="0">
                    <a:srgbClr val="000000">
                      <a:alpha val="65000"/>
                    </a:srgbClr>
                  </a:outerShdw>
                </a:effectLst>
              </a:rPr>
              <a:t>shab-bawth</a:t>
            </a:r>
            <a:r>
              <a:rPr lang="en-US" sz="2400" dirty="0">
                <a:effectLst>
                  <a:outerShdw blurRad="69850" dist="43180" dir="5400000" sx="0" sy="0">
                    <a:srgbClr val="000000">
                      <a:alpha val="65000"/>
                    </a:srgbClr>
                  </a:outerShdw>
                </a:effectLst>
              </a:rPr>
              <a:t>'); intensive from H7673; intermission, i.e. (specifically) </a:t>
            </a:r>
            <a:r>
              <a:rPr lang="en-US" sz="2400" b="1" u="sng" dirty="0">
                <a:solidFill>
                  <a:srgbClr val="0070C0"/>
                </a:solidFill>
                <a:effectLst>
                  <a:outerShdw blurRad="69850" dist="43180" dir="5400000" sx="0" sy="0">
                    <a:srgbClr val="000000">
                      <a:alpha val="65000"/>
                    </a:srgbClr>
                  </a:outerShdw>
                </a:effectLst>
              </a:rPr>
              <a:t>the</a:t>
            </a:r>
            <a:r>
              <a:rPr lang="en-US" sz="2400" dirty="0">
                <a:effectLst>
                  <a:outerShdw blurRad="69850" dist="43180" dir="5400000" sx="0" sy="0">
                    <a:srgbClr val="000000">
                      <a:alpha val="65000"/>
                    </a:srgbClr>
                  </a:outerShdw>
                </a:effectLst>
              </a:rPr>
              <a:t> Sabbath:  KJV - (+every) </a:t>
            </a:r>
            <a:r>
              <a:rPr lang="en-US" sz="2400" dirty="0" err="1">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a:t>
            </a:r>
            <a:endParaRPr lang="en-US" sz="2400" dirty="0"/>
          </a:p>
          <a:p>
            <a:pPr algn="ctr"/>
            <a:r>
              <a:rPr lang="en-US" sz="2400" b="1" dirty="0">
                <a:effectLst>
                  <a:outerShdw blurRad="69850" dist="43180" dir="5400000" sx="0" sy="0">
                    <a:srgbClr val="000000">
                      <a:alpha val="65000"/>
                    </a:srgbClr>
                  </a:outerShdw>
                </a:effectLst>
              </a:rPr>
              <a:t>H767</a:t>
            </a:r>
            <a:r>
              <a:rPr lang="en-US" sz="2900" b="1" dirty="0">
                <a:solidFill>
                  <a:srgbClr val="0070C0"/>
                </a:solidFill>
                <a:effectLst>
                  <a:outerShdw blurRad="69850" dist="43180" dir="5400000" sx="0" sy="0">
                    <a:srgbClr val="000000">
                      <a:alpha val="65000"/>
                    </a:srgbClr>
                  </a:outerShdw>
                </a:effectLst>
              </a:rPr>
              <a:t>6</a:t>
            </a:r>
            <a:r>
              <a:rPr lang="en-US" sz="2400" dirty="0">
                <a:effectLst>
                  <a:outerShdw blurRad="69850" dist="43180" dir="5400000" sx="0" sy="0">
                    <a:srgbClr val="000000">
                      <a:alpha val="65000"/>
                    </a:srgbClr>
                  </a:outerShdw>
                </a:effectLst>
              </a:rPr>
              <a:t> is specific noting the </a:t>
            </a:r>
            <a:r>
              <a:rPr lang="en-US" sz="2400" b="1" u="heavy" dirty="0">
                <a:solidFill>
                  <a:schemeClr val="accent5">
                    <a:lumMod val="75000"/>
                  </a:schemeClr>
                </a:solidFill>
                <a:effectLst>
                  <a:outerShdw blurRad="69850" dist="43180" dir="5400000" sx="0" sy="0">
                    <a:srgbClr val="000000">
                      <a:alpha val="65000"/>
                    </a:srgbClr>
                  </a:outerShdw>
                </a:effectLst>
              </a:rPr>
              <a:t>Lev 23:11</a:t>
            </a:r>
            <a:r>
              <a:rPr lang="en-US" sz="2400" dirty="0">
                <a:solidFill>
                  <a:schemeClr val="accent5">
                    <a:lumMod val="75000"/>
                  </a:schemeClr>
                </a:solidFill>
                <a:effectLst>
                  <a:outerShdw blurRad="69850" dist="43180" dir="5400000" sx="0" sy="0">
                    <a:srgbClr val="000000">
                      <a:alpha val="65000"/>
                    </a:srgbClr>
                  </a:outerShdw>
                </a:effectLst>
              </a:rPr>
              <a:t> </a:t>
            </a:r>
            <a:r>
              <a:rPr lang="en-US" sz="2400" b="1" dirty="0">
                <a:solidFill>
                  <a:srgbClr val="0070C0"/>
                </a:solidFill>
                <a:effectLst>
                  <a:outerShdw blurRad="69850" dist="43180" dir="5400000" sx="0" sy="0">
                    <a:srgbClr val="000000">
                      <a:alpha val="65000"/>
                    </a:srgbClr>
                  </a:outerShdw>
                </a:effectLst>
              </a:rPr>
              <a:t>“</a:t>
            </a:r>
            <a:r>
              <a:rPr lang="en-US" sz="2400" b="1" u="heavy" dirty="0">
                <a:solidFill>
                  <a:srgbClr val="0070C0"/>
                </a:solidFill>
                <a:effectLst>
                  <a:outerShdw blurRad="69850" dist="43180" dir="5400000" sx="0" sy="0">
                    <a:srgbClr val="000000">
                      <a:alpha val="65000"/>
                    </a:srgbClr>
                  </a:outerShdw>
                </a:effectLst>
              </a:rPr>
              <a:t>Sabbath</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is</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the</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weekl</a:t>
            </a:r>
            <a:r>
              <a:rPr lang="en-US" sz="2400" b="1" u="sng" dirty="0">
                <a:solidFill>
                  <a:srgbClr val="0070C0"/>
                </a:solidFill>
                <a:effectLst>
                  <a:outerShdw blurRad="69850" dist="43180" dir="5400000" sx="0" sy="0">
                    <a:srgbClr val="000000">
                      <a:alpha val="65000"/>
                    </a:srgbClr>
                  </a:outerShdw>
                </a:effectLst>
              </a:rPr>
              <a:t>y</a:t>
            </a:r>
            <a:r>
              <a:rPr lang="en-US" sz="2400" b="1" dirty="0">
                <a:solidFill>
                  <a:srgbClr val="0070C0"/>
                </a:solidFill>
                <a:effectLst>
                  <a:outerShdw blurRad="69850" dist="43180" dir="5400000" sx="0" sy="0">
                    <a:srgbClr val="000000">
                      <a:alpha val="65000"/>
                    </a:srgbClr>
                  </a:outerShdw>
                </a:effectLst>
              </a:rPr>
              <a:t> </a:t>
            </a:r>
            <a:r>
              <a:rPr lang="en-US" sz="2400" b="1" u="heavy" dirty="0">
                <a:solidFill>
                  <a:srgbClr val="0070C0"/>
                </a:solidFill>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 as designated by the Hebrew word number </a:t>
            </a:r>
            <a:r>
              <a:rPr lang="en-US" sz="2400" b="1" dirty="0">
                <a:effectLst>
                  <a:outerShdw blurRad="69850" dist="43180" dir="5400000" sx="0" sy="0">
                    <a:srgbClr val="000000">
                      <a:alpha val="65000"/>
                    </a:srgbClr>
                  </a:outerShdw>
                </a:effectLst>
              </a:rPr>
              <a:t>H767</a:t>
            </a:r>
            <a:r>
              <a:rPr lang="en-US" sz="3300" b="1" dirty="0">
                <a:solidFill>
                  <a:srgbClr val="0070C0"/>
                </a:solidFill>
                <a:effectLst>
                  <a:outerShdw blurRad="69850" dist="43180" dir="5400000" sx="0" sy="0">
                    <a:srgbClr val="000000">
                      <a:alpha val="65000"/>
                    </a:srgbClr>
                  </a:outerShdw>
                </a:effectLst>
              </a:rPr>
              <a:t>6</a:t>
            </a:r>
            <a:r>
              <a:rPr lang="en-US" sz="2400" dirty="0">
                <a:effectLst>
                  <a:outerShdw blurRad="69850" dist="43180" dir="5400000" sx="0" sy="0">
                    <a:srgbClr val="000000">
                      <a:alpha val="65000"/>
                    </a:srgbClr>
                  </a:outerShdw>
                </a:effectLst>
              </a:rPr>
              <a:t>. </a:t>
            </a:r>
            <a:br>
              <a:rPr lang="en-US" sz="2400" dirty="0">
                <a:effectLst>
                  <a:outerShdw blurRad="69850" dist="43180" dir="5400000" sx="0" sy="0">
                    <a:srgbClr val="000000">
                      <a:alpha val="65000"/>
                    </a:srgbClr>
                  </a:outerShdw>
                </a:effectLst>
              </a:rPr>
            </a:br>
            <a:br>
              <a:rPr lang="en-US" sz="2400" dirty="0">
                <a:effectLst>
                  <a:outerShdw blurRad="69850" dist="43180" dir="5400000" sx="0" sy="0">
                    <a:srgbClr val="000000">
                      <a:alpha val="65000"/>
                    </a:srgbClr>
                  </a:outerShdw>
                </a:effectLs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However, that raises a question as most believe that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1</a:t>
            </a:r>
            <a:r>
              <a:rPr lang="en-US" sz="2400"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day of Unleavened Bread is also a </a:t>
            </a:r>
            <a:r>
              <a:rPr lang="en-US"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a:t>
            </a:r>
            <a:r>
              <a:rPr lang="en-US" sz="2400" b="1" cap="all"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sabbath</a:t>
            </a:r>
            <a:r>
              <a:rPr lang="en-US" sz="24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 </a:t>
            </a:r>
            <a:endParaRPr lang="en-US" sz="2400" dirty="0">
              <a:solidFill>
                <a:srgbClr val="0070C0"/>
              </a:solidFill>
              <a:effectLst>
                <a:outerShdw blurRad="69850" dist="43180" dir="5400000" sx="0" sy="0">
                  <a:srgbClr val="000000">
                    <a:alpha val="65000"/>
                  </a:srgbClr>
                </a:outerShdw>
              </a:effectLst>
            </a:endParaRPr>
          </a:p>
          <a:p>
            <a:r>
              <a:rPr lang="en-US" sz="2400" dirty="0">
                <a:effectLst>
                  <a:outerShdw blurRad="69850" dist="43180" dir="5400000" sx="0" sy="0">
                    <a:srgbClr val="000000">
                      <a:alpha val="65000"/>
                    </a:srgbClr>
                  </a:outerShdw>
                </a:effectLst>
              </a:rPr>
              <a:t> </a:t>
            </a:r>
            <a:r>
              <a:rPr lang="en-US" sz="2400" b="1" dirty="0">
                <a:solidFill>
                  <a:schemeClr val="accent5">
                    <a:lumMod val="75000"/>
                  </a:schemeClr>
                </a:solidFill>
                <a:effectLst>
                  <a:outerShdw blurRad="69850" dist="43180" dir="5400000" sx="0" sy="0">
                    <a:srgbClr val="000000">
                      <a:alpha val="65000"/>
                    </a:srgbClr>
                  </a:outerShdw>
                </a:effectLst>
              </a:rPr>
              <a:t>Are the Feast Sabbaths connected to the Hebrew number </a:t>
            </a:r>
            <a:r>
              <a:rPr lang="en-US" sz="2400" b="1" dirty="0">
                <a:effectLst>
                  <a:outerShdw blurRad="69850" dist="43180" dir="5400000" sx="0" sy="0">
                    <a:srgbClr val="000000">
                      <a:alpha val="65000"/>
                    </a:srgbClr>
                  </a:outerShdw>
                </a:effectLst>
              </a:rPr>
              <a:t>H767</a:t>
            </a:r>
            <a:r>
              <a:rPr lang="en-US" sz="2900" b="1" dirty="0">
                <a:solidFill>
                  <a:srgbClr val="0070C0"/>
                </a:solidFill>
                <a:effectLst>
                  <a:outerShdw blurRad="69850" dist="43180" dir="5400000" sx="0" sy="0">
                    <a:srgbClr val="000000">
                      <a:alpha val="65000"/>
                    </a:srgbClr>
                  </a:outerShdw>
                </a:effectLst>
              </a:rPr>
              <a:t>6</a:t>
            </a:r>
            <a:r>
              <a:rPr lang="en-US" sz="2400" dirty="0">
                <a:effectLst>
                  <a:outerShdw blurRad="69850" dist="43180" dir="5400000" sx="0" sy="0">
                    <a:srgbClr val="000000">
                      <a:alpha val="65000"/>
                    </a:srgbClr>
                  </a:outerShdw>
                </a:effectLst>
              </a:rPr>
              <a:t>?  </a:t>
            </a: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00B0F0"/>
                </a:solidFill>
                <a:effectLst>
                  <a:outerShdw blurRad="76200" dist="50800" dir="5400000" algn="tl" rotWithShape="0">
                    <a:srgbClr val="000000">
                      <a:alpha val="65000"/>
                    </a:srgbClr>
                  </a:outerShdw>
                </a:effectLst>
              </a:rPr>
              <a:t>“Sabbath” </a:t>
            </a:r>
            <a:r>
              <a:rPr lang="en-US" sz="4400" spc="50" dirty="0">
                <a:ln w="11430"/>
                <a:solidFill>
                  <a:srgbClr val="8C4C64"/>
                </a:solidFill>
                <a:effectLst>
                  <a:outerShdw blurRad="76200" dist="50800" dir="5400000" algn="tl" rotWithShape="0">
                    <a:srgbClr val="000000">
                      <a:alpha val="65000"/>
                    </a:srgbClr>
                  </a:outerShdw>
                </a:effectLst>
              </a:rPr>
              <a:t>According to Moses</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Content Placeholder 2"/>
          <p:cNvSpPr txBox="1">
            <a:spLocks/>
          </p:cNvSpPr>
          <p:nvPr/>
        </p:nvSpPr>
        <p:spPr>
          <a:xfrm>
            <a:off x="2585720" y="5791200"/>
            <a:ext cx="3972560" cy="76200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200" b="1" spc="50" dirty="0">
                <a:ln w="11430"/>
                <a:solidFill>
                  <a:srgbClr val="FF0000"/>
                </a:solidFill>
                <a:effectLst>
                  <a:outerShdw blurRad="76200" dist="50800" dir="5400000" algn="tl" rotWithShape="0">
                    <a:srgbClr val="000000">
                      <a:alpha val="65000"/>
                    </a:srgbClr>
                  </a:outerShdw>
                </a:effectLst>
              </a:rPr>
              <a:t>NO!  </a:t>
            </a:r>
            <a:r>
              <a:rPr lang="en-US" sz="3200" b="1" spc="50" dirty="0">
                <a:ln w="11430"/>
                <a:solidFill>
                  <a:srgbClr val="8C4C64"/>
                </a:solidFill>
                <a:effectLst>
                  <a:outerShdw blurRad="76200" dist="50800" dir="5400000" algn="tl" rotWithShape="0">
                    <a:srgbClr val="000000">
                      <a:alpha val="65000"/>
                    </a:srgbClr>
                  </a:outerShdw>
                </a:effectLst>
              </a:rPr>
              <a:t>… and … </a:t>
            </a:r>
            <a:r>
              <a:rPr lang="en-US" sz="3200" b="1" spc="50" dirty="0">
                <a:ln w="11430"/>
                <a:solidFill>
                  <a:srgbClr val="00B0F0"/>
                </a:solidFill>
                <a:effectLst>
                  <a:outerShdw blurRad="76200" dist="50800" dir="5400000" algn="tl" rotWithShape="0">
                    <a:srgbClr val="000000">
                      <a:alpha val="65000"/>
                    </a:srgbClr>
                  </a:outerShdw>
                </a:effectLst>
              </a:rPr>
              <a:t>Yes! </a:t>
            </a:r>
          </a:p>
        </p:txBody>
      </p:sp>
    </p:spTree>
    <p:extLst>
      <p:ext uri="{BB962C8B-B14F-4D97-AF65-F5344CB8AC3E}">
        <p14:creationId xmlns:p14="http://schemas.microsoft.com/office/powerpoint/2010/main" val="1065061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wipe(left)">
                                      <p:cBhvr>
                                        <p:cTn id="14" dur="1750"/>
                                        <p:tgtEl>
                                          <p:spTgt spid="7">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37</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381000" y="914400"/>
            <a:ext cx="8382000" cy="3276600"/>
          </a:xfrm>
          <a:solidFill>
            <a:schemeClr val="accent2">
              <a:lumMod val="20000"/>
              <a:lumOff val="80000"/>
            </a:schemeClr>
          </a:solidFill>
          <a:ln w="57150">
            <a:solidFill>
              <a:schemeClr val="accent2">
                <a:lumMod val="75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lvl="0"/>
            <a:r>
              <a:rPr lang="en-US" sz="2400" b="1" dirty="0">
                <a:effectLst>
                  <a:outerShdw blurRad="69850" dist="43180" dir="5400000" sx="0" sy="0">
                    <a:srgbClr val="000000">
                      <a:alpha val="65000"/>
                    </a:srgbClr>
                  </a:outerShdw>
                </a:effectLst>
              </a:rPr>
              <a:t>H767</a:t>
            </a:r>
            <a:r>
              <a:rPr lang="en-US" sz="3000" b="1" dirty="0">
                <a:solidFill>
                  <a:srgbClr val="FF0000"/>
                </a:solidFill>
                <a:effectLst>
                  <a:outerShdw blurRad="69850" dist="43180" dir="5400000" sx="0" sy="0">
                    <a:srgbClr val="000000">
                      <a:alpha val="65000"/>
                    </a:srgbClr>
                  </a:outerShdw>
                </a:effectLst>
              </a:rPr>
              <a:t>7</a:t>
            </a:r>
            <a:r>
              <a:rPr lang="en-US" sz="2400" dirty="0">
                <a:effectLst>
                  <a:outerShdw blurRad="69850" dist="43180" dir="5400000" sx="0" sy="0">
                    <a:srgbClr val="000000">
                      <a:alpha val="65000"/>
                    </a:srgbClr>
                  </a:outerShdw>
                </a:effectLst>
              </a:rPr>
              <a:t>; </a:t>
            </a:r>
            <a:r>
              <a:rPr lang="en-US" sz="2400" dirty="0" err="1">
                <a:effectLst>
                  <a:outerShdw blurRad="69850" dist="43180" dir="5400000" sx="0" sy="0">
                    <a:srgbClr val="000000">
                      <a:alpha val="65000"/>
                    </a:srgbClr>
                  </a:outerShdw>
                </a:effectLst>
              </a:rPr>
              <a:t>shabbathown</a:t>
            </a:r>
            <a:r>
              <a:rPr lang="en-US" sz="2400" dirty="0">
                <a:effectLst>
                  <a:outerShdw blurRad="69850" dist="43180" dir="5400000" sx="0" sy="0">
                    <a:srgbClr val="000000">
                      <a:alpha val="65000"/>
                    </a:srgbClr>
                  </a:outerShdw>
                </a:effectLst>
              </a:rPr>
              <a:t>; from H767</a:t>
            </a:r>
            <a:r>
              <a:rPr lang="en-US" sz="3000" b="1" dirty="0">
                <a:solidFill>
                  <a:srgbClr val="0070C0"/>
                </a:solidFill>
                <a:effectLst>
                  <a:outerShdw blurRad="69850" dist="43180" dir="5400000" sx="0" sy="0">
                    <a:srgbClr val="000000">
                      <a:alpha val="65000"/>
                    </a:srgbClr>
                  </a:outerShdw>
                </a:effectLst>
              </a:rPr>
              <a:t>6</a:t>
            </a:r>
            <a:r>
              <a:rPr lang="en-US" sz="2400" dirty="0">
                <a:effectLst>
                  <a:outerShdw blurRad="69850" dist="43180" dir="5400000" sx="0" sy="0">
                    <a:srgbClr val="000000">
                      <a:alpha val="65000"/>
                    </a:srgbClr>
                  </a:outerShdw>
                </a:effectLst>
              </a:rPr>
              <a:t>; a </a:t>
            </a:r>
            <a:r>
              <a:rPr lang="en-US" sz="2400" dirty="0" err="1">
                <a:effectLst>
                  <a:outerShdw blurRad="69850" dist="43180" dir="5400000" sx="0" sy="0">
                    <a:srgbClr val="000000">
                      <a:alpha val="65000"/>
                    </a:srgbClr>
                  </a:outerShdw>
                </a:effectLst>
              </a:rPr>
              <a:t>sabbatism</a:t>
            </a:r>
            <a:r>
              <a:rPr lang="en-US" sz="2400" dirty="0">
                <a:effectLst>
                  <a:outerShdw blurRad="69850" dist="43180" dir="5400000" sx="0" sy="0">
                    <a:srgbClr val="000000">
                      <a:alpha val="65000"/>
                    </a:srgbClr>
                  </a:outerShdw>
                </a:effectLst>
              </a:rPr>
              <a:t> or </a:t>
            </a:r>
            <a:r>
              <a:rPr lang="en-US" sz="2400" b="1" u="sng" dirty="0">
                <a:solidFill>
                  <a:srgbClr val="FF0000"/>
                </a:solidFill>
                <a:effectLst>
                  <a:outerShdw blurRad="69850" dist="43180" dir="5400000" sx="0" sy="0">
                    <a:srgbClr val="000000">
                      <a:alpha val="65000"/>
                    </a:srgbClr>
                  </a:outerShdw>
                </a:effectLst>
              </a:rPr>
              <a:t>s</a:t>
            </a:r>
            <a:r>
              <a:rPr lang="en-US" sz="2400" b="1" dirty="0">
                <a:solidFill>
                  <a:srgbClr val="FF0000"/>
                </a:solidFill>
                <a:effectLst>
                  <a:outerShdw blurRad="69850" dist="43180" dir="5400000" sx="0" sy="0">
                    <a:srgbClr val="000000">
                      <a:alpha val="65000"/>
                    </a:srgbClr>
                  </a:outerShdw>
                </a:effectLst>
              </a:rPr>
              <a:t>p</a:t>
            </a:r>
            <a:r>
              <a:rPr lang="en-US" sz="2400" b="1" u="sng" dirty="0">
                <a:solidFill>
                  <a:srgbClr val="FF0000"/>
                </a:solidFill>
                <a:effectLst>
                  <a:outerShdw blurRad="69850" dist="43180" dir="5400000" sx="0" sy="0">
                    <a:srgbClr val="000000">
                      <a:alpha val="65000"/>
                    </a:srgbClr>
                  </a:outerShdw>
                </a:effectLst>
              </a:rPr>
              <a:t>ecial</a:t>
            </a:r>
            <a:r>
              <a:rPr lang="en-US" sz="2400" b="1" dirty="0">
                <a:solidFill>
                  <a:srgbClr val="FF0000"/>
                </a:solidFill>
                <a:effectLst>
                  <a:outerShdw blurRad="69850" dist="43180" dir="5400000" sx="0" sy="0">
                    <a:srgbClr val="000000">
                      <a:alpha val="65000"/>
                    </a:srgbClr>
                  </a:outerShdw>
                </a:effectLst>
              </a:rPr>
              <a:t> </a:t>
            </a:r>
            <a:r>
              <a:rPr lang="en-US" sz="2400" b="1" u="sng" dirty="0">
                <a:solidFill>
                  <a:srgbClr val="FF0000"/>
                </a:solidFill>
                <a:effectLst>
                  <a:outerShdw blurRad="69850" dist="43180" dir="5400000" sx="0" sy="0">
                    <a:srgbClr val="000000">
                      <a:alpha val="65000"/>
                    </a:srgbClr>
                  </a:outerShdw>
                </a:effectLst>
              </a:rPr>
              <a:t>holida</a:t>
            </a:r>
            <a:r>
              <a:rPr lang="en-US" sz="2400" b="1" dirty="0">
                <a:solidFill>
                  <a:srgbClr val="FF0000"/>
                </a:solidFill>
                <a:effectLst>
                  <a:outerShdw blurRad="69850" dist="43180" dir="5400000" sx="0" sy="0">
                    <a:srgbClr val="000000">
                      <a:alpha val="65000"/>
                    </a:srgbClr>
                  </a:outerShdw>
                </a:effectLst>
              </a:rPr>
              <a:t>y:</a:t>
            </a:r>
            <a:r>
              <a:rPr lang="en-US" sz="2400" dirty="0">
                <a:effectLst>
                  <a:outerShdw blurRad="69850" dist="43180" dir="5400000" sx="0" sy="0">
                    <a:srgbClr val="000000">
                      <a:alpha val="65000"/>
                    </a:srgbClr>
                  </a:outerShdw>
                </a:effectLst>
              </a:rPr>
              <a:t>  KJV - rest, </a:t>
            </a:r>
            <a:r>
              <a:rPr lang="en-US" sz="2400" dirty="0" err="1">
                <a:effectLst>
                  <a:outerShdw blurRad="69850" dist="43180" dir="5400000" sx="0" sy="0">
                    <a:srgbClr val="000000">
                      <a:alpha val="65000"/>
                    </a:srgbClr>
                  </a:outerShdw>
                </a:effectLst>
              </a:rPr>
              <a:t>sabbath</a:t>
            </a:r>
            <a:r>
              <a:rPr lang="en-US" sz="2400" dirty="0">
                <a:effectLst>
                  <a:outerShdw blurRad="69850" dist="43180" dir="5400000" sx="0" sy="0">
                    <a:srgbClr val="000000">
                      <a:alpha val="65000"/>
                    </a:srgbClr>
                  </a:outerShdw>
                </a:effectLst>
              </a:rPr>
              <a:t>.</a:t>
            </a:r>
            <a:endParaRPr lang="en-US" sz="2400" dirty="0"/>
          </a:p>
          <a:p>
            <a:pPr lvl="1"/>
            <a:r>
              <a:rPr lang="en-US" sz="2400" b="1" dirty="0">
                <a:effectLst>
                  <a:outerShdw blurRad="69850" dist="43180" dir="5400000" sx="0" sy="0">
                    <a:srgbClr val="000000">
                      <a:alpha val="65000"/>
                    </a:srgbClr>
                  </a:outerShdw>
                </a:effectLst>
              </a:rPr>
              <a:t>Some examples of H767</a:t>
            </a:r>
            <a:r>
              <a:rPr lang="en-US" sz="3200" b="1" dirty="0">
                <a:solidFill>
                  <a:srgbClr val="FF0000"/>
                </a:solidFill>
                <a:effectLst>
                  <a:outerShdw blurRad="69850" dist="43180" dir="5400000" sx="0" sy="0">
                    <a:srgbClr val="000000">
                      <a:alpha val="65000"/>
                    </a:srgbClr>
                  </a:outerShdw>
                </a:effectLst>
              </a:rPr>
              <a:t>7</a:t>
            </a:r>
            <a:r>
              <a:rPr lang="en-US" sz="2400" b="1" dirty="0">
                <a:effectLst>
                  <a:outerShdw blurRad="69850" dist="43180" dir="5400000" sx="0" sy="0">
                    <a:srgbClr val="000000">
                      <a:alpha val="65000"/>
                    </a:srgbClr>
                  </a:outerShdw>
                </a:effectLst>
              </a:rPr>
              <a:t> Feast Sabbaths are:  </a:t>
            </a:r>
            <a:br>
              <a:rPr lang="en-US" sz="2400" b="1" dirty="0">
                <a:effectLst>
                  <a:outerShdw blurRad="69850" dist="43180" dir="5400000" sx="0" sy="0">
                    <a:srgbClr val="000000">
                      <a:alpha val="65000"/>
                    </a:srgbClr>
                  </a:outerShdw>
                </a:effectLst>
              </a:rPr>
            </a:br>
            <a:r>
              <a:rPr lang="en-US" sz="2400" b="1" dirty="0">
                <a:effectLst>
                  <a:outerShdw blurRad="69850" dist="43180" dir="5400000" sx="0" sy="0">
                    <a:srgbClr val="000000">
                      <a:alpha val="65000"/>
                    </a:srgbClr>
                  </a:outerShdw>
                </a:effectLst>
              </a:rPr>
              <a:t>     </a:t>
            </a:r>
            <a:r>
              <a:rPr lang="en-US" sz="2400" b="1" cap="small" dirty="0">
                <a:effectLst>
                  <a:outerShdw blurRad="69850" dist="43180" dir="5400000" sx="0" sy="0">
                    <a:srgbClr val="000000">
                      <a:alpha val="65000"/>
                    </a:srgbClr>
                  </a:outerShdw>
                </a:effectLst>
              </a:rPr>
              <a:t>1</a:t>
            </a:r>
            <a:r>
              <a:rPr lang="en-US" sz="2400" b="1" cap="small" baseline="30000" dirty="0">
                <a:effectLst>
                  <a:outerShdw blurRad="69850" dist="43180" dir="5400000" sx="0" sy="0">
                    <a:srgbClr val="000000">
                      <a:alpha val="65000"/>
                    </a:srgbClr>
                  </a:outerShdw>
                </a:effectLst>
              </a:rPr>
              <a:t>st</a:t>
            </a:r>
            <a:r>
              <a:rPr lang="en-US" sz="2400" b="1" dirty="0">
                <a:effectLst>
                  <a:outerShdw blurRad="69850" dist="43180" dir="5400000" sx="0" sy="0">
                    <a:srgbClr val="000000">
                      <a:alpha val="65000"/>
                    </a:srgbClr>
                  </a:outerShdw>
                </a:effectLst>
              </a:rPr>
              <a:t> day of Feast of Trumpets </a:t>
            </a:r>
            <a:r>
              <a:rPr lang="en-US" sz="2400" dirty="0">
                <a:effectLst>
                  <a:outerShdw blurRad="69850" dist="43180" dir="5400000" sx="0" sy="0">
                    <a:srgbClr val="000000">
                      <a:alpha val="65000"/>
                    </a:srgbClr>
                  </a:outerShdw>
                </a:effectLst>
              </a:rPr>
              <a:t>(</a:t>
            </a:r>
            <a:r>
              <a:rPr lang="en-US" sz="2400" b="1" dirty="0">
                <a:solidFill>
                  <a:schemeClr val="accent5">
                    <a:lumMod val="75000"/>
                  </a:schemeClr>
                </a:solidFill>
                <a:effectLst>
                  <a:outerShdw blurRad="69850" dist="43180" dir="5400000" sx="0" sy="0">
                    <a:srgbClr val="000000">
                      <a:alpha val="65000"/>
                    </a:srgbClr>
                  </a:outerShdw>
                </a:effectLst>
              </a:rPr>
              <a:t>Lev 23:24</a:t>
            </a:r>
            <a:r>
              <a:rPr lang="en-US" sz="2400" dirty="0">
                <a:effectLst>
                  <a:outerShdw blurRad="69850" dist="43180" dir="5400000" sx="0" sy="0">
                    <a:srgbClr val="000000">
                      <a:alpha val="65000"/>
                    </a:srgbClr>
                  </a:outerShdw>
                </a:effectLst>
              </a:rPr>
              <a:t>); </a:t>
            </a:r>
            <a:br>
              <a:rPr lang="en-US" sz="2400" dirty="0">
                <a:effectLst>
                  <a:outerShdw blurRad="69850" dist="43180" dir="5400000" sx="0" sy="0">
                    <a:srgbClr val="000000">
                      <a:alpha val="65000"/>
                    </a:srgbClr>
                  </a:outerShdw>
                </a:effectLst>
              </a:rPr>
            </a:br>
            <a:r>
              <a:rPr lang="en-US" sz="2400" b="1" dirty="0">
                <a:effectLst>
                  <a:outerShdw blurRad="69850" dist="43180" dir="5400000" sx="0" sy="0">
                    <a:srgbClr val="000000">
                      <a:alpha val="65000"/>
                    </a:srgbClr>
                  </a:outerShdw>
                </a:effectLst>
              </a:rPr>
              <a:t>     </a:t>
            </a:r>
            <a:r>
              <a:rPr lang="en-US" sz="2400" b="1" cap="small" dirty="0">
                <a:effectLst>
                  <a:outerShdw blurRad="69850" dist="43180" dir="5400000" sx="0" sy="0">
                    <a:srgbClr val="000000">
                      <a:alpha val="65000"/>
                    </a:srgbClr>
                  </a:outerShdw>
                </a:effectLst>
              </a:rPr>
              <a:t>1</a:t>
            </a:r>
            <a:r>
              <a:rPr lang="en-US" sz="2400" b="1" cap="small" baseline="30000" dirty="0">
                <a:effectLst>
                  <a:outerShdw blurRad="69850" dist="43180" dir="5400000" sx="0" sy="0">
                    <a:srgbClr val="000000">
                      <a:alpha val="65000"/>
                    </a:srgbClr>
                  </a:outerShdw>
                </a:effectLst>
              </a:rPr>
              <a:t>st</a:t>
            </a:r>
            <a:r>
              <a:rPr lang="en-US" sz="2400" b="1" dirty="0">
                <a:effectLst>
                  <a:outerShdw blurRad="69850" dist="43180" dir="5400000" sx="0" sy="0">
                    <a:srgbClr val="000000">
                      <a:alpha val="65000"/>
                    </a:srgbClr>
                  </a:outerShdw>
                </a:effectLst>
              </a:rPr>
              <a:t> and </a:t>
            </a:r>
            <a:r>
              <a:rPr lang="en-US" sz="2400" b="1" cap="small" dirty="0">
                <a:effectLst>
                  <a:outerShdw blurRad="69850" dist="43180" dir="5400000" sx="0" sy="0">
                    <a:srgbClr val="000000">
                      <a:alpha val="65000"/>
                    </a:srgbClr>
                  </a:outerShdw>
                </a:effectLst>
              </a:rPr>
              <a:t>8</a:t>
            </a:r>
            <a:r>
              <a:rPr lang="en-US" sz="2400" b="1" cap="small" baseline="30000" dirty="0">
                <a:effectLst>
                  <a:outerShdw blurRad="69850" dist="43180" dir="5400000" sx="0" sy="0">
                    <a:srgbClr val="000000">
                      <a:alpha val="65000"/>
                    </a:srgbClr>
                  </a:outerShdw>
                </a:effectLst>
              </a:rPr>
              <a:t>th</a:t>
            </a:r>
            <a:r>
              <a:rPr lang="en-US" sz="2400" b="1" dirty="0">
                <a:effectLst>
                  <a:outerShdw blurRad="69850" dist="43180" dir="5400000" sx="0" sy="0">
                    <a:srgbClr val="000000">
                      <a:alpha val="65000"/>
                    </a:srgbClr>
                  </a:outerShdw>
                </a:effectLst>
              </a:rPr>
              <a:t> days of Feast of Tabernacles </a:t>
            </a:r>
            <a:r>
              <a:rPr lang="en-US" sz="2400" dirty="0">
                <a:effectLst>
                  <a:outerShdw blurRad="69850" dist="43180" dir="5400000" sx="0" sy="0">
                    <a:srgbClr val="000000">
                      <a:alpha val="65000"/>
                    </a:srgbClr>
                  </a:outerShdw>
                </a:effectLst>
              </a:rPr>
              <a:t>(</a:t>
            </a:r>
            <a:r>
              <a:rPr lang="en-US" sz="2400" b="1" dirty="0">
                <a:solidFill>
                  <a:schemeClr val="accent5">
                    <a:lumMod val="75000"/>
                  </a:schemeClr>
                </a:solidFill>
                <a:effectLst>
                  <a:outerShdw blurRad="69850" dist="43180" dir="5400000" sx="0" sy="0">
                    <a:srgbClr val="000000">
                      <a:alpha val="65000"/>
                    </a:srgbClr>
                  </a:outerShdw>
                </a:effectLst>
              </a:rPr>
              <a:t>Lev 23:39</a:t>
            </a:r>
            <a:r>
              <a:rPr lang="en-US" sz="2400" dirty="0">
                <a:effectLst>
                  <a:outerShdw blurRad="69850" dist="43180" dir="5400000" sx="0" sy="0">
                    <a:srgbClr val="000000">
                      <a:alpha val="65000"/>
                    </a:srgbClr>
                  </a:outerShdw>
                </a:effectLst>
              </a:rPr>
              <a:t>). </a:t>
            </a:r>
            <a:endParaRPr lang="en-US" sz="2400" dirty="0"/>
          </a:p>
          <a:p>
            <a:pPr lvl="1"/>
            <a:r>
              <a:rPr lang="en-US" sz="2400" b="1" dirty="0">
                <a:solidFill>
                  <a:srgbClr val="0070C0"/>
                </a:solidFill>
                <a:effectLst>
                  <a:outerShdw blurRad="69850" dist="43180" dir="5400000" sx="0" sy="0">
                    <a:srgbClr val="000000">
                      <a:alpha val="65000"/>
                    </a:srgbClr>
                  </a:outerShdw>
                </a:effectLst>
              </a:rPr>
              <a:t>There is </a:t>
            </a:r>
            <a:r>
              <a:rPr lang="en-US" sz="2400" b="1" u="sng" dirty="0">
                <a:solidFill>
                  <a:srgbClr val="0070C0"/>
                </a:solidFill>
                <a:effectLst>
                  <a:outerShdw blurRad="69850" dist="43180" dir="5400000" sx="0" sy="0">
                    <a:srgbClr val="000000">
                      <a:alpha val="65000"/>
                    </a:srgbClr>
                  </a:outerShdw>
                </a:effectLst>
              </a:rPr>
              <a:t>one</a:t>
            </a:r>
            <a:r>
              <a:rPr lang="en-US" sz="2400" b="1" dirty="0">
                <a:solidFill>
                  <a:srgbClr val="0070C0"/>
                </a:solidFill>
                <a:effectLst>
                  <a:outerShdw blurRad="69850" dist="43180" dir="5400000" sx="0" sy="0">
                    <a:srgbClr val="000000">
                      <a:alpha val="65000"/>
                    </a:srgbClr>
                  </a:outerShdw>
                </a:effectLst>
              </a:rPr>
              <a:t> </a:t>
            </a:r>
            <a:r>
              <a:rPr lang="en-US" sz="2400" b="1" dirty="0">
                <a:effectLst>
                  <a:outerShdw blurRad="69850" dist="43180" dir="5400000" sx="0" sy="0">
                    <a:srgbClr val="000000">
                      <a:alpha val="65000"/>
                    </a:srgbClr>
                  </a:outerShdw>
                </a:effectLst>
              </a:rPr>
              <a:t>H767</a:t>
            </a:r>
            <a:r>
              <a:rPr lang="en-US" sz="3200" b="1" dirty="0">
                <a:solidFill>
                  <a:srgbClr val="0070C0"/>
                </a:solidFill>
                <a:effectLst>
                  <a:outerShdw blurRad="69850" dist="43180" dir="5400000" sx="0" sy="0">
                    <a:srgbClr val="000000">
                      <a:alpha val="65000"/>
                    </a:srgbClr>
                  </a:outerShdw>
                </a:effectLst>
              </a:rPr>
              <a:t>6</a:t>
            </a:r>
            <a:r>
              <a:rPr lang="en-US" sz="2400" b="1" dirty="0">
                <a:effectLst>
                  <a:outerShdw blurRad="69850" dist="43180" dir="5400000" sx="0" sy="0">
                    <a:srgbClr val="000000">
                      <a:alpha val="65000"/>
                    </a:srgbClr>
                  </a:outerShdw>
                </a:effectLst>
              </a:rPr>
              <a:t> </a:t>
            </a:r>
            <a:r>
              <a:rPr lang="en-US" sz="2400" b="1" dirty="0">
                <a:solidFill>
                  <a:srgbClr val="0070C0"/>
                </a:solidFill>
                <a:effectLst>
                  <a:outerShdw blurRad="69850" dist="43180" dir="5400000" sx="0" sy="0">
                    <a:srgbClr val="000000">
                      <a:alpha val="65000"/>
                    </a:srgbClr>
                  </a:outerShdw>
                </a:effectLst>
              </a:rPr>
              <a:t>Feast Sabbath:  Day of Atonement!  </a:t>
            </a:r>
            <a:br>
              <a:rPr lang="en-US" sz="2400" b="1" dirty="0">
                <a:solidFill>
                  <a:srgbClr val="0070C0"/>
                </a:solidFill>
                <a:effectLst>
                  <a:outerShdw blurRad="69850" dist="43180" dir="5400000" sx="0" sy="0">
                    <a:srgbClr val="000000">
                      <a:alpha val="65000"/>
                    </a:srgbClr>
                  </a:outerShdw>
                </a:effectLst>
              </a:rPr>
            </a:br>
            <a:r>
              <a:rPr lang="en-US" sz="2400" b="1" dirty="0">
                <a:solidFill>
                  <a:srgbClr val="0070C0"/>
                </a:solidFill>
                <a:effectLst>
                  <a:outerShdw blurRad="69850" dist="43180" dir="5400000" sx="0" sy="0">
                    <a:srgbClr val="000000">
                      <a:alpha val="65000"/>
                    </a:srgbClr>
                  </a:outerShdw>
                </a:effectLst>
              </a:rPr>
              <a:t>               </a:t>
            </a:r>
            <a:r>
              <a:rPr lang="en-US" b="1" dirty="0">
                <a:effectLst>
                  <a:outerShdw blurRad="69850" dist="43180" dir="5400000" sx="0" sy="0">
                    <a:srgbClr val="000000">
                      <a:alpha val="65000"/>
                    </a:srgbClr>
                  </a:outerShdw>
                </a:effectLst>
              </a:rPr>
              <a:t>(This is the most holy solemn Sabbath of the year.)</a:t>
            </a: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Comparison of </a:t>
            </a:r>
            <a:r>
              <a:rPr lang="en-US" sz="4400" spc="50" dirty="0">
                <a:ln w="11430"/>
                <a:solidFill>
                  <a:schemeClr val="accent5"/>
                </a:solidFill>
                <a:effectLst>
                  <a:outerShdw blurRad="76200" dist="50800" dir="5400000" algn="tl" rotWithShape="0">
                    <a:srgbClr val="000000">
                      <a:alpha val="65000"/>
                    </a:srgbClr>
                  </a:outerShdw>
                </a:effectLst>
              </a:rPr>
              <a:t>H767</a:t>
            </a:r>
            <a:r>
              <a:rPr lang="en-US" sz="4400" spc="50" dirty="0">
                <a:ln w="11430"/>
                <a:solidFill>
                  <a:srgbClr val="FF0000"/>
                </a:solidFill>
                <a:effectLst>
                  <a:outerShdw blurRad="76200" dist="50800" dir="5400000" algn="tl" rotWithShape="0">
                    <a:srgbClr val="000000">
                      <a:alpha val="65000"/>
                    </a:srgbClr>
                  </a:outerShdw>
                </a:effectLst>
              </a:rPr>
              <a:t>7 </a:t>
            </a:r>
            <a:r>
              <a:rPr lang="en-US" sz="4400" spc="50" dirty="0">
                <a:ln w="11430"/>
                <a:solidFill>
                  <a:srgbClr val="8C4C64"/>
                </a:solidFill>
                <a:effectLst>
                  <a:outerShdw blurRad="76200" dist="50800" dir="5400000" algn="tl" rotWithShape="0">
                    <a:srgbClr val="000000">
                      <a:alpha val="65000"/>
                    </a:srgbClr>
                  </a:outerShdw>
                </a:effectLst>
              </a:rPr>
              <a:t>to</a:t>
            </a:r>
            <a:r>
              <a:rPr lang="en-US" sz="4400" spc="50" dirty="0">
                <a:ln w="11430"/>
                <a:solidFill>
                  <a:schemeClr val="accent5"/>
                </a:solidFill>
                <a:effectLst>
                  <a:outerShdw blurRad="76200" dist="50800" dir="5400000" algn="tl" rotWithShape="0">
                    <a:srgbClr val="000000">
                      <a:alpha val="65000"/>
                    </a:srgbClr>
                  </a:outerShdw>
                </a:effectLst>
              </a:rPr>
              <a:t> H767</a:t>
            </a:r>
            <a:r>
              <a:rPr lang="en-US" sz="4400" spc="50" dirty="0">
                <a:ln w="11430"/>
                <a:solidFill>
                  <a:srgbClr val="00B0F0"/>
                </a:solidFill>
                <a:effectLst>
                  <a:outerShdw blurRad="76200" dist="50800" dir="5400000" algn="tl" rotWithShape="0">
                    <a:srgbClr val="000000">
                      <a:alpha val="65000"/>
                    </a:srgbClr>
                  </a:outerShdw>
                </a:effectLst>
              </a:rPr>
              <a:t>6</a:t>
            </a:r>
            <a:r>
              <a:rPr lang="en-US" sz="4400" spc="50" dirty="0">
                <a:ln w="11430"/>
                <a:solidFill>
                  <a:schemeClr val="accent5"/>
                </a:solidFill>
                <a:effectLst>
                  <a:outerShdw blurRad="76200" dist="50800" dir="5400000" algn="tl" rotWithShape="0">
                    <a:srgbClr val="000000">
                      <a:alpha val="65000"/>
                    </a:srgbClr>
                  </a:outerShdw>
                </a:effectLst>
              </a:rPr>
              <a:t> </a:t>
            </a:r>
            <a:endParaRPr lang="en-US" sz="2400" spc="50" dirty="0">
              <a:ln w="11430"/>
              <a:solidFill>
                <a:srgbClr val="FF0000"/>
              </a:solidFill>
              <a:effectLst>
                <a:outerShdw blurRad="76200" dist="50800" dir="5400000" algn="tl" rotWithShape="0">
                  <a:srgbClr val="000000">
                    <a:alpha val="65000"/>
                  </a:srgbClr>
                </a:outerShdw>
              </a:effectLst>
            </a:endParaRPr>
          </a:p>
        </p:txBody>
      </p:sp>
      <p:sp>
        <p:nvSpPr>
          <p:cNvPr id="9" name="Content Placeholder 2"/>
          <p:cNvSpPr txBox="1">
            <a:spLocks/>
          </p:cNvSpPr>
          <p:nvPr/>
        </p:nvSpPr>
        <p:spPr>
          <a:xfrm>
            <a:off x="858570" y="5521960"/>
            <a:ext cx="7467600" cy="110744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a:ln w="11430"/>
                <a:solidFill>
                  <a:srgbClr val="8C4C64"/>
                </a:solidFill>
                <a:effectLst>
                  <a:outerShdw blurRad="76200" dist="50800" dir="5400000" algn="tl" rotWithShape="0">
                    <a:srgbClr val="000000">
                      <a:alpha val="65000"/>
                    </a:srgbClr>
                  </a:outerShdw>
                </a:effectLst>
              </a:rPr>
              <a:t>Yes!  </a:t>
            </a:r>
            <a:r>
              <a:rPr lang="en-US" sz="3200" b="1" spc="50" dirty="0">
                <a:ln w="11430"/>
                <a:solidFill>
                  <a:srgbClr val="00B0F0"/>
                </a:solidFill>
                <a:effectLst>
                  <a:outerShdw blurRad="76200" dist="50800" dir="5400000" algn="tl" rotWithShape="0">
                    <a:srgbClr val="000000">
                      <a:alpha val="65000"/>
                    </a:srgbClr>
                  </a:outerShdw>
                </a:effectLst>
              </a:rPr>
              <a:t>The only </a:t>
            </a:r>
            <a:r>
              <a:rPr lang="en-US" sz="3200" b="1" spc="50" dirty="0">
                <a:ln w="11430"/>
                <a:solidFill>
                  <a:srgbClr val="0070C0"/>
                </a:solidFill>
                <a:effectLst>
                  <a:outerShdw blurRad="76200" dist="50800" dir="5400000" algn="tl" rotWithShape="0">
                    <a:srgbClr val="000000">
                      <a:alpha val="65000"/>
                    </a:srgbClr>
                  </a:outerShdw>
                </a:effectLst>
              </a:rPr>
              <a:t>Feast Sabbath </a:t>
            </a:r>
            <a:r>
              <a:rPr lang="en-US" sz="3200" b="1" spc="50" dirty="0">
                <a:ln w="11430"/>
                <a:solidFill>
                  <a:srgbClr val="00B0F0"/>
                </a:solidFill>
                <a:effectLst>
                  <a:outerShdw blurRad="76200" dist="50800" dir="5400000" algn="tl" rotWithShape="0">
                    <a:srgbClr val="000000">
                      <a:alpha val="65000"/>
                    </a:srgbClr>
                  </a:outerShdw>
                </a:effectLst>
              </a:rPr>
              <a:t>connected </a:t>
            </a:r>
            <a:br>
              <a:rPr lang="en-US" sz="3200" b="1" spc="50" dirty="0">
                <a:ln w="11430"/>
                <a:solidFill>
                  <a:srgbClr val="00B0F0"/>
                </a:solidFill>
                <a:effectLst>
                  <a:outerShdw blurRad="76200" dist="50800" dir="5400000" algn="tl" rotWithShape="0">
                    <a:srgbClr val="000000">
                      <a:alpha val="65000"/>
                    </a:srgbClr>
                  </a:outerShdw>
                </a:effectLst>
              </a:rPr>
            </a:br>
            <a:r>
              <a:rPr lang="en-US" sz="3200" b="1" spc="50" dirty="0">
                <a:ln w="11430"/>
                <a:solidFill>
                  <a:srgbClr val="00B0F0"/>
                </a:solidFill>
                <a:effectLst>
                  <a:outerShdw blurRad="76200" dist="50800" dir="5400000" algn="tl" rotWithShape="0">
                    <a:srgbClr val="000000">
                      <a:alpha val="65000"/>
                    </a:srgbClr>
                  </a:outerShdw>
                </a:effectLst>
              </a:rPr>
              <a:t>to H767</a:t>
            </a:r>
            <a:r>
              <a:rPr lang="en-US" sz="3200" b="1" spc="50" dirty="0">
                <a:ln w="11430"/>
                <a:solidFill>
                  <a:srgbClr val="0070C0"/>
                </a:solidFill>
                <a:effectLst>
                  <a:outerShdw blurRad="76200" dist="50800" dir="5400000" algn="tl" rotWithShape="0">
                    <a:srgbClr val="000000">
                      <a:alpha val="65000"/>
                    </a:srgbClr>
                  </a:outerShdw>
                </a:effectLst>
              </a:rPr>
              <a:t>6 </a:t>
            </a:r>
            <a:r>
              <a:rPr lang="en-US" sz="3200" b="1" spc="50" dirty="0">
                <a:ln w="11430"/>
                <a:solidFill>
                  <a:srgbClr val="00B0F0"/>
                </a:solidFill>
                <a:effectLst>
                  <a:outerShdw blurRad="76200" dist="50800" dir="5400000" algn="tl" rotWithShape="0">
                    <a:srgbClr val="000000">
                      <a:alpha val="65000"/>
                    </a:srgbClr>
                  </a:outerShdw>
                </a:effectLst>
              </a:rPr>
              <a:t>is </a:t>
            </a:r>
            <a:r>
              <a:rPr lang="en-US" sz="3200" b="1" spc="50" dirty="0">
                <a:ln w="11430"/>
                <a:solidFill>
                  <a:srgbClr val="0070C0"/>
                </a:solidFill>
                <a:effectLst>
                  <a:outerShdw blurRad="76200" dist="50800" dir="5400000" algn="tl" rotWithShape="0">
                    <a:srgbClr val="000000">
                      <a:alpha val="65000"/>
                    </a:srgbClr>
                  </a:outerShdw>
                </a:effectLst>
              </a:rPr>
              <a:t>Day of Atonement!</a:t>
            </a:r>
          </a:p>
        </p:txBody>
      </p:sp>
    </p:spTree>
    <p:extLst>
      <p:ext uri="{BB962C8B-B14F-4D97-AF65-F5344CB8AC3E}">
        <p14:creationId xmlns:p14="http://schemas.microsoft.com/office/powerpoint/2010/main" val="360949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7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bg2"/>
                </a:solidFill>
              </a:rPr>
              <a:t>38</a:t>
            </a:fld>
            <a:endParaRPr lang="en-US" dirty="0">
              <a:solidFill>
                <a:schemeClr val="bg2"/>
              </a:solidFill>
            </a:endParaRPr>
          </a:p>
        </p:txBody>
      </p:sp>
      <p:sp>
        <p:nvSpPr>
          <p:cNvPr id="7" name="Content Placeholder 6"/>
          <p:cNvSpPr>
            <a:spLocks noGrp="1"/>
          </p:cNvSpPr>
          <p:nvPr>
            <p:ph sz="quarter" idx="13"/>
          </p:nvPr>
        </p:nvSpPr>
        <p:spPr>
          <a:xfrm>
            <a:off x="543560" y="762000"/>
            <a:ext cx="79248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fontScale="92500"/>
            <a:sp3d extrusionH="57150">
              <a:bevelT w="38100" h="38100"/>
            </a:sp3d>
          </a:bodyPr>
          <a:lstStyle/>
          <a:p>
            <a:pPr marL="45720" indent="0">
              <a:buNone/>
            </a:pPr>
            <a:r>
              <a:rPr lang="en-US" b="1" dirty="0">
                <a:solidFill>
                  <a:srgbClr val="7D5B63"/>
                </a:solidFill>
                <a:effectLst>
                  <a:outerShdw blurRad="69850" dist="43180" dir="5400000" sx="0" sy="0">
                    <a:srgbClr val="000000">
                      <a:alpha val="65000"/>
                    </a:srgbClr>
                  </a:outerShdw>
                </a:effectLst>
              </a:rPr>
              <a:t>Note the Scriptural account:</a:t>
            </a:r>
            <a:endParaRPr lang="en-US" b="1" dirty="0">
              <a:solidFill>
                <a:srgbClr val="7D5B63"/>
              </a:solidFill>
            </a:endParaRPr>
          </a:p>
          <a:p>
            <a:pPr marL="45720" indent="0">
              <a:buNone/>
            </a:pPr>
            <a:r>
              <a:rPr lang="en-US" b="1" dirty="0">
                <a:solidFill>
                  <a:schemeClr val="accent5">
                    <a:lumMod val="75000"/>
                  </a:schemeClr>
                </a:solidFill>
              </a:rPr>
              <a:t>Lev 23:5</a:t>
            </a:r>
            <a:r>
              <a:rPr lang="en-US" dirty="0">
                <a:solidFill>
                  <a:schemeClr val="accent5">
                    <a:lumMod val="75000"/>
                  </a:schemeClr>
                </a:solidFill>
              </a:rPr>
              <a:t>   </a:t>
            </a:r>
            <a:r>
              <a:rPr lang="en-US" dirty="0"/>
              <a:t>In the </a:t>
            </a:r>
            <a:r>
              <a:rPr lang="en-US" b="1" i="1" dirty="0">
                <a:solidFill>
                  <a:srgbClr val="FF0000"/>
                </a:solidFill>
              </a:rPr>
              <a:t>fourteenth day of the first month</a:t>
            </a:r>
            <a:r>
              <a:rPr lang="en-US" dirty="0"/>
              <a:t> at even is [</a:t>
            </a:r>
            <a:r>
              <a:rPr lang="en-US" b="1" dirty="0">
                <a:solidFill>
                  <a:srgbClr val="0070C0"/>
                </a:solidFill>
              </a:rPr>
              <a:t>Yahuah’s</a:t>
            </a:r>
            <a:r>
              <a:rPr lang="en-US" dirty="0"/>
              <a:t>] </a:t>
            </a:r>
            <a:r>
              <a:rPr lang="en-US" b="1" i="1" dirty="0">
                <a:solidFill>
                  <a:srgbClr val="FF0000"/>
                </a:solidFill>
              </a:rPr>
              <a:t>Passover.</a:t>
            </a:r>
            <a:r>
              <a:rPr lang="en-US" dirty="0">
                <a:solidFill>
                  <a:srgbClr val="FF0000"/>
                </a:solidFill>
              </a:rPr>
              <a:t>  </a:t>
            </a:r>
          </a:p>
          <a:p>
            <a:pPr marL="45720" indent="0">
              <a:buNone/>
            </a:pPr>
            <a:r>
              <a:rPr lang="en-US" b="1" dirty="0">
                <a:solidFill>
                  <a:schemeClr val="accent5">
                    <a:lumMod val="75000"/>
                  </a:schemeClr>
                </a:solidFill>
              </a:rPr>
              <a:t>Lev 23:6</a:t>
            </a:r>
            <a:r>
              <a:rPr lang="en-US" dirty="0">
                <a:solidFill>
                  <a:schemeClr val="accent5">
                    <a:lumMod val="75000"/>
                  </a:schemeClr>
                </a:solidFill>
              </a:rPr>
              <a:t>  </a:t>
            </a:r>
            <a:r>
              <a:rPr lang="en-US" dirty="0"/>
              <a:t>And on the </a:t>
            </a:r>
            <a:r>
              <a:rPr lang="en-US" b="1" i="1" dirty="0">
                <a:solidFill>
                  <a:srgbClr val="7D5B63"/>
                </a:solidFill>
              </a:rPr>
              <a:t>fifteenth day of the same month is the </a:t>
            </a:r>
            <a:r>
              <a:rPr lang="en-US" b="1" i="1" u="sng" dirty="0">
                <a:solidFill>
                  <a:srgbClr val="0070C0"/>
                </a:solidFill>
              </a:rPr>
              <a:t>feast</a:t>
            </a:r>
            <a:r>
              <a:rPr lang="en-US" baseline="30000" dirty="0">
                <a:solidFill>
                  <a:srgbClr val="7D5B63"/>
                </a:solidFill>
              </a:rPr>
              <a:t>[</a:t>
            </a:r>
            <a:r>
              <a:rPr lang="en-US" baseline="30000" dirty="0">
                <a:solidFill>
                  <a:srgbClr val="0070C0"/>
                </a:solidFill>
              </a:rPr>
              <a:t>H2282</a:t>
            </a:r>
            <a:r>
              <a:rPr lang="en-US" baseline="30000" dirty="0">
                <a:solidFill>
                  <a:srgbClr val="7D5B63"/>
                </a:solidFill>
              </a:rPr>
              <a:t>]</a:t>
            </a:r>
            <a:br>
              <a:rPr lang="en-US" baseline="30000" dirty="0">
                <a:solidFill>
                  <a:srgbClr val="7D5B63"/>
                </a:solidFill>
              </a:rPr>
            </a:br>
            <a:r>
              <a:rPr lang="en-US" b="1" i="1" u="sng" dirty="0">
                <a:solidFill>
                  <a:srgbClr val="7D5B63"/>
                </a:solidFill>
              </a:rPr>
              <a:t> of unleavened bread</a:t>
            </a:r>
            <a:r>
              <a:rPr lang="en-US" b="1" i="1" dirty="0">
                <a:solidFill>
                  <a:srgbClr val="7D5B63"/>
                </a:solidFill>
              </a:rPr>
              <a:t> </a:t>
            </a:r>
            <a:r>
              <a:rPr lang="en-US" dirty="0"/>
              <a:t>unto [</a:t>
            </a:r>
            <a:r>
              <a:rPr lang="en-US" b="1" dirty="0">
                <a:solidFill>
                  <a:srgbClr val="0070C0"/>
                </a:solidFill>
              </a:rPr>
              <a:t>Yahuah</a:t>
            </a:r>
            <a:r>
              <a:rPr lang="en-US" dirty="0"/>
              <a:t>]:  seven days ye must eat </a:t>
            </a:r>
            <a:br>
              <a:rPr lang="en-US" dirty="0"/>
            </a:br>
            <a:r>
              <a:rPr lang="en-US" dirty="0"/>
              <a:t>unleavened bread.  </a:t>
            </a:r>
          </a:p>
          <a:p>
            <a:pPr marL="45720" indent="0">
              <a:buNone/>
            </a:pPr>
            <a:r>
              <a:rPr lang="en-US" b="1" dirty="0">
                <a:solidFill>
                  <a:schemeClr val="accent5">
                    <a:lumMod val="75000"/>
                  </a:schemeClr>
                </a:solidFill>
              </a:rPr>
              <a:t>Lev 23:7</a:t>
            </a:r>
            <a:r>
              <a:rPr lang="en-US" dirty="0">
                <a:solidFill>
                  <a:schemeClr val="accent5">
                    <a:lumMod val="75000"/>
                  </a:schemeClr>
                </a:solidFill>
              </a:rPr>
              <a:t>  </a:t>
            </a:r>
            <a:r>
              <a:rPr lang="en-US" dirty="0"/>
              <a:t>In the first day </a:t>
            </a:r>
            <a:r>
              <a:rPr lang="en-US" sz="1500" dirty="0"/>
              <a:t>[of Abib 15 ULB]  </a:t>
            </a:r>
            <a:r>
              <a:rPr lang="en-US" dirty="0"/>
              <a:t>ye shall have an </a:t>
            </a:r>
            <a:r>
              <a:rPr lang="en-US" b="1" i="1" u="sng" dirty="0">
                <a:solidFill>
                  <a:srgbClr val="0070C0"/>
                </a:solidFill>
              </a:rPr>
              <a:t>hol</a:t>
            </a:r>
            <a:r>
              <a:rPr lang="en-US" b="1" i="1" dirty="0">
                <a:solidFill>
                  <a:srgbClr val="0070C0"/>
                </a:solidFill>
              </a:rPr>
              <a:t>y</a:t>
            </a:r>
            <a:r>
              <a:rPr lang="en-US" baseline="30000" dirty="0"/>
              <a:t>[</a:t>
            </a:r>
            <a:r>
              <a:rPr lang="en-US" baseline="30000" dirty="0">
                <a:solidFill>
                  <a:srgbClr val="0070C0"/>
                </a:solidFill>
              </a:rPr>
              <a:t>H6944</a:t>
            </a:r>
            <a:r>
              <a:rPr lang="en-US" baseline="30000" dirty="0"/>
              <a:t>] </a:t>
            </a:r>
            <a:r>
              <a:rPr lang="en-US" b="1" i="1" u="sng" dirty="0">
                <a:solidFill>
                  <a:srgbClr val="0070C0"/>
                </a:solidFill>
              </a:rPr>
              <a:t>convocation</a:t>
            </a:r>
            <a:r>
              <a:rPr lang="en-US" i="1" dirty="0">
                <a:solidFill>
                  <a:srgbClr val="0070C0"/>
                </a:solidFill>
              </a:rPr>
              <a:t>:</a:t>
            </a:r>
            <a:r>
              <a:rPr lang="en-US" baseline="30000" dirty="0"/>
              <a:t>[</a:t>
            </a:r>
            <a:r>
              <a:rPr lang="en-US" baseline="30000" dirty="0">
                <a:solidFill>
                  <a:srgbClr val="0070C0"/>
                </a:solidFill>
              </a:rPr>
              <a:t>H4744</a:t>
            </a:r>
            <a:r>
              <a:rPr lang="en-US" baseline="30000" dirty="0"/>
              <a:t>]</a:t>
            </a:r>
            <a:r>
              <a:rPr lang="en-US" dirty="0"/>
              <a:t> ye shall do no servile work therein.  </a:t>
            </a:r>
            <a:r>
              <a:rPr lang="en-US" sz="1800" i="1" dirty="0"/>
              <a:t>KJV</a:t>
            </a:r>
          </a:p>
          <a:p>
            <a:r>
              <a:rPr lang="en-US" b="1" dirty="0">
                <a:effectLst>
                  <a:outerShdw blurRad="69850" dist="43180" dir="5400000" sx="0" sy="0">
                    <a:srgbClr val="000000">
                      <a:alpha val="65000"/>
                    </a:srgbClr>
                  </a:outerShdw>
                </a:effectLst>
              </a:rPr>
              <a:t>The Festival Sabbaths of the </a:t>
            </a:r>
            <a:r>
              <a:rPr lang="en-US" b="1" cap="small" dirty="0">
                <a:solidFill>
                  <a:srgbClr val="7D5B63"/>
                </a:solidFill>
                <a:effectLst>
                  <a:outerShdw blurRad="69850" dist="43180" dir="5400000" sx="0" sy="0">
                    <a:srgbClr val="000000">
                      <a:alpha val="65000"/>
                    </a:srgbClr>
                  </a:outerShdw>
                </a:effectLst>
              </a:rPr>
              <a:t>1</a:t>
            </a:r>
            <a:r>
              <a:rPr lang="en-US" b="1" cap="small" baseline="30000" dirty="0">
                <a:solidFill>
                  <a:srgbClr val="7D5B63"/>
                </a:solidFill>
                <a:effectLst>
                  <a:outerShdw blurRad="69850" dist="43180" dir="5400000" sx="0" sy="0">
                    <a:srgbClr val="000000">
                      <a:alpha val="65000"/>
                    </a:srgbClr>
                  </a:outerShdw>
                </a:effectLst>
              </a:rPr>
              <a:t>st</a:t>
            </a:r>
            <a:r>
              <a:rPr lang="en-US" b="1" dirty="0">
                <a:solidFill>
                  <a:srgbClr val="7D5B63"/>
                </a:solidFill>
                <a:effectLst>
                  <a:outerShdw blurRad="69850" dist="43180" dir="5400000" sx="0" sy="0">
                    <a:srgbClr val="000000">
                      <a:alpha val="65000"/>
                    </a:srgbClr>
                  </a:outerShdw>
                </a:effectLst>
              </a:rPr>
              <a:t> and </a:t>
            </a:r>
            <a:r>
              <a:rPr lang="en-US" b="1" cap="small" dirty="0">
                <a:solidFill>
                  <a:srgbClr val="7D5B63"/>
                </a:solidFill>
                <a:effectLst>
                  <a:outerShdw blurRad="69850" dist="43180" dir="5400000" sx="0" sy="0">
                    <a:srgbClr val="000000">
                      <a:alpha val="65000"/>
                    </a:srgbClr>
                  </a:outerShdw>
                </a:effectLst>
              </a:rPr>
              <a:t>7</a:t>
            </a:r>
            <a:r>
              <a:rPr lang="en-US" b="1" cap="small" baseline="30000" dirty="0">
                <a:solidFill>
                  <a:srgbClr val="7D5B63"/>
                </a:solidFill>
                <a:effectLst>
                  <a:outerShdw blurRad="69850" dist="43180" dir="5400000" sx="0" sy="0">
                    <a:srgbClr val="000000">
                      <a:alpha val="65000"/>
                    </a:srgbClr>
                  </a:outerShdw>
                </a:effectLst>
              </a:rPr>
              <a:t>th</a:t>
            </a:r>
            <a:r>
              <a:rPr lang="en-US" b="1" dirty="0">
                <a:solidFill>
                  <a:srgbClr val="7D5B63"/>
                </a:solidFill>
                <a:effectLst>
                  <a:outerShdw blurRad="69850" dist="43180" dir="5400000" sx="0" sy="0">
                    <a:srgbClr val="000000">
                      <a:alpha val="65000"/>
                    </a:srgbClr>
                  </a:outerShdw>
                </a:effectLst>
              </a:rPr>
              <a:t> days of Unleavened Bread </a:t>
            </a:r>
            <a:br>
              <a:rPr lang="en-US" b="1" dirty="0">
                <a:solidFill>
                  <a:srgbClr val="7D5B63"/>
                </a:solidFill>
                <a:effectLst>
                  <a:outerShdw blurRad="69850" dist="43180" dir="5400000" sx="0" sy="0">
                    <a:srgbClr val="000000">
                      <a:alpha val="65000"/>
                    </a:srgbClr>
                  </a:outerShdw>
                </a:effectLst>
              </a:rPr>
            </a:br>
            <a:r>
              <a:rPr lang="en-US" sz="1700" dirty="0">
                <a:effectLst>
                  <a:outerShdw blurRad="69850" dist="43180" dir="5400000" sx="0" sy="0">
                    <a:srgbClr val="000000">
                      <a:alpha val="65000"/>
                    </a:srgbClr>
                  </a:outerShdw>
                </a:effectLst>
              </a:rPr>
              <a:t>(and </a:t>
            </a:r>
            <a:r>
              <a:rPr lang="en-US" sz="1700" b="1" dirty="0">
                <a:effectLst>
                  <a:outerShdw blurRad="69850" dist="43180" dir="5400000" sx="0" sy="0">
                    <a:srgbClr val="000000">
                      <a:alpha val="65000"/>
                    </a:srgbClr>
                  </a:outerShdw>
                </a:effectLst>
              </a:rPr>
              <a:t>Pentecost</a:t>
            </a:r>
            <a:r>
              <a:rPr lang="en-US" sz="1700" dirty="0">
                <a:effectLst>
                  <a:outerShdw blurRad="69850" dist="43180" dir="5400000" sx="0" sy="0">
                    <a:srgbClr val="000000">
                      <a:alpha val="65000"/>
                    </a:srgbClr>
                  </a:outerShdw>
                </a:effectLst>
              </a:rPr>
              <a:t>) </a:t>
            </a:r>
            <a:r>
              <a:rPr lang="en-US" dirty="0">
                <a:effectLst>
                  <a:outerShdw blurRad="69850" dist="43180" dir="5400000" sx="0" sy="0">
                    <a:srgbClr val="000000">
                      <a:alpha val="65000"/>
                    </a:srgbClr>
                  </a:outerShdw>
                </a:effectLst>
              </a:rPr>
              <a:t>are not numbered with either </a:t>
            </a:r>
            <a:r>
              <a:rPr lang="en-US" b="1" dirty="0">
                <a:effectLst>
                  <a:outerShdw blurRad="69850" dist="43180" dir="5400000" sx="0" sy="0">
                    <a:srgbClr val="000000">
                      <a:alpha val="65000"/>
                    </a:srgbClr>
                  </a:outerShdw>
                </a:effectLst>
              </a:rPr>
              <a:t>H767</a:t>
            </a:r>
            <a:r>
              <a:rPr lang="en-US" sz="3000" b="1" dirty="0">
                <a:solidFill>
                  <a:srgbClr val="0070C0"/>
                </a:solidFill>
                <a:effectLst>
                  <a:outerShdw blurRad="69850" dist="43180" dir="5400000" sx="0" sy="0">
                    <a:srgbClr val="000000">
                      <a:alpha val="65000"/>
                    </a:srgbClr>
                  </a:outerShdw>
                </a:effectLst>
              </a:rPr>
              <a:t>6</a:t>
            </a:r>
            <a:r>
              <a:rPr lang="en-US" dirty="0">
                <a:effectLst>
                  <a:outerShdw blurRad="69850" dist="43180" dir="5400000" sx="0" sy="0">
                    <a:srgbClr val="000000">
                      <a:alpha val="65000"/>
                    </a:srgbClr>
                  </a:outerShdw>
                </a:effectLst>
              </a:rPr>
              <a:t> or </a:t>
            </a:r>
            <a:r>
              <a:rPr lang="en-US" b="1" dirty="0">
                <a:effectLst>
                  <a:outerShdw blurRad="69850" dist="43180" dir="5400000" sx="0" sy="0">
                    <a:srgbClr val="000000">
                      <a:alpha val="65000"/>
                    </a:srgbClr>
                  </a:outerShdw>
                </a:effectLst>
              </a:rPr>
              <a:t>H767</a:t>
            </a:r>
            <a:r>
              <a:rPr lang="en-US" sz="3000" b="1" dirty="0">
                <a:solidFill>
                  <a:srgbClr val="FF0000"/>
                </a:solidFill>
                <a:effectLst>
                  <a:outerShdw blurRad="69850" dist="43180" dir="5400000" sx="0" sy="0">
                    <a:srgbClr val="000000">
                      <a:alpha val="65000"/>
                    </a:srgbClr>
                  </a:outerShdw>
                </a:effectLst>
              </a:rPr>
              <a:t>7</a:t>
            </a:r>
            <a:r>
              <a:rPr lang="en-US" dirty="0">
                <a:effectLst>
                  <a:outerShdw blurRad="69850" dist="43180" dir="5400000" sx="0" sy="0">
                    <a:srgbClr val="000000">
                      <a:alpha val="65000"/>
                    </a:srgbClr>
                  </a:outerShdw>
                </a:effectLst>
              </a:rPr>
              <a:t>.  </a:t>
            </a:r>
            <a:endParaRPr lang="en-US" b="1" dirty="0">
              <a:solidFill>
                <a:srgbClr val="0070C0"/>
              </a:solidFill>
            </a:endParaRPr>
          </a:p>
        </p:txBody>
      </p:sp>
      <p:sp>
        <p:nvSpPr>
          <p:cNvPr id="9" name="Content Placeholder 2"/>
          <p:cNvSpPr txBox="1">
            <a:spLocks/>
          </p:cNvSpPr>
          <p:nvPr/>
        </p:nvSpPr>
        <p:spPr>
          <a:xfrm>
            <a:off x="0" y="116188"/>
            <a:ext cx="9144000" cy="485568"/>
          </a:xfrm>
          <a:prstGeom prst="rect">
            <a:avLst/>
          </a:prstGeom>
          <a:solidFill>
            <a:schemeClr val="accent4">
              <a:lumMod val="20000"/>
              <a:lumOff val="80000"/>
            </a:schemeClr>
          </a:solidFill>
          <a:ln w="57150">
            <a:solidFill>
              <a:srgbClr val="FF0000"/>
            </a:solidFill>
          </a:ln>
          <a:effectLst>
            <a:glow rad="228600">
              <a:schemeClr val="accent5">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b="1" spc="50" dirty="0">
                <a:ln w="11430"/>
                <a:solidFill>
                  <a:srgbClr val="FF0000"/>
                </a:solidFill>
                <a:effectLst>
                  <a:outerShdw blurRad="76200" dist="50800" dir="5400000" algn="tl" rotWithShape="0">
                    <a:srgbClr val="000000">
                      <a:alpha val="65000"/>
                    </a:srgbClr>
                  </a:outerShdw>
                </a:effectLst>
              </a:rPr>
              <a:t>Question:  </a:t>
            </a:r>
            <a:r>
              <a:rPr lang="en-US" sz="2400" b="1" spc="50" dirty="0">
                <a:ln w="11430"/>
                <a:solidFill>
                  <a:srgbClr val="8C4C64"/>
                </a:solidFill>
                <a:effectLst>
                  <a:outerShdw blurRad="76200" dist="50800" dir="5400000" algn="tl" rotWithShape="0">
                    <a:srgbClr val="000000">
                      <a:alpha val="65000"/>
                    </a:srgbClr>
                  </a:outerShdw>
                </a:effectLst>
              </a:rPr>
              <a:t>Are the ULB Sabbaths connected to </a:t>
            </a:r>
            <a:r>
              <a:rPr lang="en-US" sz="2400" b="1" spc="50" dirty="0">
                <a:ln w="11430"/>
                <a:solidFill>
                  <a:srgbClr val="0070C0"/>
                </a:solidFill>
                <a:effectLst>
                  <a:outerShdw blurRad="76200" dist="50800" dir="5400000" algn="tl" rotWithShape="0">
                    <a:srgbClr val="000000">
                      <a:alpha val="65000"/>
                    </a:srgbClr>
                  </a:outerShdw>
                </a:effectLst>
              </a:rPr>
              <a:t>H767</a:t>
            </a:r>
            <a:r>
              <a:rPr lang="en-US" sz="2400" b="1" spc="50" dirty="0">
                <a:ln w="11430"/>
                <a:solidFill>
                  <a:srgbClr val="00B0F0"/>
                </a:solidFill>
                <a:effectLst>
                  <a:outerShdw blurRad="76200" dist="50800" dir="5400000" algn="tl" rotWithShape="0">
                    <a:srgbClr val="000000">
                      <a:alpha val="65000"/>
                    </a:srgbClr>
                  </a:outerShdw>
                </a:effectLst>
              </a:rPr>
              <a:t>6</a:t>
            </a:r>
            <a:r>
              <a:rPr lang="en-US" sz="2400" b="1" spc="50" dirty="0">
                <a:ln w="11430"/>
                <a:solidFill>
                  <a:srgbClr val="0070C0"/>
                </a:solidFill>
                <a:effectLst>
                  <a:outerShdw blurRad="76200" dist="50800" dir="5400000" algn="tl" rotWithShape="0">
                    <a:srgbClr val="000000">
                      <a:alpha val="65000"/>
                    </a:srgbClr>
                  </a:outerShdw>
                </a:effectLst>
              </a:rPr>
              <a:t> </a:t>
            </a:r>
            <a:r>
              <a:rPr lang="en-US" sz="2400" b="1" spc="50" dirty="0">
                <a:ln w="11430"/>
                <a:solidFill>
                  <a:srgbClr val="8C4C64"/>
                </a:solidFill>
                <a:effectLst>
                  <a:outerShdw blurRad="76200" dist="50800" dir="5400000" algn="tl" rotWithShape="0">
                    <a:srgbClr val="000000">
                      <a:alpha val="65000"/>
                    </a:srgbClr>
                  </a:outerShdw>
                </a:effectLst>
              </a:rPr>
              <a:t>or</a:t>
            </a:r>
            <a:r>
              <a:rPr lang="en-US" sz="2400" b="1" spc="50" dirty="0">
                <a:ln w="11430"/>
                <a:solidFill>
                  <a:srgbClr val="0070C0"/>
                </a:solidFill>
                <a:effectLst>
                  <a:outerShdw blurRad="76200" dist="50800" dir="5400000" algn="tl" rotWithShape="0">
                    <a:srgbClr val="000000">
                      <a:alpha val="65000"/>
                    </a:srgbClr>
                  </a:outerShdw>
                </a:effectLst>
              </a:rPr>
              <a:t> H767</a:t>
            </a:r>
            <a:r>
              <a:rPr lang="en-US" sz="2400" b="1" spc="50" dirty="0">
                <a:ln w="11430"/>
                <a:solidFill>
                  <a:srgbClr val="FF0000"/>
                </a:solidFill>
                <a:effectLst>
                  <a:outerShdw blurRad="76200" dist="50800" dir="5400000" algn="tl" rotWithShape="0">
                    <a:srgbClr val="000000">
                      <a:alpha val="65000"/>
                    </a:srgbClr>
                  </a:outerShdw>
                </a:effectLst>
              </a:rPr>
              <a:t>7</a:t>
            </a:r>
            <a:r>
              <a:rPr lang="en-US" sz="2400" b="1" spc="50" dirty="0">
                <a:ln w="11430"/>
                <a:solidFill>
                  <a:srgbClr val="0070C0"/>
                </a:solidFill>
                <a:effectLst>
                  <a:outerShdw blurRad="76200" dist="50800" dir="5400000" algn="tl" rotWithShape="0">
                    <a:srgbClr val="000000">
                      <a:alpha val="65000"/>
                    </a:srgbClr>
                  </a:outerShdw>
                </a:effectLst>
              </a:rPr>
              <a:t>?</a:t>
            </a:r>
            <a:endParaRPr lang="en-US" sz="2400" b="1" spc="50" dirty="0">
              <a:ln w="11430"/>
              <a:solidFill>
                <a:srgbClr val="7D5B63"/>
              </a:solidFill>
              <a:effectLst>
                <a:outerShdw blurRad="76200" dist="50800" dir="5400000" algn="tl" rotWithShape="0">
                  <a:srgbClr val="000000">
                    <a:alpha val="65000"/>
                  </a:srgbClr>
                </a:outerShdw>
              </a:effectLst>
            </a:endParaRPr>
          </a:p>
        </p:txBody>
      </p:sp>
      <p:sp>
        <p:nvSpPr>
          <p:cNvPr id="10" name="Content Placeholder 2"/>
          <p:cNvSpPr txBox="1">
            <a:spLocks/>
          </p:cNvSpPr>
          <p:nvPr/>
        </p:nvSpPr>
        <p:spPr>
          <a:xfrm>
            <a:off x="523240" y="5598160"/>
            <a:ext cx="8036460" cy="110744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a:ln w="11430"/>
                <a:solidFill>
                  <a:srgbClr val="8C4C64"/>
                </a:solidFill>
                <a:effectLst>
                  <a:outerShdw blurRad="76200" dist="50800" dir="5400000" algn="tl" rotWithShape="0">
                    <a:srgbClr val="000000">
                      <a:alpha val="65000"/>
                    </a:srgbClr>
                  </a:outerShdw>
                </a:effectLst>
              </a:rPr>
              <a:t>But …the </a:t>
            </a:r>
            <a:r>
              <a:rPr lang="en-US" sz="3200" b="1" spc="50" dirty="0">
                <a:ln w="11430"/>
                <a:solidFill>
                  <a:srgbClr val="0070C0"/>
                </a:solidFill>
                <a:effectLst>
                  <a:outerShdw blurRad="76200" dist="50800" dir="5400000" algn="tl" rotWithShape="0">
                    <a:srgbClr val="000000">
                      <a:alpha val="65000"/>
                    </a:srgbClr>
                  </a:outerShdw>
                </a:effectLst>
              </a:rPr>
              <a:t>Unleavened Bread Sabbaths </a:t>
            </a:r>
            <a:br>
              <a:rPr lang="en-US" sz="3200" b="1" spc="50" dirty="0">
                <a:ln w="11430"/>
                <a:solidFill>
                  <a:srgbClr val="0070C0"/>
                </a:solidFill>
                <a:effectLst>
                  <a:outerShdw blurRad="76200" dist="50800" dir="5400000" algn="tl" rotWithShape="0">
                    <a:srgbClr val="000000">
                      <a:alpha val="65000"/>
                    </a:srgbClr>
                  </a:outerShdw>
                </a:effectLst>
              </a:rPr>
            </a:br>
            <a:r>
              <a:rPr lang="en-US" sz="3200" b="1" spc="50" dirty="0">
                <a:ln w="11430"/>
                <a:solidFill>
                  <a:srgbClr val="8C4C64"/>
                </a:solidFill>
                <a:effectLst>
                  <a:outerShdw blurRad="76200" dist="50800" dir="5400000" algn="tl" rotWithShape="0">
                    <a:srgbClr val="000000">
                      <a:alpha val="65000"/>
                    </a:srgbClr>
                  </a:outerShdw>
                </a:effectLst>
              </a:rPr>
              <a:t>are listed as “</a:t>
            </a:r>
            <a:r>
              <a:rPr lang="en-US" sz="3200" b="1" spc="50" dirty="0">
                <a:ln w="11430"/>
                <a:solidFill>
                  <a:srgbClr val="0070C0"/>
                </a:solidFill>
                <a:effectLst>
                  <a:outerShdw blurRad="76200" dist="50800" dir="5400000" algn="tl" rotWithShape="0">
                    <a:srgbClr val="000000">
                      <a:alpha val="65000"/>
                    </a:srgbClr>
                  </a:outerShdw>
                </a:effectLst>
              </a:rPr>
              <a:t>holy</a:t>
            </a:r>
            <a:r>
              <a:rPr lang="en-US" sz="3200" b="1" spc="50" dirty="0">
                <a:ln w="11430"/>
                <a:solidFill>
                  <a:srgbClr val="7D5B63"/>
                </a:solidFill>
                <a:effectLst>
                  <a:outerShdw blurRad="76200" dist="50800" dir="5400000" algn="tl" rotWithShape="0">
                    <a:srgbClr val="000000">
                      <a:alpha val="65000"/>
                    </a:srgbClr>
                  </a:outerShdw>
                </a:effectLst>
              </a:rPr>
              <a:t> </a:t>
            </a:r>
            <a:r>
              <a:rPr lang="en-US" sz="2400" b="1" spc="50" dirty="0">
                <a:ln w="11430"/>
                <a:solidFill>
                  <a:srgbClr val="8C4C64"/>
                </a:solidFill>
                <a:effectLst>
                  <a:outerShdw blurRad="76200" dist="50800" dir="5400000" algn="tl" rotWithShape="0">
                    <a:srgbClr val="000000">
                      <a:alpha val="65000"/>
                    </a:srgbClr>
                  </a:outerShdw>
                </a:effectLst>
              </a:rPr>
              <a:t>[qodesh] </a:t>
            </a:r>
            <a:r>
              <a:rPr lang="en-US" sz="3200" b="1" spc="50" dirty="0">
                <a:ln w="11430"/>
                <a:solidFill>
                  <a:srgbClr val="0070C0"/>
                </a:solidFill>
                <a:effectLst>
                  <a:outerShdw blurRad="76200" dist="50800" dir="5400000" algn="tl" rotWithShape="0">
                    <a:srgbClr val="000000">
                      <a:alpha val="65000"/>
                    </a:srgbClr>
                  </a:outerShdw>
                </a:effectLst>
              </a:rPr>
              <a:t>convocations.</a:t>
            </a:r>
            <a:r>
              <a:rPr lang="en-US" sz="3200" b="1" spc="50" dirty="0">
                <a:ln w="11430"/>
                <a:solidFill>
                  <a:srgbClr val="8C4C64"/>
                </a:solidFill>
                <a:effectLst>
                  <a:outerShdw blurRad="76200" dist="50800" dir="5400000" algn="tl" rotWithShape="0">
                    <a:srgbClr val="000000">
                      <a:alpha val="65000"/>
                    </a:srgbClr>
                  </a:outerShdw>
                </a:effectLst>
              </a:rPr>
              <a:t>”</a:t>
            </a:r>
            <a:r>
              <a:rPr lang="en-US" sz="3200" b="1" spc="50" dirty="0">
                <a:ln w="11430"/>
                <a:solidFill>
                  <a:srgbClr val="7D5B63"/>
                </a:solidFill>
                <a:effectLst>
                  <a:outerShdw blurRad="76200" dist="50800" dir="5400000" algn="tl" rotWithShape="0">
                    <a:srgbClr val="000000">
                      <a:alpha val="65000"/>
                    </a:srgbClr>
                  </a:outerShdw>
                </a:effectLst>
              </a:rPr>
              <a:t> </a:t>
            </a:r>
            <a:endParaRPr lang="en-US" sz="3200" b="1" spc="50" dirty="0">
              <a:ln w="11430"/>
              <a:solidFill>
                <a:srgbClr val="00B0F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49243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175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39</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762000" y="815790"/>
            <a:ext cx="7620000" cy="41910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lnSpcReduction="10000"/>
            <a:sp3d extrusionH="57150">
              <a:bevelT w="38100" h="38100"/>
            </a:sp3d>
          </a:bodyPr>
          <a:lstStyle/>
          <a:p>
            <a:pPr marL="45720" lvl="0" indent="0">
              <a:buNone/>
            </a:pPr>
            <a:r>
              <a:rPr lang="en-US" b="1" i="1" dirty="0">
                <a:solidFill>
                  <a:srgbClr val="7D5B63"/>
                </a:solidFill>
              </a:rPr>
              <a:t>f</a:t>
            </a:r>
            <a:r>
              <a:rPr lang="en-US" b="1" i="1" u="sng" dirty="0">
                <a:solidFill>
                  <a:srgbClr val="7D5B63"/>
                </a:solidFill>
              </a:rPr>
              <a:t>east</a:t>
            </a:r>
            <a:r>
              <a:rPr lang="en-US" b="1" i="1" dirty="0">
                <a:solidFill>
                  <a:srgbClr val="7D5B63"/>
                </a:solidFill>
              </a:rPr>
              <a:t> </a:t>
            </a:r>
            <a:r>
              <a:rPr lang="en-US" sz="1800" b="1" i="1" dirty="0">
                <a:solidFill>
                  <a:srgbClr val="7D5B63"/>
                </a:solidFill>
              </a:rPr>
              <a:t>[</a:t>
            </a:r>
            <a:r>
              <a:rPr lang="en-US" sz="1800" b="1" i="1" u="sng" dirty="0">
                <a:solidFill>
                  <a:srgbClr val="7D5B63"/>
                </a:solidFill>
              </a:rPr>
              <a:t>o</a:t>
            </a:r>
            <a:r>
              <a:rPr lang="en-US" sz="1800" b="1" i="1" dirty="0">
                <a:solidFill>
                  <a:srgbClr val="7D5B63"/>
                </a:solidFill>
              </a:rPr>
              <a:t>f</a:t>
            </a:r>
            <a:r>
              <a:rPr lang="en-US" sz="1800" b="1" i="1" u="sng" dirty="0">
                <a:solidFill>
                  <a:srgbClr val="7D5B63"/>
                </a:solidFill>
              </a:rPr>
              <a:t> unleavened bread</a:t>
            </a:r>
            <a:r>
              <a:rPr lang="en-US" sz="1800" b="1" i="1" dirty="0">
                <a:solidFill>
                  <a:srgbClr val="7D5B63"/>
                </a:solidFill>
              </a:rPr>
              <a:t>]</a:t>
            </a:r>
            <a:r>
              <a:rPr lang="en-US" sz="1800" i="1" dirty="0">
                <a:solidFill>
                  <a:srgbClr val="7D5B63"/>
                </a:solidFill>
              </a:rPr>
              <a:t> </a:t>
            </a:r>
            <a:r>
              <a:rPr lang="en-US" i="1" dirty="0"/>
              <a:t>– Strong’s – </a:t>
            </a:r>
            <a:r>
              <a:rPr lang="en-US" b="1" dirty="0">
                <a:solidFill>
                  <a:srgbClr val="7D5B63"/>
                </a:solidFill>
              </a:rPr>
              <a:t>H2282</a:t>
            </a:r>
            <a:r>
              <a:rPr lang="en-US" dirty="0">
                <a:solidFill>
                  <a:srgbClr val="7D5B63"/>
                </a:solidFill>
              </a:rPr>
              <a:t>;  </a:t>
            </a:r>
            <a:r>
              <a:rPr lang="en-US" b="1" dirty="0"/>
              <a:t>chag</a:t>
            </a:r>
            <a:r>
              <a:rPr lang="en-US" dirty="0"/>
              <a:t> from H2287; </a:t>
            </a:r>
            <a:br>
              <a:rPr lang="en-US" dirty="0"/>
            </a:br>
            <a:r>
              <a:rPr lang="en-US" dirty="0"/>
              <a:t>a </a:t>
            </a:r>
            <a:r>
              <a:rPr lang="en-US" b="1" u="sng" dirty="0">
                <a:solidFill>
                  <a:srgbClr val="7D5B63"/>
                </a:solidFill>
              </a:rPr>
              <a:t>festival</a:t>
            </a:r>
            <a:r>
              <a:rPr lang="en-US" dirty="0">
                <a:solidFill>
                  <a:srgbClr val="7D5B63"/>
                </a:solidFill>
              </a:rPr>
              <a:t>, </a:t>
            </a:r>
            <a:r>
              <a:rPr lang="en-US" dirty="0"/>
              <a:t>or a victim therefor:  KJV - (</a:t>
            </a:r>
            <a:r>
              <a:rPr lang="en-US" b="1" u="sng" dirty="0">
                <a:solidFill>
                  <a:srgbClr val="7D5B63"/>
                </a:solidFill>
              </a:rPr>
              <a:t>solemn</a:t>
            </a:r>
            <a:r>
              <a:rPr lang="en-US" dirty="0"/>
              <a:t>) </a:t>
            </a:r>
            <a:r>
              <a:rPr lang="en-US" b="1" u="sng" dirty="0">
                <a:solidFill>
                  <a:srgbClr val="7D5B63"/>
                </a:solidFill>
              </a:rPr>
              <a:t>feast</a:t>
            </a:r>
            <a:r>
              <a:rPr lang="en-US" dirty="0"/>
              <a:t> (</a:t>
            </a:r>
            <a:r>
              <a:rPr lang="en-US" b="1" u="sng" dirty="0">
                <a:solidFill>
                  <a:srgbClr val="7D5B63"/>
                </a:solidFill>
              </a:rPr>
              <a:t>da</a:t>
            </a:r>
            <a:r>
              <a:rPr lang="en-US" b="1" dirty="0">
                <a:solidFill>
                  <a:srgbClr val="7D5B63"/>
                </a:solidFill>
              </a:rPr>
              <a:t>y</a:t>
            </a:r>
            <a:r>
              <a:rPr lang="en-US" dirty="0"/>
              <a:t>), sacrifice, solemnity.</a:t>
            </a:r>
            <a:br>
              <a:rPr lang="en-US" dirty="0"/>
            </a:br>
            <a:endParaRPr lang="en-US" sz="1000" dirty="0"/>
          </a:p>
          <a:p>
            <a:pPr marL="45720" lvl="0" indent="0">
              <a:buNone/>
            </a:pPr>
            <a:r>
              <a:rPr lang="en-US" b="1" i="1" u="sng" dirty="0">
                <a:solidFill>
                  <a:srgbClr val="0070C0"/>
                </a:solidFill>
              </a:rPr>
              <a:t>hol</a:t>
            </a:r>
            <a:r>
              <a:rPr lang="en-US" b="1" i="1" dirty="0">
                <a:solidFill>
                  <a:srgbClr val="0070C0"/>
                </a:solidFill>
              </a:rPr>
              <a:t>y</a:t>
            </a:r>
            <a:r>
              <a:rPr lang="en-US" dirty="0">
                <a:solidFill>
                  <a:srgbClr val="0070C0"/>
                </a:solidFill>
              </a:rPr>
              <a:t> </a:t>
            </a:r>
            <a:r>
              <a:rPr lang="en-US" dirty="0"/>
              <a:t>–</a:t>
            </a:r>
            <a:r>
              <a:rPr lang="en-US" i="1" dirty="0"/>
              <a:t> Strong’s –</a:t>
            </a:r>
            <a:r>
              <a:rPr lang="en-US" dirty="0"/>
              <a:t> </a:t>
            </a:r>
            <a:r>
              <a:rPr lang="en-US" b="1" dirty="0">
                <a:solidFill>
                  <a:srgbClr val="0070C0"/>
                </a:solidFill>
              </a:rPr>
              <a:t>H6944</a:t>
            </a:r>
            <a:r>
              <a:rPr lang="en-US" dirty="0">
                <a:solidFill>
                  <a:srgbClr val="0070C0"/>
                </a:solidFill>
              </a:rPr>
              <a:t>;  </a:t>
            </a:r>
            <a:r>
              <a:rPr lang="en-US" b="1" dirty="0"/>
              <a:t>qodesh</a:t>
            </a:r>
            <a:r>
              <a:rPr lang="en-US" dirty="0"/>
              <a:t>; from H6942; a </a:t>
            </a:r>
            <a:r>
              <a:rPr lang="en-US" b="1" u="sng" dirty="0">
                <a:solidFill>
                  <a:srgbClr val="0070C0"/>
                </a:solidFill>
              </a:rPr>
              <a:t>sacred</a:t>
            </a:r>
            <a:r>
              <a:rPr lang="en-US" dirty="0"/>
              <a:t> place or thing; rarely abstract, sanctity:  KJV - </a:t>
            </a:r>
            <a:r>
              <a:rPr lang="en-US" b="1" u="sng" dirty="0">
                <a:solidFill>
                  <a:srgbClr val="0070C0"/>
                </a:solidFill>
              </a:rPr>
              <a:t>consecrated</a:t>
            </a:r>
            <a:r>
              <a:rPr lang="en-US" dirty="0"/>
              <a:t> (thing), dedicated (thing), </a:t>
            </a:r>
            <a:r>
              <a:rPr lang="en-US" b="1" u="sng" dirty="0">
                <a:solidFill>
                  <a:srgbClr val="0070C0"/>
                </a:solidFill>
              </a:rPr>
              <a:t>hallowed</a:t>
            </a:r>
            <a:r>
              <a:rPr lang="en-US" dirty="0"/>
              <a:t> (thing), holiness,  (X most) holy (X day, portion, thing), saint, sanctuary.</a:t>
            </a:r>
          </a:p>
          <a:p>
            <a:pPr marL="45720" lvl="0" indent="0">
              <a:buNone/>
            </a:pPr>
            <a:endParaRPr lang="en-US" sz="1000" dirty="0"/>
          </a:p>
          <a:p>
            <a:pPr marL="45720" lvl="0" indent="0">
              <a:buNone/>
            </a:pPr>
            <a:r>
              <a:rPr lang="en-US" b="1" i="1" u="sng" dirty="0">
                <a:solidFill>
                  <a:srgbClr val="8C4C64"/>
                </a:solidFill>
              </a:rPr>
              <a:t>convocation</a:t>
            </a:r>
            <a:r>
              <a:rPr lang="en-US" b="1" i="1" dirty="0"/>
              <a:t> </a:t>
            </a:r>
            <a:r>
              <a:rPr lang="en-US" dirty="0"/>
              <a:t>–</a:t>
            </a:r>
            <a:r>
              <a:rPr lang="en-US" i="1" dirty="0"/>
              <a:t> Strong’s –</a:t>
            </a:r>
            <a:r>
              <a:rPr lang="en-US" dirty="0"/>
              <a:t> </a:t>
            </a:r>
            <a:r>
              <a:rPr lang="en-US" b="1" dirty="0">
                <a:solidFill>
                  <a:srgbClr val="8C4C64"/>
                </a:solidFill>
              </a:rPr>
              <a:t>H4744</a:t>
            </a:r>
            <a:r>
              <a:rPr lang="en-US" dirty="0">
                <a:solidFill>
                  <a:srgbClr val="8C4C64"/>
                </a:solidFill>
              </a:rPr>
              <a:t>; </a:t>
            </a:r>
            <a:r>
              <a:rPr lang="en-US" b="1" dirty="0" err="1"/>
              <a:t>miqra</a:t>
            </a:r>
            <a:r>
              <a:rPr lang="en-US" dirty="0"/>
              <a:t>; from H7121; something called out, i.e. </a:t>
            </a:r>
            <a:r>
              <a:rPr lang="en-US" b="1" u="sng" dirty="0">
                <a:solidFill>
                  <a:srgbClr val="8C4C64"/>
                </a:solidFill>
              </a:rPr>
              <a:t>a </a:t>
            </a:r>
            <a:r>
              <a:rPr lang="en-US" b="1" dirty="0">
                <a:solidFill>
                  <a:srgbClr val="8C4C64"/>
                </a:solidFill>
              </a:rPr>
              <a:t>p</a:t>
            </a:r>
            <a:r>
              <a:rPr lang="en-US" b="1" u="sng" dirty="0">
                <a:solidFill>
                  <a:srgbClr val="8C4C64"/>
                </a:solidFill>
              </a:rPr>
              <a:t>ublic  meetin</a:t>
            </a:r>
            <a:r>
              <a:rPr lang="en-US" b="1" dirty="0">
                <a:solidFill>
                  <a:srgbClr val="8C4C64"/>
                </a:solidFill>
              </a:rPr>
              <a:t>g </a:t>
            </a:r>
            <a:r>
              <a:rPr lang="en-US" dirty="0"/>
              <a:t>(the act, the persons, or the place); also a </a:t>
            </a:r>
            <a:r>
              <a:rPr lang="en-US" b="1" u="sng" dirty="0">
                <a:solidFill>
                  <a:srgbClr val="8C4C64"/>
                </a:solidFill>
              </a:rPr>
              <a:t>rehearsal</a:t>
            </a:r>
            <a:r>
              <a:rPr lang="en-US" dirty="0">
                <a:solidFill>
                  <a:srgbClr val="8C4C64"/>
                </a:solidFill>
              </a:rPr>
              <a:t>:  </a:t>
            </a:r>
            <a:r>
              <a:rPr lang="en-US" dirty="0"/>
              <a:t>KJV – </a:t>
            </a:r>
            <a:r>
              <a:rPr lang="en-US" b="1" u="sng" dirty="0">
                <a:solidFill>
                  <a:srgbClr val="8C4C64"/>
                </a:solidFill>
              </a:rPr>
              <a:t>assembl</a:t>
            </a:r>
            <a:r>
              <a:rPr lang="en-US" b="1" dirty="0">
                <a:solidFill>
                  <a:srgbClr val="8C4C64"/>
                </a:solidFill>
              </a:rPr>
              <a:t>y</a:t>
            </a:r>
            <a:r>
              <a:rPr lang="en-US" dirty="0">
                <a:solidFill>
                  <a:srgbClr val="8C4C64"/>
                </a:solidFill>
              </a:rPr>
              <a:t>,</a:t>
            </a:r>
            <a:r>
              <a:rPr lang="en-US" dirty="0"/>
              <a:t> calling, convocation, reading.</a:t>
            </a:r>
          </a:p>
          <a:p>
            <a:pPr marL="45720" indent="0">
              <a:buNone/>
            </a:pP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Important Hebrew Definitions</a:t>
            </a:r>
            <a:endParaRPr lang="en-US" sz="2400" spc="50" dirty="0">
              <a:ln w="11430"/>
              <a:solidFill>
                <a:srgbClr val="8C4C64"/>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11675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barn(inVertical)">
                                      <p:cBhvr>
                                        <p:cTn id="1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382000" cy="5257800"/>
          </a:xfrm>
        </p:spPr>
        <p:txBody>
          <a:bodyPr>
            <a:normAutofit lnSpcReduction="10000"/>
            <a:scene3d>
              <a:camera prst="orthographicFront"/>
              <a:lightRig rig="threePt" dir="t"/>
            </a:scene3d>
            <a:sp3d extrusionH="57150">
              <a:bevelT w="38100" h="38100"/>
            </a:sp3d>
          </a:bodyPr>
          <a:lstStyle/>
          <a:p>
            <a:pPr marL="45720" indent="0">
              <a:buNone/>
            </a:pPr>
            <a:r>
              <a:rPr lang="en-US" b="1" dirty="0">
                <a:solidFill>
                  <a:srgbClr val="8C4C64"/>
                </a:solidFill>
              </a:rPr>
              <a:t>For those that wish to follow </a:t>
            </a:r>
            <a:r>
              <a:rPr lang="en-US" b="1" dirty="0">
                <a:solidFill>
                  <a:srgbClr val="00B0F0"/>
                </a:solidFill>
              </a:rPr>
              <a:t>Yahuah</a:t>
            </a:r>
            <a:r>
              <a:rPr lang="en-US" b="1" dirty="0">
                <a:solidFill>
                  <a:srgbClr val="8C4C64"/>
                </a:solidFill>
              </a:rPr>
              <a:t> in His footsteps, responding in worship and adoration … honoring the Sabbatical worship statutes and festivals is of utmost importance. </a:t>
            </a:r>
          </a:p>
          <a:p>
            <a:pPr marL="45720" indent="0">
              <a:buNone/>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However, the enemy has been very clever.  </a:t>
            </a:r>
            <a:r>
              <a:rPr lang="en-US" b="1" dirty="0">
                <a:solidFill>
                  <a:schemeClr val="tx2">
                    <a:lumMod val="75000"/>
                  </a:schemeClr>
                </a:solidFill>
              </a:rPr>
              <a:t>He has managed to get many of </a:t>
            </a:r>
            <a:r>
              <a:rPr lang="en-US" b="1" dirty="0">
                <a:solidFill>
                  <a:srgbClr val="00B0F0"/>
                </a:solidFill>
              </a:rPr>
              <a:t>Yahuah’s</a:t>
            </a:r>
            <a:r>
              <a:rPr lang="en-US" b="1" dirty="0">
                <a:solidFill>
                  <a:schemeClr val="tx2">
                    <a:lumMod val="75000"/>
                  </a:schemeClr>
                </a:solidFill>
              </a:rPr>
              <a:t> sincere followers sidetracked when it comes to honoring </a:t>
            </a:r>
            <a:r>
              <a:rPr lang="en-US" b="1" dirty="0">
                <a:solidFill>
                  <a:srgbClr val="00B0F0"/>
                </a:solidFill>
              </a:rPr>
              <a:t>Yahuah’s</a:t>
            </a:r>
            <a:r>
              <a:rPr lang="en-US" b="1" dirty="0">
                <a:solidFill>
                  <a:schemeClr val="tx2">
                    <a:lumMod val="75000"/>
                  </a:schemeClr>
                </a:solidFill>
              </a:rPr>
              <a:t> appointed times, giving homage to man’s pagan traditions &amp; counterfeit festal calendars that have replaced many/all Divine Appointments.</a:t>
            </a:r>
          </a:p>
          <a:p>
            <a:pPr marL="45720" indent="0">
              <a:buNone/>
            </a:pPr>
            <a:r>
              <a:rPr lang="en-US" b="1" dirty="0">
                <a:solidFill>
                  <a:srgbClr val="009999"/>
                </a:solidFill>
              </a:rPr>
              <a:t>Restoration of </a:t>
            </a:r>
            <a:r>
              <a:rPr lang="en-US" b="1" dirty="0">
                <a:solidFill>
                  <a:srgbClr val="00B0F0"/>
                </a:solidFill>
              </a:rPr>
              <a:t>Yahuah’s</a:t>
            </a:r>
            <a:r>
              <a:rPr lang="en-US" b="1" dirty="0">
                <a:solidFill>
                  <a:srgbClr val="009999"/>
                </a:solidFill>
              </a:rPr>
              <a:t> Divine Calendar is a huge task that has been in the search engines of many for a long time.  </a:t>
            </a:r>
          </a:p>
          <a:p>
            <a:pPr marL="45720" indent="0">
              <a:buNone/>
            </a:pPr>
            <a:r>
              <a:rPr lang="en-US" b="1" dirty="0">
                <a:solidFill>
                  <a:srgbClr val="8C4C64"/>
                </a:solidFill>
              </a:rPr>
              <a:t>The good news is there are a few who believe </a:t>
            </a:r>
            <a:r>
              <a:rPr lang="en-US" b="1" dirty="0">
                <a:solidFill>
                  <a:srgbClr val="00B0F0"/>
                </a:solidFill>
              </a:rPr>
              <a:t>Yahuah’s</a:t>
            </a:r>
            <a:r>
              <a:rPr lang="en-US" b="1" dirty="0">
                <a:solidFill>
                  <a:srgbClr val="8C4C64"/>
                </a:solidFill>
              </a:rPr>
              <a:t> perfect Divine Calendar has been restored through a careful search of the Scriptures. </a:t>
            </a:r>
          </a:p>
          <a:p>
            <a:pPr marL="45720" indent="0">
              <a:buNone/>
            </a:pPr>
            <a:r>
              <a:rPr lang="en-US" b="1" dirty="0"/>
              <a:t>There’s even better news than this:  </a:t>
            </a:r>
            <a:r>
              <a:rPr lang="en-US" b="1" dirty="0">
                <a:solidFill>
                  <a:srgbClr val="00B0F0"/>
                </a:solidFill>
              </a:rPr>
              <a:t>Yahuah’s</a:t>
            </a:r>
            <a:r>
              <a:rPr lang="en-US" b="1" dirty="0"/>
              <a:t> Divine calendar is simple, easy, logical and elegant.  </a:t>
            </a:r>
            <a:r>
              <a:rPr lang="en-US" b="1" cap="all" dirty="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rPr>
              <a:t>Yes … elegant and pleasing!</a:t>
            </a:r>
          </a:p>
          <a:p>
            <a:pPr marL="45720" indent="0">
              <a:buNone/>
            </a:pPr>
            <a:endParaRPr lang="en-US" b="1" dirty="0"/>
          </a:p>
        </p:txBody>
      </p:sp>
      <p:sp>
        <p:nvSpPr>
          <p:cNvPr id="4" name="Rectangle 3"/>
          <p:cNvSpPr/>
          <p:nvPr/>
        </p:nvSpPr>
        <p:spPr>
          <a:xfrm>
            <a:off x="-117685" y="40640"/>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a:ln/>
                <a:solidFill>
                  <a:schemeClr val="accent3"/>
                </a:solidFill>
                <a:effectLst/>
              </a:rPr>
              <a:t>Restoration of </a:t>
            </a:r>
            <a:r>
              <a:rPr lang="en-US" sz="4800" b="1" cap="none" spc="0" dirty="0">
                <a:ln/>
                <a:solidFill>
                  <a:srgbClr val="00B0F0"/>
                </a:solidFill>
                <a:effectLst/>
              </a:rPr>
              <a:t>Yahuah’s</a:t>
            </a:r>
            <a:r>
              <a:rPr lang="en-US" sz="4800" b="1" cap="none" spc="0" dirty="0">
                <a:ln/>
                <a:solidFill>
                  <a:schemeClr val="accent3"/>
                </a:solidFill>
                <a:effectLst/>
              </a:rPr>
              <a:t> Calendar</a:t>
            </a:r>
          </a:p>
        </p:txBody>
      </p:sp>
      <p:sp>
        <p:nvSpPr>
          <p:cNvPr id="7" name="Slide Number Placeholder 6"/>
          <p:cNvSpPr>
            <a:spLocks noGrp="1"/>
          </p:cNvSpPr>
          <p:nvPr>
            <p:ph type="sldNum" sz="quarter" idx="12"/>
          </p:nvPr>
        </p:nvSpPr>
        <p:spPr/>
        <p:txBody>
          <a:bodyPr/>
          <a:lstStyle/>
          <a:p>
            <a:fld id="{5C014052-953B-4273-8F47-BF25327D5B24}" type="slidenum">
              <a:rPr lang="en-US" smtClean="0"/>
              <a:t>4</a:t>
            </a:fld>
            <a:endParaRPr lang="en-US" dirty="0"/>
          </a:p>
        </p:txBody>
      </p:sp>
    </p:spTree>
    <p:extLst>
      <p:ext uri="{BB962C8B-B14F-4D97-AF65-F5344CB8AC3E}">
        <p14:creationId xmlns:p14="http://schemas.microsoft.com/office/powerpoint/2010/main" val="1621410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40</a:t>
            </a:fld>
            <a:endParaRPr lang="en-US" dirty="0">
              <a:solidFill>
                <a:schemeClr val="accent4">
                  <a:lumMod val="20000"/>
                  <a:lumOff val="80000"/>
                </a:schemeClr>
              </a:solidFill>
            </a:endParaRPr>
          </a:p>
        </p:txBody>
      </p:sp>
      <p:sp>
        <p:nvSpPr>
          <p:cNvPr id="7" name="Content Placeholder 6"/>
          <p:cNvSpPr>
            <a:spLocks noGrp="1"/>
          </p:cNvSpPr>
          <p:nvPr>
            <p:ph sz="quarter" idx="13"/>
          </p:nvPr>
        </p:nvSpPr>
        <p:spPr>
          <a:xfrm>
            <a:off x="457200" y="838200"/>
            <a:ext cx="8077200" cy="37338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marL="45720" indent="0" algn="ctr">
              <a:buNone/>
            </a:pPr>
            <a:r>
              <a:rPr lang="en-US" b="1" dirty="0">
                <a:solidFill>
                  <a:srgbClr val="8C4C64"/>
                </a:solidFill>
              </a:rPr>
              <a:t>These Hebrew Numbers are all linked to worship statutes, </a:t>
            </a:r>
            <a:br>
              <a:rPr lang="en-US" b="1" dirty="0">
                <a:solidFill>
                  <a:srgbClr val="8C4C64"/>
                </a:solidFill>
              </a:rPr>
            </a:br>
            <a:r>
              <a:rPr lang="en-US" b="1" dirty="0">
                <a:solidFill>
                  <a:srgbClr val="8C4C64"/>
                </a:solidFill>
              </a:rPr>
              <a:t>whether weekly or annual Sabbaths.</a:t>
            </a:r>
          </a:p>
          <a:p>
            <a:pPr marL="45720" indent="0" algn="ctr">
              <a:buNone/>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But please note:  </a:t>
            </a:r>
            <a:r>
              <a:rPr lang="en-US" dirty="0"/>
              <a:t>The phrases </a:t>
            </a:r>
            <a:r>
              <a:rPr lang="en-US" b="1" dirty="0">
                <a:solidFill>
                  <a:srgbClr val="7D5B63"/>
                </a:solidFill>
              </a:rPr>
              <a:t>Feast</a:t>
            </a:r>
            <a:r>
              <a:rPr lang="en-US" baseline="30000" dirty="0">
                <a:solidFill>
                  <a:srgbClr val="7D5B63"/>
                </a:solidFill>
              </a:rPr>
              <a:t> [</a:t>
            </a:r>
            <a:r>
              <a:rPr lang="en-US" baseline="30000" dirty="0">
                <a:solidFill>
                  <a:srgbClr val="0070C0"/>
                </a:solidFill>
              </a:rPr>
              <a:t>H2282</a:t>
            </a:r>
            <a:r>
              <a:rPr lang="en-US" baseline="30000" dirty="0">
                <a:solidFill>
                  <a:srgbClr val="7D5B63"/>
                </a:solidFill>
              </a:rPr>
              <a:t>]</a:t>
            </a:r>
            <a:r>
              <a:rPr lang="en-US" b="1" dirty="0">
                <a:solidFill>
                  <a:srgbClr val="7D5B63"/>
                </a:solidFill>
              </a:rPr>
              <a:t> of Unleavened Bread </a:t>
            </a:r>
            <a:r>
              <a:rPr lang="en-US" baseline="30000" dirty="0">
                <a:solidFill>
                  <a:srgbClr val="7D5B63"/>
                </a:solidFill>
              </a:rPr>
              <a:t> </a:t>
            </a:r>
            <a:r>
              <a:rPr lang="en-US" dirty="0"/>
              <a:t>and </a:t>
            </a:r>
            <a:r>
              <a:rPr lang="en-US" b="1" dirty="0">
                <a:solidFill>
                  <a:srgbClr val="0070C0"/>
                </a:solidFill>
              </a:rPr>
              <a:t>holy </a:t>
            </a:r>
            <a:r>
              <a:rPr lang="en-US" baseline="30000" dirty="0">
                <a:solidFill>
                  <a:srgbClr val="7D5B63"/>
                </a:solidFill>
              </a:rPr>
              <a:t>[</a:t>
            </a:r>
            <a:r>
              <a:rPr lang="en-US" baseline="30000" dirty="0">
                <a:solidFill>
                  <a:srgbClr val="0070C0"/>
                </a:solidFill>
              </a:rPr>
              <a:t>H6944</a:t>
            </a:r>
            <a:r>
              <a:rPr lang="en-US" baseline="30000" dirty="0">
                <a:solidFill>
                  <a:srgbClr val="7D5B63"/>
                </a:solidFill>
              </a:rPr>
              <a:t>] </a:t>
            </a:r>
            <a:r>
              <a:rPr lang="en-US" b="1" dirty="0">
                <a:solidFill>
                  <a:srgbClr val="0070C0"/>
                </a:solidFill>
              </a:rPr>
              <a:t>convocation</a:t>
            </a:r>
            <a:r>
              <a:rPr lang="en-US" baseline="30000" dirty="0">
                <a:solidFill>
                  <a:srgbClr val="7D5B63"/>
                </a:solidFill>
              </a:rPr>
              <a:t> [</a:t>
            </a:r>
            <a:r>
              <a:rPr lang="en-US" baseline="30000" dirty="0">
                <a:solidFill>
                  <a:srgbClr val="0070C0"/>
                </a:solidFill>
              </a:rPr>
              <a:t>H4744</a:t>
            </a:r>
            <a:r>
              <a:rPr lang="en-US" baseline="30000" dirty="0">
                <a:solidFill>
                  <a:srgbClr val="7D5B63"/>
                </a:solidFill>
              </a:rPr>
              <a:t>]</a:t>
            </a:r>
            <a:r>
              <a:rPr lang="en-US" dirty="0"/>
              <a:t> are never listed as: </a:t>
            </a:r>
          </a:p>
          <a:p>
            <a:pPr marL="502920" indent="-457200">
              <a:buAutoNum type="arabicPeriod"/>
            </a:pPr>
            <a:r>
              <a:rPr lang="en-US" dirty="0"/>
              <a:t>a </a:t>
            </a:r>
            <a:r>
              <a:rPr lang="en-US" b="1" dirty="0">
                <a:solidFill>
                  <a:srgbClr val="0070C0"/>
                </a:solidFill>
              </a:rPr>
              <a:t>weekly</a:t>
            </a:r>
            <a:r>
              <a:rPr lang="en-US" dirty="0"/>
              <a:t> </a:t>
            </a:r>
            <a:r>
              <a:rPr lang="en-US" b="1" dirty="0">
                <a:solidFill>
                  <a:srgbClr val="0070C0"/>
                </a:solidFill>
              </a:rPr>
              <a:t>Sabbath </a:t>
            </a:r>
            <a:r>
              <a:rPr lang="en-US" dirty="0"/>
              <a:t>with the Hebrew #</a:t>
            </a:r>
            <a:r>
              <a:rPr lang="en-US" b="1" dirty="0">
                <a:effectLst>
                  <a:outerShdw blurRad="69850" dist="43180" dir="5400000" sx="0" sy="0">
                    <a:srgbClr val="000000">
                      <a:alpha val="65000"/>
                    </a:srgbClr>
                  </a:outerShdw>
                </a:effectLst>
              </a:rPr>
              <a:t>H767</a:t>
            </a:r>
            <a:r>
              <a:rPr lang="en-US" sz="2800" b="1" dirty="0">
                <a:solidFill>
                  <a:srgbClr val="0070C0"/>
                </a:solidFill>
                <a:effectLst>
                  <a:outerShdw blurRad="69850" dist="43180" dir="5400000" sx="0" sy="0">
                    <a:srgbClr val="000000">
                      <a:alpha val="65000"/>
                    </a:srgbClr>
                  </a:outerShdw>
                </a:effectLst>
              </a:rPr>
              <a:t>6</a:t>
            </a:r>
            <a:r>
              <a:rPr lang="en-US" dirty="0"/>
              <a:t>;</a:t>
            </a:r>
          </a:p>
          <a:p>
            <a:pPr marL="502920" indent="-457200">
              <a:buAutoNum type="arabicPeriod"/>
            </a:pPr>
            <a:r>
              <a:rPr lang="en-US" b="1" dirty="0"/>
              <a:t>or</a:t>
            </a:r>
            <a:r>
              <a:rPr lang="en-US" dirty="0"/>
              <a:t> an </a:t>
            </a:r>
            <a:r>
              <a:rPr lang="en-US" b="1" dirty="0">
                <a:solidFill>
                  <a:srgbClr val="FF0000"/>
                </a:solidFill>
              </a:rPr>
              <a:t>annual</a:t>
            </a:r>
            <a:r>
              <a:rPr lang="en-US" dirty="0">
                <a:solidFill>
                  <a:srgbClr val="FF0000"/>
                </a:solidFill>
              </a:rPr>
              <a:t> </a:t>
            </a:r>
            <a:r>
              <a:rPr lang="en-US" b="1" dirty="0">
                <a:solidFill>
                  <a:srgbClr val="FF0000"/>
                </a:solidFill>
              </a:rPr>
              <a:t>feast Sabbath </a:t>
            </a:r>
            <a:r>
              <a:rPr lang="en-US" dirty="0"/>
              <a:t>with </a:t>
            </a:r>
            <a:r>
              <a:rPr lang="en-US" b="1" u="sng" dirty="0"/>
              <a:t>the</a:t>
            </a:r>
            <a:r>
              <a:rPr lang="en-US" dirty="0"/>
              <a:t> Hebrew word #</a:t>
            </a:r>
            <a:r>
              <a:rPr lang="en-US" b="1" dirty="0">
                <a:effectLst>
                  <a:outerShdw blurRad="69850" dist="43180" dir="5400000" sx="0" sy="0">
                    <a:srgbClr val="000000">
                      <a:alpha val="65000"/>
                    </a:srgbClr>
                  </a:outerShdw>
                </a:effectLst>
              </a:rPr>
              <a:t>H767</a:t>
            </a:r>
            <a:r>
              <a:rPr lang="en-US" sz="2800" b="1" dirty="0">
                <a:solidFill>
                  <a:srgbClr val="FF0000"/>
                </a:solidFill>
                <a:effectLst>
                  <a:outerShdw blurRad="69850" dist="43180" dir="5400000" sx="0" sy="0">
                    <a:srgbClr val="000000">
                      <a:alpha val="65000"/>
                    </a:srgbClr>
                  </a:outerShdw>
                </a:effectLst>
              </a:rPr>
              <a:t>7</a:t>
            </a:r>
            <a:r>
              <a:rPr lang="en-US" dirty="0"/>
              <a:t>.</a:t>
            </a:r>
            <a:br>
              <a:rPr lang="en-US" dirty="0"/>
            </a:br>
            <a:br>
              <a:rPr lang="en-US" dirty="0"/>
            </a:br>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a:ln w="11430"/>
                <a:solidFill>
                  <a:schemeClr val="accent5"/>
                </a:solidFill>
                <a:effectLst>
                  <a:outerShdw blurRad="76200" dist="50800" dir="5400000" algn="tl" rotWithShape="0">
                    <a:srgbClr val="000000">
                      <a:alpha val="65000"/>
                    </a:srgbClr>
                  </a:outerShdw>
                </a:effectLst>
              </a:rPr>
              <a:t>H767</a:t>
            </a:r>
            <a:r>
              <a:rPr lang="en-US" sz="3600" spc="50" dirty="0">
                <a:ln w="11430"/>
                <a:solidFill>
                  <a:srgbClr val="00B0F0"/>
                </a:solidFill>
                <a:effectLst>
                  <a:outerShdw blurRad="76200" dist="50800" dir="5400000" algn="tl" rotWithShape="0">
                    <a:srgbClr val="000000">
                      <a:alpha val="65000"/>
                    </a:srgbClr>
                  </a:outerShdw>
                </a:effectLst>
              </a:rPr>
              <a:t>6</a:t>
            </a:r>
            <a:r>
              <a:rPr lang="en-US" sz="3600" spc="50" dirty="0">
                <a:ln w="11430"/>
                <a:solidFill>
                  <a:schemeClr val="accent5"/>
                </a:solidFill>
                <a:effectLst>
                  <a:outerShdw blurRad="76200" dist="50800" dir="5400000" algn="tl" rotWithShape="0">
                    <a:srgbClr val="000000">
                      <a:alpha val="65000"/>
                    </a:srgbClr>
                  </a:outerShdw>
                </a:effectLst>
              </a:rPr>
              <a:t>/H767</a:t>
            </a:r>
            <a:r>
              <a:rPr lang="en-US" sz="3600" spc="50" dirty="0">
                <a:ln w="11430"/>
                <a:solidFill>
                  <a:srgbClr val="FF0000"/>
                </a:solidFill>
                <a:effectLst>
                  <a:outerShdw blurRad="76200" dist="50800" dir="5400000" algn="tl" rotWithShape="0">
                    <a:srgbClr val="000000">
                      <a:alpha val="65000"/>
                    </a:srgbClr>
                  </a:outerShdw>
                </a:effectLst>
              </a:rPr>
              <a:t>7</a:t>
            </a:r>
            <a:r>
              <a:rPr lang="en-US" sz="3600" spc="50" dirty="0">
                <a:ln w="11430"/>
                <a:solidFill>
                  <a:schemeClr val="accent5"/>
                </a:solidFill>
                <a:effectLst>
                  <a:outerShdw blurRad="76200" dist="50800" dir="5400000" algn="tl" rotWithShape="0">
                    <a:srgbClr val="000000">
                      <a:alpha val="65000"/>
                    </a:srgbClr>
                  </a:outerShdw>
                </a:effectLst>
              </a:rPr>
              <a:t> </a:t>
            </a:r>
            <a:r>
              <a:rPr lang="en-US" sz="3600" spc="50" dirty="0">
                <a:ln w="11430"/>
                <a:solidFill>
                  <a:srgbClr val="8C4C64"/>
                </a:solidFill>
                <a:effectLst>
                  <a:outerShdw blurRad="76200" dist="50800" dir="5400000" algn="tl" rotWithShape="0">
                    <a:srgbClr val="000000">
                      <a:alpha val="65000"/>
                    </a:srgbClr>
                  </a:outerShdw>
                </a:effectLst>
              </a:rPr>
              <a:t>…</a:t>
            </a:r>
            <a:r>
              <a:rPr lang="en-US" sz="3600" spc="50" dirty="0">
                <a:ln w="11430"/>
                <a:solidFill>
                  <a:schemeClr val="accent5"/>
                </a:solidFill>
                <a:effectLst>
                  <a:outerShdw blurRad="76200" dist="50800" dir="5400000" algn="tl" rotWithShape="0">
                    <a:srgbClr val="000000">
                      <a:alpha val="65000"/>
                    </a:srgbClr>
                  </a:outerShdw>
                </a:effectLst>
              </a:rPr>
              <a:t> H2282 </a:t>
            </a:r>
            <a:r>
              <a:rPr lang="en-US" sz="3600" spc="50" dirty="0">
                <a:ln w="11430"/>
                <a:solidFill>
                  <a:srgbClr val="8C4C64"/>
                </a:solidFill>
                <a:effectLst>
                  <a:outerShdw blurRad="76200" dist="50800" dir="5400000" algn="tl" rotWithShape="0">
                    <a:srgbClr val="000000">
                      <a:alpha val="65000"/>
                    </a:srgbClr>
                  </a:outerShdw>
                </a:effectLst>
              </a:rPr>
              <a:t>…</a:t>
            </a:r>
            <a:r>
              <a:rPr lang="en-US" sz="3600" spc="50" dirty="0">
                <a:ln w="11430"/>
                <a:solidFill>
                  <a:schemeClr val="accent5"/>
                </a:solidFill>
                <a:effectLst>
                  <a:outerShdw blurRad="76200" dist="50800" dir="5400000" algn="tl" rotWithShape="0">
                    <a:srgbClr val="000000">
                      <a:alpha val="65000"/>
                    </a:srgbClr>
                  </a:outerShdw>
                </a:effectLst>
              </a:rPr>
              <a:t> H6944 </a:t>
            </a:r>
            <a:r>
              <a:rPr lang="en-US" sz="3600" spc="50" dirty="0">
                <a:ln w="11430"/>
                <a:solidFill>
                  <a:srgbClr val="8C4C64"/>
                </a:solidFill>
                <a:effectLst>
                  <a:outerShdw blurRad="76200" dist="50800" dir="5400000" algn="tl" rotWithShape="0">
                    <a:srgbClr val="000000">
                      <a:alpha val="65000"/>
                    </a:srgbClr>
                  </a:outerShdw>
                </a:effectLst>
              </a:rPr>
              <a:t>…</a:t>
            </a:r>
            <a:r>
              <a:rPr lang="en-US" sz="3600" spc="50" dirty="0">
                <a:ln w="11430"/>
                <a:solidFill>
                  <a:schemeClr val="accent5"/>
                </a:solidFill>
                <a:effectLst>
                  <a:outerShdw blurRad="76200" dist="50800" dir="5400000" algn="tl" rotWithShape="0">
                    <a:srgbClr val="000000">
                      <a:alpha val="65000"/>
                    </a:srgbClr>
                  </a:outerShdw>
                </a:effectLst>
              </a:rPr>
              <a:t> H4744</a:t>
            </a:r>
            <a:endParaRPr lang="en-US" sz="1800" spc="50" dirty="0">
              <a:ln w="11430"/>
              <a:solidFill>
                <a:schemeClr val="accent5"/>
              </a:solidFill>
              <a:effectLst>
                <a:outerShdw blurRad="76200" dist="50800" dir="5400000" algn="tl" rotWithShape="0">
                  <a:srgbClr val="000000">
                    <a:alpha val="65000"/>
                  </a:srgbClr>
                </a:outerShdw>
              </a:effectLst>
            </a:endParaRPr>
          </a:p>
        </p:txBody>
      </p:sp>
      <p:sp>
        <p:nvSpPr>
          <p:cNvPr id="9" name="Content Placeholder 2"/>
          <p:cNvSpPr txBox="1">
            <a:spLocks/>
          </p:cNvSpPr>
          <p:nvPr/>
        </p:nvSpPr>
        <p:spPr>
          <a:xfrm>
            <a:off x="787400" y="3622040"/>
            <a:ext cx="7467600" cy="68580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200" b="1" spc="50" dirty="0">
                <a:ln w="11430"/>
                <a:solidFill>
                  <a:srgbClr val="C00000"/>
                </a:solidFill>
                <a:effectLst>
                  <a:outerShdw blurRad="76200" dist="50800" dir="5400000" algn="tl" rotWithShape="0">
                    <a:srgbClr val="000000">
                      <a:alpha val="65000"/>
                    </a:srgbClr>
                  </a:outerShdw>
                </a:effectLst>
              </a:rPr>
              <a:t>There is a very good reason for this.</a:t>
            </a:r>
          </a:p>
        </p:txBody>
      </p:sp>
      <p:pic>
        <p:nvPicPr>
          <p:cNvPr id="6" name="Picture 2" descr="C:\Users\Rae\Desktop\Art on Desktop\white man clip art\3d white people\png\3d gets it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7848600" y="2971800"/>
            <a:ext cx="1578491" cy="18049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670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2000"/>
                                        <p:tgtEl>
                                          <p:spTgt spid="7">
                                            <p:txEl>
                                              <p:pRg st="2" end="2"/>
                                            </p:txEl>
                                          </p:spTgt>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left)">
                                      <p:cBhvr>
                                        <p:cTn id="16" dur="175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1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41</a:t>
            </a:fld>
            <a:endParaRPr lang="en-US" dirty="0">
              <a:solidFill>
                <a:schemeClr val="accent4">
                  <a:lumMod val="20000"/>
                  <a:lumOff val="80000"/>
                </a:schemeClr>
              </a:solidFill>
            </a:endParaRPr>
          </a:p>
        </p:txBody>
      </p:sp>
      <p:sp>
        <p:nvSpPr>
          <p:cNvPr id="5" name="Title 1"/>
          <p:cNvSpPr txBox="1">
            <a:spLocks/>
          </p:cNvSpPr>
          <p:nvPr/>
        </p:nvSpPr>
        <p:spPr>
          <a:xfrm>
            <a:off x="533400" y="152400"/>
            <a:ext cx="9296400" cy="1600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Hebrew Definitions Confirm</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00B050"/>
                </a:solidFill>
                <a:effectLst>
                  <a:outerShdw blurRad="76200" dist="50800" dir="5400000" algn="tl" rotWithShape="0">
                    <a:srgbClr val="000000">
                      <a:alpha val="65000"/>
                    </a:srgbClr>
                  </a:outerShdw>
                </a:effectLst>
              </a:rPr>
              <a:t>Wave Sheaf</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Placement</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Content Placeholder 6"/>
          <p:cNvSpPr>
            <a:spLocks noGrp="1"/>
          </p:cNvSpPr>
          <p:nvPr>
            <p:ph sz="quarter" idx="13"/>
          </p:nvPr>
        </p:nvSpPr>
        <p:spPr>
          <a:xfrm>
            <a:off x="457199" y="1828800"/>
            <a:ext cx="8229602" cy="2487771"/>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Autofit/>
            <a:sp3d extrusionH="57150">
              <a:bevelT w="38100" h="38100"/>
            </a:sp3d>
          </a:bodyPr>
          <a:lstStyle/>
          <a:p>
            <a:pPr marL="502920" indent="-457200">
              <a:buAutoNum type="arabicPeriod"/>
            </a:pPr>
            <a:r>
              <a:rPr lang="en-US" sz="2400" b="1" dirty="0">
                <a:solidFill>
                  <a:srgbClr val="00B050"/>
                </a:solidFill>
              </a:rPr>
              <a:t>Wave Sheaf </a:t>
            </a:r>
            <a:r>
              <a:rPr lang="en-US" sz="2400" b="1" u="sng" dirty="0">
                <a:solidFill>
                  <a:srgbClr val="C00000"/>
                </a:solidFill>
              </a:rPr>
              <a:t>does NOT follow</a:t>
            </a:r>
            <a:r>
              <a:rPr lang="en-US" sz="2400" b="1" dirty="0">
                <a:solidFill>
                  <a:srgbClr val="C00000"/>
                </a:solidFill>
              </a:rPr>
              <a:t> </a:t>
            </a:r>
            <a:r>
              <a:rPr lang="en-US" sz="2400" b="1" dirty="0">
                <a:solidFill>
                  <a:srgbClr val="00B050"/>
                </a:solidFill>
              </a:rPr>
              <a:t>the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holy convocation of the 1</a:t>
            </a:r>
            <a:r>
              <a:rPr lang="en-US" sz="2400"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Unleavened Bread Sabbath of Abib 15!  </a:t>
            </a:r>
          </a:p>
          <a:p>
            <a:pPr marL="502920" indent="-457200">
              <a:buAutoNum type="arabicPeriod"/>
            </a:pPr>
            <a:r>
              <a:rPr lang="en-US" sz="2400" b="1" dirty="0"/>
              <a:t>In the year of </a:t>
            </a:r>
            <a:r>
              <a:rPr lang="en-US" sz="2400" b="1" dirty="0">
                <a:solidFill>
                  <a:schemeClr val="accent5">
                    <a:lumMod val="75000"/>
                  </a:schemeClr>
                </a:solidFill>
              </a:rPr>
              <a:t>Joshua “crossing of the Jordan,” </a:t>
            </a:r>
            <a:r>
              <a:rPr lang="en-US" sz="2400" b="1" dirty="0"/>
              <a:t>the </a:t>
            </a:r>
            <a:br>
              <a:rPr lang="en-US" sz="2400" b="1" dirty="0"/>
            </a:br>
            <a:r>
              <a:rPr lang="en-US" sz="2400" b="1" dirty="0"/>
              <a:t>Wave Sheaf follows </a:t>
            </a:r>
            <a:r>
              <a:rPr lang="en-US" sz="2400" b="1" u="sng" dirty="0"/>
              <a:t>ONLY</a:t>
            </a:r>
            <a:r>
              <a:rPr lang="en-US" sz="2400" b="1" dirty="0"/>
              <a:t> the </a:t>
            </a:r>
            <a:r>
              <a:rPr lang="en-US" sz="2400" dirty="0"/>
              <a:t>#</a:t>
            </a:r>
            <a:r>
              <a:rPr lang="en-US" sz="2400" b="1" dirty="0">
                <a:effectLst>
                  <a:outerShdw blurRad="69850" dist="43180" dir="5400000" sx="0" sy="0">
                    <a:srgbClr val="000000">
                      <a:alpha val="65000"/>
                    </a:srgbClr>
                  </a:outerShdw>
                </a:effectLst>
              </a:rPr>
              <a:t>H767</a:t>
            </a:r>
            <a:r>
              <a:rPr lang="en-US" sz="2800" b="1" dirty="0">
                <a:solidFill>
                  <a:srgbClr val="0070C0"/>
                </a:solidFill>
                <a:effectLst>
                  <a:outerShdw blurRad="69850" dist="43180" dir="5400000" sx="0" sy="0">
                    <a:srgbClr val="000000">
                      <a:alpha val="65000"/>
                    </a:srgbClr>
                  </a:outerShdw>
                </a:effectLst>
              </a:rPr>
              <a:t>6</a:t>
            </a:r>
            <a:r>
              <a:rPr lang="en-US" sz="2800" b="1" dirty="0">
                <a:solidFill>
                  <a:srgbClr val="FF0000"/>
                </a:solidFill>
                <a:effectLst>
                  <a:outerShdw blurRad="69850" dist="43180" dir="5400000" sx="0" sy="0">
                    <a:srgbClr val="000000">
                      <a:alpha val="65000"/>
                    </a:srgbClr>
                  </a:outerShdw>
                </a:effectLst>
              </a:rPr>
              <a:t> </a:t>
            </a:r>
            <a:r>
              <a:rPr lang="en-US" sz="2400" b="1" dirty="0">
                <a:solidFill>
                  <a:srgbClr val="0070C0"/>
                </a:solidFill>
              </a:rPr>
              <a:t>weekly</a:t>
            </a:r>
            <a:r>
              <a:rPr lang="en-US" sz="2400" dirty="0"/>
              <a:t> </a:t>
            </a:r>
            <a:r>
              <a:rPr lang="en-US" sz="2400" b="1" dirty="0">
                <a:solidFill>
                  <a:srgbClr val="0070C0"/>
                </a:solidFill>
              </a:rPr>
              <a:t>Sabbath </a:t>
            </a:r>
            <a:r>
              <a:rPr lang="en-US" sz="1800" b="1" dirty="0">
                <a:solidFill>
                  <a:srgbClr val="C00000"/>
                </a:solidFill>
              </a:rPr>
              <a:t>[Abib 14</a:t>
            </a:r>
            <a:r>
              <a:rPr lang="en-US" sz="1800" b="1" baseline="30000" dirty="0">
                <a:solidFill>
                  <a:srgbClr val="C00000"/>
                </a:solidFill>
              </a:rPr>
              <a:t>th</a:t>
            </a:r>
            <a:r>
              <a:rPr lang="en-US" sz="1800" b="1" dirty="0">
                <a:solidFill>
                  <a:srgbClr val="C00000"/>
                </a:solidFill>
              </a:rPr>
              <a:t>]</a:t>
            </a:r>
            <a:r>
              <a:rPr lang="en-US" sz="2400" b="1" dirty="0"/>
              <a:t> with placement on Abib 15.  </a:t>
            </a:r>
            <a:r>
              <a:rPr lang="en-US" sz="1800" b="1" dirty="0">
                <a:solidFill>
                  <a:schemeClr val="accent5">
                    <a:lumMod val="75000"/>
                  </a:schemeClr>
                </a:solidFill>
              </a:rPr>
              <a:t>[Remember Josh 5:11.]</a:t>
            </a:r>
            <a:r>
              <a:rPr lang="en-US" sz="1800" b="1" dirty="0"/>
              <a:t> </a:t>
            </a:r>
            <a:br>
              <a:rPr lang="en-US" sz="2400" b="1" dirty="0"/>
            </a:br>
            <a:r>
              <a:rPr lang="en-US" sz="1800" dirty="0"/>
              <a:t>[Wave Sheaf </a:t>
            </a:r>
            <a:r>
              <a:rPr lang="en-US" sz="1800" dirty="0">
                <a:solidFill>
                  <a:srgbClr val="C00000"/>
                </a:solidFill>
              </a:rPr>
              <a:t>does not follow </a:t>
            </a:r>
            <a:r>
              <a:rPr lang="en-US" sz="1800" dirty="0"/>
              <a:t>Hebrew numbers of:  </a:t>
            </a:r>
            <a:r>
              <a:rPr lang="en-US" sz="2400" baseline="30000" dirty="0">
                <a:solidFill>
                  <a:srgbClr val="7D5B63"/>
                </a:solidFill>
              </a:rPr>
              <a:t>[</a:t>
            </a:r>
            <a:r>
              <a:rPr lang="en-US" sz="2400" baseline="30000" dirty="0">
                <a:solidFill>
                  <a:srgbClr val="0070C0"/>
                </a:solidFill>
              </a:rPr>
              <a:t>H2282</a:t>
            </a:r>
            <a:r>
              <a:rPr lang="en-US" sz="2400" baseline="30000" dirty="0">
                <a:solidFill>
                  <a:srgbClr val="7D5B63"/>
                </a:solidFill>
              </a:rPr>
              <a:t>]</a:t>
            </a:r>
            <a:r>
              <a:rPr lang="en-US" sz="2400" b="1" dirty="0">
                <a:solidFill>
                  <a:srgbClr val="7D5B63"/>
                </a:solidFill>
              </a:rPr>
              <a:t> </a:t>
            </a:r>
            <a:r>
              <a:rPr lang="en-US" sz="2400" baseline="30000" dirty="0">
                <a:solidFill>
                  <a:srgbClr val="7D5B63"/>
                </a:solidFill>
              </a:rPr>
              <a:t>[</a:t>
            </a:r>
            <a:r>
              <a:rPr lang="en-US" sz="2400" baseline="30000" dirty="0">
                <a:solidFill>
                  <a:srgbClr val="0070C0"/>
                </a:solidFill>
              </a:rPr>
              <a:t>H6944</a:t>
            </a:r>
            <a:r>
              <a:rPr lang="en-US" sz="2400" baseline="30000" dirty="0">
                <a:solidFill>
                  <a:srgbClr val="7D5B63"/>
                </a:solidFill>
              </a:rPr>
              <a:t>] [</a:t>
            </a:r>
            <a:r>
              <a:rPr lang="en-US" sz="2400" baseline="30000" dirty="0">
                <a:solidFill>
                  <a:srgbClr val="0070C0"/>
                </a:solidFill>
              </a:rPr>
              <a:t>H4744</a:t>
            </a:r>
            <a:r>
              <a:rPr lang="en-US" sz="2400" baseline="30000" dirty="0">
                <a:solidFill>
                  <a:srgbClr val="7D5B63"/>
                </a:solidFill>
              </a:rPr>
              <a:t>]</a:t>
            </a:r>
            <a:r>
              <a:rPr lang="en-US" sz="1800" dirty="0"/>
              <a:t>.]</a:t>
            </a:r>
            <a:r>
              <a:rPr lang="en-US" sz="2400" dirty="0"/>
              <a:t> </a:t>
            </a:r>
          </a:p>
        </p:txBody>
      </p:sp>
      <p:pic>
        <p:nvPicPr>
          <p:cNvPr id="11" name="Picture 2" descr="C:\Users\Rae\Desktop\do boy mag gla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1" y="0"/>
            <a:ext cx="1706880" cy="186357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118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TextBox 32"/>
          <p:cNvSpPr txBox="1"/>
          <p:nvPr/>
        </p:nvSpPr>
        <p:spPr>
          <a:xfrm>
            <a:off x="5430012" y="5198238"/>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buNone/>
            </a:pPr>
            <a:r>
              <a:rPr lang="en-US" b="1" dirty="0">
                <a:solidFill>
                  <a:schemeClr val="accent5">
                    <a:lumMod val="75000"/>
                  </a:schemeClr>
                </a:solidFill>
              </a:rPr>
              <a:t>Josh 5:11  </a:t>
            </a:r>
            <a:r>
              <a:rPr lang="en-US" sz="1600" b="1" dirty="0">
                <a:solidFill>
                  <a:srgbClr val="8C4C64"/>
                </a:solidFill>
              </a:rPr>
              <a:t>And they did eat of the old corn of the land on the </a:t>
            </a:r>
            <a:r>
              <a:rPr lang="en-US" sz="1600" b="1" dirty="0">
                <a:solidFill>
                  <a:srgbClr val="FF3399"/>
                </a:solidFill>
              </a:rPr>
              <a:t>morrow</a:t>
            </a:r>
            <a:r>
              <a:rPr lang="en-US" sz="1600" b="1" dirty="0">
                <a:solidFill>
                  <a:srgbClr val="8C4C64"/>
                </a:solidFill>
              </a:rPr>
              <a:t> </a:t>
            </a:r>
            <a:r>
              <a:rPr lang="en-US" sz="1600" b="1" u="sng" dirty="0">
                <a:solidFill>
                  <a:srgbClr val="00B050"/>
                </a:solidFill>
              </a:rPr>
              <a:t>after</a:t>
            </a:r>
            <a:r>
              <a:rPr lang="en-US" sz="1600" b="1" dirty="0">
                <a:solidFill>
                  <a:srgbClr val="8C4C64"/>
                </a:solidFill>
              </a:rPr>
              <a:t> the </a:t>
            </a:r>
            <a:r>
              <a:rPr lang="en-US" sz="1600" b="1" dirty="0">
                <a:solidFill>
                  <a:srgbClr val="FF0000"/>
                </a:solidFill>
              </a:rPr>
              <a:t>Passover,</a:t>
            </a:r>
            <a:r>
              <a:rPr lang="en-US" sz="1600" b="1" dirty="0">
                <a:solidFill>
                  <a:srgbClr val="8C4C64"/>
                </a:solidFill>
              </a:rPr>
              <a:t> unleavened cakes, and</a:t>
            </a:r>
            <a:br>
              <a:rPr lang="en-US" sz="1600" b="1" dirty="0">
                <a:solidFill>
                  <a:srgbClr val="8C4C64"/>
                </a:solidFill>
              </a:rPr>
            </a:br>
            <a:r>
              <a:rPr lang="en-US" sz="1600" b="1" dirty="0">
                <a:solidFill>
                  <a:srgbClr val="8C4C64"/>
                </a:solidFill>
              </a:rPr>
              <a:t>parched corn in the selfsame day.  </a:t>
            </a:r>
            <a:endParaRPr lang="en-US" sz="1600" i="1" dirty="0"/>
          </a:p>
        </p:txBody>
      </p:sp>
      <p:sp>
        <p:nvSpPr>
          <p:cNvPr id="2" name="Slide Number Placeholder 1"/>
          <p:cNvSpPr>
            <a:spLocks noGrp="1"/>
          </p:cNvSpPr>
          <p:nvPr>
            <p:ph type="sldNum" sz="quarter" idx="12"/>
          </p:nvPr>
        </p:nvSpPr>
        <p:spPr>
          <a:xfrm>
            <a:off x="7315200" y="6501840"/>
            <a:ext cx="1828800" cy="365125"/>
          </a:xfrm>
        </p:spPr>
        <p:txBody>
          <a:bodyPr/>
          <a:lstStyle/>
          <a:p>
            <a:fld id="{5C014052-953B-4273-8F47-BF25327D5B24}" type="slidenum">
              <a:rPr lang="en-US" smtClean="0"/>
              <a:t>42</a:t>
            </a:fld>
            <a:endParaRPr lang="en-US" dirty="0"/>
          </a:p>
        </p:txBody>
      </p:sp>
      <p:sp>
        <p:nvSpPr>
          <p:cNvPr id="12" name="Content Placeholder 2"/>
          <p:cNvSpPr txBox="1">
            <a:spLocks/>
          </p:cNvSpPr>
          <p:nvPr/>
        </p:nvSpPr>
        <p:spPr>
          <a:xfrm>
            <a:off x="193040" y="76200"/>
            <a:ext cx="8646160"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400" b="1" spc="50" dirty="0">
                <a:ln w="11430"/>
                <a:solidFill>
                  <a:srgbClr val="8C4C64"/>
                </a:solidFill>
                <a:effectLst>
                  <a:outerShdw blurRad="76200" dist="50800" dir="5400000" algn="tl" rotWithShape="0">
                    <a:srgbClr val="000000">
                      <a:alpha val="65000"/>
                    </a:srgbClr>
                  </a:outerShdw>
                </a:effectLst>
              </a:rPr>
              <a:t>TWO Covenant Calendar Statutes</a:t>
            </a:r>
          </a:p>
        </p:txBody>
      </p:sp>
      <p:sp>
        <p:nvSpPr>
          <p:cNvPr id="6" name="Left Brace 5"/>
          <p:cNvSpPr/>
          <p:nvPr/>
        </p:nvSpPr>
        <p:spPr>
          <a:xfrm rot="10800000">
            <a:off x="4999482" y="4819680"/>
            <a:ext cx="378556" cy="1809719"/>
          </a:xfrm>
          <a:prstGeom prst="leftBrace">
            <a:avLst>
              <a:gd name="adj1" fmla="val 44385"/>
              <a:gd name="adj2" fmla="val 50522"/>
            </a:avLst>
          </a:prstGeom>
          <a:gradFill>
            <a:gsLst>
              <a:gs pos="61000">
                <a:srgbClr val="00B050">
                  <a:alpha val="40000"/>
                </a:srgbClr>
              </a:gs>
              <a:gs pos="48000">
                <a:schemeClr val="bg1"/>
              </a:gs>
              <a:gs pos="38000">
                <a:schemeClr val="accent2">
                  <a:lumMod val="50000"/>
                  <a:alpha val="65000"/>
                </a:schemeClr>
              </a:gs>
            </a:gsLst>
            <a:lin ang="5400000" scaled="0"/>
          </a:gradFill>
          <a:ln w="38100">
            <a:gradFill flip="none" rotWithShape="1">
              <a:gsLst>
                <a:gs pos="61000">
                  <a:srgbClr val="00B050"/>
                </a:gs>
                <a:gs pos="48000">
                  <a:schemeClr val="tx1">
                    <a:lumMod val="75000"/>
                    <a:lumOff val="25000"/>
                  </a:schemeClr>
                </a:gs>
                <a:gs pos="40000">
                  <a:schemeClr val="accent2">
                    <a:lumMod val="50000"/>
                  </a:schemeClr>
                </a:gs>
              </a:gsLst>
              <a:lin ang="5400000" scaled="1"/>
              <a:tileRect/>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20986" y="1612398"/>
            <a:ext cx="2208276"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FF0000"/>
                </a:solidFill>
                <a:latin typeface="Comic Sans MS" pitchFamily="66" charset="0"/>
              </a:rPr>
              <a:t>ABIB 14</a:t>
            </a:r>
          </a:p>
          <a:p>
            <a:pPr algn="ctr"/>
            <a:r>
              <a:rPr lang="en-US" sz="1700" b="1" dirty="0">
                <a:solidFill>
                  <a:srgbClr val="FF0000"/>
                </a:solidFill>
                <a:latin typeface="Comic Sans MS" pitchFamily="66" charset="0"/>
              </a:rPr>
              <a:t>PASSOVER</a:t>
            </a:r>
          </a:p>
        </p:txBody>
      </p:sp>
      <p:sp>
        <p:nvSpPr>
          <p:cNvPr id="16" name="TextBox 15"/>
          <p:cNvSpPr txBox="1"/>
          <p:nvPr/>
        </p:nvSpPr>
        <p:spPr>
          <a:xfrm>
            <a:off x="2933700" y="1015133"/>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chemeClr val="accent2">
                    <a:lumMod val="75000"/>
                  </a:schemeClr>
                </a:solidFill>
                <a:latin typeface="Comic Sans MS" pitchFamily="66" charset="0"/>
              </a:rPr>
              <a:t>ABIB 15</a:t>
            </a:r>
            <a:br>
              <a:rPr lang="en-US" sz="1700" b="1" dirty="0">
                <a:solidFill>
                  <a:schemeClr val="accent2">
                    <a:lumMod val="75000"/>
                  </a:schemeClr>
                </a:solidFill>
                <a:latin typeface="Comic Sans MS" pitchFamily="66" charset="0"/>
              </a:rPr>
            </a:br>
            <a:r>
              <a:rPr lang="en-US" sz="1700" b="1" dirty="0">
                <a:solidFill>
                  <a:schemeClr val="accent2">
                    <a:lumMod val="75000"/>
                  </a:schemeClr>
                </a:solidFill>
                <a:latin typeface="Comic Sans MS" pitchFamily="66" charset="0"/>
              </a:rPr>
              <a:t>1</a:t>
            </a:r>
            <a:r>
              <a:rPr lang="en-US" sz="1700" b="1" baseline="30000" dirty="0">
                <a:solidFill>
                  <a:schemeClr val="accent2">
                    <a:lumMod val="75000"/>
                  </a:schemeClr>
                </a:solidFill>
                <a:latin typeface="Comic Sans MS" pitchFamily="66" charset="0"/>
              </a:rPr>
              <a:t>ST</a:t>
            </a:r>
            <a:r>
              <a:rPr lang="en-US" sz="1700" b="1" dirty="0">
                <a:solidFill>
                  <a:schemeClr val="accent2">
                    <a:lumMod val="75000"/>
                  </a:schemeClr>
                </a:solidFill>
                <a:latin typeface="Comic Sans MS" pitchFamily="66" charset="0"/>
              </a:rPr>
              <a:t> Unleavened </a:t>
            </a:r>
            <a:br>
              <a:rPr lang="en-US" sz="1700" b="1" dirty="0">
                <a:solidFill>
                  <a:schemeClr val="accent2">
                    <a:lumMod val="75000"/>
                  </a:schemeClr>
                </a:solidFill>
                <a:latin typeface="Comic Sans MS" pitchFamily="66" charset="0"/>
              </a:rPr>
            </a:br>
            <a:r>
              <a:rPr lang="en-US" sz="1700" b="1" dirty="0">
                <a:solidFill>
                  <a:schemeClr val="accent2">
                    <a:lumMod val="75000"/>
                  </a:schemeClr>
                </a:solidFill>
                <a:latin typeface="Comic Sans MS" pitchFamily="66" charset="0"/>
              </a:rPr>
              <a:t>Bread Sabbath</a:t>
            </a:r>
          </a:p>
        </p:txBody>
      </p:sp>
      <p:sp>
        <p:nvSpPr>
          <p:cNvPr id="20" name="TextBox 19"/>
          <p:cNvSpPr txBox="1"/>
          <p:nvPr/>
        </p:nvSpPr>
        <p:spPr>
          <a:xfrm>
            <a:off x="5068824" y="990600"/>
            <a:ext cx="3486912" cy="892552"/>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algn="just"/>
            <a:r>
              <a:rPr lang="en-US" b="1" dirty="0">
                <a:solidFill>
                  <a:schemeClr val="accent5">
                    <a:lumMod val="75000"/>
                  </a:schemeClr>
                </a:solidFill>
              </a:rPr>
              <a:t>Lev 23:6  </a:t>
            </a:r>
            <a:r>
              <a:rPr lang="en-US" sz="1600" b="1" dirty="0">
                <a:solidFill>
                  <a:srgbClr val="8C4C64"/>
                </a:solidFill>
              </a:rPr>
              <a:t>And on the fifteenth day </a:t>
            </a:r>
            <a:br>
              <a:rPr lang="en-US" sz="1600" b="1" dirty="0">
                <a:solidFill>
                  <a:srgbClr val="8C4C64"/>
                </a:solidFill>
              </a:rPr>
            </a:br>
            <a:r>
              <a:rPr lang="en-US" sz="1600" b="1" dirty="0">
                <a:solidFill>
                  <a:srgbClr val="8C4C64"/>
                </a:solidFill>
              </a:rPr>
              <a:t>of the same month is the feast of unleavened bread unto [</a:t>
            </a:r>
            <a:r>
              <a:rPr lang="en-US" sz="1600" b="1" dirty="0">
                <a:solidFill>
                  <a:srgbClr val="0070C0"/>
                </a:solidFill>
              </a:rPr>
              <a:t>Yahuah</a:t>
            </a:r>
            <a:r>
              <a:rPr lang="en-US" sz="1600" b="1" dirty="0">
                <a:solidFill>
                  <a:srgbClr val="8C4C64"/>
                </a:solidFill>
              </a:rPr>
              <a:t>].</a:t>
            </a:r>
            <a:endParaRPr lang="en-US" b="1" dirty="0">
              <a:solidFill>
                <a:schemeClr val="accent3">
                  <a:lumMod val="50000"/>
                </a:schemeClr>
              </a:solidFill>
            </a:endParaRPr>
          </a:p>
        </p:txBody>
      </p:sp>
      <p:sp>
        <p:nvSpPr>
          <p:cNvPr id="23" name="TextBox 22"/>
          <p:cNvSpPr txBox="1"/>
          <p:nvPr/>
        </p:nvSpPr>
        <p:spPr>
          <a:xfrm>
            <a:off x="816414" y="2750403"/>
            <a:ext cx="2208276" cy="87716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0070C0"/>
                </a:solidFill>
                <a:latin typeface="Comic Sans MS" pitchFamily="66" charset="0"/>
              </a:rPr>
              <a:t>7</a:t>
            </a:r>
            <a:r>
              <a:rPr lang="en-US" sz="1700" b="1" baseline="30000" dirty="0">
                <a:solidFill>
                  <a:srgbClr val="0070C0"/>
                </a:solidFill>
                <a:latin typeface="Comic Sans MS" pitchFamily="66" charset="0"/>
              </a:rPr>
              <a:t>th</a:t>
            </a:r>
            <a:r>
              <a:rPr lang="en-US" sz="1700" b="1" dirty="0">
                <a:solidFill>
                  <a:srgbClr val="0070C0"/>
                </a:solidFill>
                <a:latin typeface="Comic Sans MS" pitchFamily="66" charset="0"/>
              </a:rPr>
              <a:t> Day SABBATH</a:t>
            </a:r>
            <a:r>
              <a:rPr lang="en-US" sz="1700" b="1" dirty="0">
                <a:solidFill>
                  <a:srgbClr val="C00000"/>
                </a:solidFill>
                <a:latin typeface="Comic Sans MS" pitchFamily="66" charset="0"/>
              </a:rPr>
              <a:t> </a:t>
            </a:r>
            <a:r>
              <a:rPr lang="en-US" sz="1400" b="1" u="sng" dirty="0">
                <a:solidFill>
                  <a:srgbClr val="FF0000"/>
                </a:solidFill>
                <a:latin typeface="Comic Sans MS" pitchFamily="66" charset="0"/>
              </a:rPr>
              <a:t>DURING</a:t>
            </a:r>
            <a:r>
              <a:rPr lang="en-US" sz="1200" b="1" dirty="0">
                <a:solidFill>
                  <a:srgbClr val="FF0000"/>
                </a:solidFill>
                <a:latin typeface="Comic Sans MS" pitchFamily="66" charset="0"/>
              </a:rPr>
              <a:t> </a:t>
            </a:r>
            <a:r>
              <a:rPr lang="en-US" sz="1600" b="1" dirty="0">
                <a:solidFill>
                  <a:srgbClr val="FF0000"/>
                </a:solidFill>
                <a:latin typeface="Comic Sans MS" pitchFamily="66" charset="0"/>
              </a:rPr>
              <a:t>PASSOVER</a:t>
            </a:r>
            <a:br>
              <a:rPr lang="en-US" sz="1700" b="1" dirty="0">
                <a:solidFill>
                  <a:srgbClr val="FF0000"/>
                </a:solidFill>
                <a:latin typeface="Comic Sans MS" pitchFamily="66" charset="0"/>
              </a:rPr>
            </a:br>
            <a:r>
              <a:rPr lang="en-US" sz="1700" b="1" dirty="0">
                <a:solidFill>
                  <a:srgbClr val="FF0000"/>
                </a:solidFill>
                <a:latin typeface="Comic Sans MS" pitchFamily="66" charset="0"/>
              </a:rPr>
              <a:t>Festival</a:t>
            </a:r>
          </a:p>
        </p:txBody>
      </p:sp>
      <p:sp>
        <p:nvSpPr>
          <p:cNvPr id="24" name="TextBox 23"/>
          <p:cNvSpPr txBox="1"/>
          <p:nvPr/>
        </p:nvSpPr>
        <p:spPr>
          <a:xfrm>
            <a:off x="2935224" y="3074382"/>
            <a:ext cx="2095500" cy="877163"/>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00B050"/>
                </a:solidFill>
                <a:latin typeface="Comic Sans MS" pitchFamily="66" charset="0"/>
              </a:rPr>
              <a:t>1</a:t>
            </a:r>
            <a:r>
              <a:rPr lang="en-US" sz="1700" b="1" baseline="30000" dirty="0">
                <a:solidFill>
                  <a:srgbClr val="00B050"/>
                </a:solidFill>
                <a:latin typeface="Comic Sans MS" pitchFamily="66" charset="0"/>
              </a:rPr>
              <a:t>ST</a:t>
            </a:r>
            <a:r>
              <a:rPr lang="en-US" sz="1700" b="1" dirty="0">
                <a:solidFill>
                  <a:srgbClr val="00B050"/>
                </a:solidFill>
                <a:latin typeface="Comic Sans MS" pitchFamily="66" charset="0"/>
              </a:rPr>
              <a:t> CYCLE</a:t>
            </a:r>
            <a:br>
              <a:rPr lang="en-US" sz="1700" b="1" dirty="0">
                <a:solidFill>
                  <a:srgbClr val="00B050"/>
                </a:solidFill>
                <a:latin typeface="Comic Sans MS" pitchFamily="66" charset="0"/>
              </a:rPr>
            </a:br>
            <a:r>
              <a:rPr lang="en-US" sz="1700" b="1" dirty="0">
                <a:solidFill>
                  <a:srgbClr val="00B050"/>
                </a:solidFill>
                <a:latin typeface="Comic Sans MS" pitchFamily="66" charset="0"/>
              </a:rPr>
              <a:t>Wave Sheaf </a:t>
            </a:r>
          </a:p>
          <a:p>
            <a:pPr algn="ctr"/>
            <a:r>
              <a:rPr lang="en-US" sz="1700" b="1" dirty="0">
                <a:solidFill>
                  <a:srgbClr val="00B050"/>
                </a:solidFill>
                <a:latin typeface="Comic Sans MS" pitchFamily="66" charset="0"/>
              </a:rPr>
              <a:t>Ceremony</a:t>
            </a:r>
          </a:p>
        </p:txBody>
      </p:sp>
      <p:sp>
        <p:nvSpPr>
          <p:cNvPr id="25" name="TextBox 24"/>
          <p:cNvSpPr txBox="1"/>
          <p:nvPr/>
        </p:nvSpPr>
        <p:spPr>
          <a:xfrm>
            <a:off x="5067300" y="3083004"/>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buNone/>
            </a:pPr>
            <a:r>
              <a:rPr lang="en-US" b="1" dirty="0">
                <a:solidFill>
                  <a:schemeClr val="accent5">
                    <a:lumMod val="75000"/>
                  </a:schemeClr>
                </a:solidFill>
              </a:rPr>
              <a:t>Lev 23:11  </a:t>
            </a:r>
            <a:r>
              <a:rPr lang="en-US" sz="1600" dirty="0">
                <a:solidFill>
                  <a:srgbClr val="8C4C64"/>
                </a:solidFill>
              </a:rPr>
              <a:t>‘And </a:t>
            </a:r>
            <a:r>
              <a:rPr lang="en-US" sz="1600" b="1" i="1" dirty="0">
                <a:solidFill>
                  <a:srgbClr val="8C4C64"/>
                </a:solidFill>
              </a:rPr>
              <a:t>he shall wave the sheaf</a:t>
            </a:r>
            <a:r>
              <a:rPr lang="en-US" sz="1600" dirty="0">
                <a:solidFill>
                  <a:srgbClr val="8C4C64"/>
                </a:solidFill>
              </a:rPr>
              <a:t> before [</a:t>
            </a:r>
            <a:r>
              <a:rPr lang="en-US" sz="1600" b="1" dirty="0">
                <a:solidFill>
                  <a:srgbClr val="0070C0"/>
                </a:solidFill>
              </a:rPr>
              <a:t>Yahuah</a:t>
            </a:r>
            <a:r>
              <a:rPr lang="en-US" sz="1600" dirty="0">
                <a:solidFill>
                  <a:srgbClr val="8C4C64"/>
                </a:solidFill>
              </a:rPr>
              <a:t>], for your acceptance.  </a:t>
            </a:r>
            <a:r>
              <a:rPr lang="en-US" sz="1600" b="1" i="1" u="heavy" dirty="0">
                <a:solidFill>
                  <a:srgbClr val="8C4C64"/>
                </a:solidFill>
              </a:rPr>
              <a:t>On the </a:t>
            </a:r>
            <a:r>
              <a:rPr lang="en-US" sz="1600" b="1" i="1" u="heavy" dirty="0">
                <a:solidFill>
                  <a:srgbClr val="FF3399"/>
                </a:solidFill>
              </a:rPr>
              <a:t>morrow</a:t>
            </a:r>
            <a:r>
              <a:rPr lang="en-US" sz="1600" b="1" i="1" u="heavy" dirty="0"/>
              <a:t> </a:t>
            </a:r>
            <a:r>
              <a:rPr lang="en-US" sz="1600" b="1" i="1" u="heavy" dirty="0">
                <a:solidFill>
                  <a:srgbClr val="8C4C64"/>
                </a:solidFill>
              </a:rPr>
              <a:t>after </a:t>
            </a:r>
            <a:br>
              <a:rPr lang="en-US" sz="1600" b="1" i="1" u="heavy" dirty="0">
                <a:solidFill>
                  <a:srgbClr val="8C4C64"/>
                </a:solidFill>
              </a:rPr>
            </a:br>
            <a:r>
              <a:rPr lang="en-US" sz="1600" b="1" i="1" u="heavy" dirty="0">
                <a:solidFill>
                  <a:srgbClr val="8C4C64"/>
                </a:solidFill>
              </a:rPr>
              <a:t>the Sabbath</a:t>
            </a:r>
            <a:r>
              <a:rPr lang="en-US" sz="1600" baseline="30000" dirty="0"/>
              <a:t>[H767</a:t>
            </a:r>
            <a:r>
              <a:rPr lang="en-US" sz="1600" b="1" baseline="30000" dirty="0">
                <a:solidFill>
                  <a:srgbClr val="0070C0"/>
                </a:solidFill>
              </a:rPr>
              <a:t>6</a:t>
            </a:r>
            <a:r>
              <a:rPr lang="en-US" sz="1600" baseline="30000" dirty="0"/>
              <a:t>]</a:t>
            </a:r>
            <a:r>
              <a:rPr lang="en-US" sz="1600" dirty="0"/>
              <a:t> </a:t>
            </a:r>
            <a:r>
              <a:rPr lang="en-US" sz="1600" b="1" i="1" dirty="0">
                <a:solidFill>
                  <a:srgbClr val="8C4C64"/>
                </a:solidFill>
              </a:rPr>
              <a:t>the priest waves it.</a:t>
            </a:r>
            <a:r>
              <a:rPr lang="en-US" sz="1600" i="1" dirty="0">
                <a:solidFill>
                  <a:srgbClr val="8C4C64"/>
                </a:solidFill>
              </a:rPr>
              <a:t>’</a:t>
            </a:r>
            <a:endParaRPr lang="en-US" sz="1600" dirty="0">
              <a:solidFill>
                <a:srgbClr val="8C4C64"/>
              </a:solidFill>
            </a:endParaRPr>
          </a:p>
        </p:txBody>
      </p:sp>
      <p:sp>
        <p:nvSpPr>
          <p:cNvPr id="3" name="TextBox 2"/>
          <p:cNvSpPr txBox="1"/>
          <p:nvPr/>
        </p:nvSpPr>
        <p:spPr>
          <a:xfrm>
            <a:off x="3066288" y="1883152"/>
            <a:ext cx="5618988"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a:solidFill>
                  <a:schemeClr val="accent2">
                    <a:lumMod val="75000"/>
                  </a:schemeClr>
                </a:solidFill>
              </a:rPr>
              <a:t>Abib 15 “ULB” always follows </a:t>
            </a:r>
            <a:r>
              <a:rPr lang="en-US" b="1" dirty="0">
                <a:solidFill>
                  <a:srgbClr val="C00000"/>
                </a:solidFill>
              </a:rPr>
              <a:t>Abib 14 Passover.</a:t>
            </a:r>
          </a:p>
        </p:txBody>
      </p:sp>
      <p:sp>
        <p:nvSpPr>
          <p:cNvPr id="27" name="TextBox 26"/>
          <p:cNvSpPr txBox="1"/>
          <p:nvPr/>
        </p:nvSpPr>
        <p:spPr>
          <a:xfrm>
            <a:off x="3066288" y="2693705"/>
            <a:ext cx="6077712"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a:solidFill>
                  <a:srgbClr val="00B050"/>
                </a:solidFill>
              </a:rPr>
              <a:t>Wave Sheaf always follows </a:t>
            </a:r>
            <a:r>
              <a:rPr lang="en-US" b="1" dirty="0">
                <a:solidFill>
                  <a:srgbClr val="0070C0"/>
                </a:solidFill>
              </a:rPr>
              <a:t>7</a:t>
            </a:r>
            <a:r>
              <a:rPr lang="en-US" b="1" baseline="30000" dirty="0">
                <a:solidFill>
                  <a:srgbClr val="0070C0"/>
                </a:solidFill>
              </a:rPr>
              <a:t>th</a:t>
            </a:r>
            <a:r>
              <a:rPr lang="en-US" b="1" dirty="0">
                <a:solidFill>
                  <a:srgbClr val="0070C0"/>
                </a:solidFill>
              </a:rPr>
              <a:t> Day Sabbath </a:t>
            </a:r>
            <a:r>
              <a:rPr lang="en-US" b="1" dirty="0">
                <a:solidFill>
                  <a:srgbClr val="00B050"/>
                </a:solidFill>
              </a:rPr>
              <a:t>on the 1</a:t>
            </a:r>
            <a:r>
              <a:rPr lang="en-US" b="1" baseline="30000" dirty="0">
                <a:solidFill>
                  <a:srgbClr val="00B050"/>
                </a:solidFill>
              </a:rPr>
              <a:t>st</a:t>
            </a:r>
            <a:r>
              <a:rPr lang="en-US" b="1" dirty="0">
                <a:solidFill>
                  <a:srgbClr val="00B050"/>
                </a:solidFill>
              </a:rPr>
              <a:t> cycle.</a:t>
            </a:r>
            <a:endParaRPr lang="en-US" b="1" dirty="0">
              <a:solidFill>
                <a:srgbClr val="0070C0"/>
              </a:solidFill>
            </a:endParaRPr>
          </a:p>
        </p:txBody>
      </p:sp>
      <p:sp>
        <p:nvSpPr>
          <p:cNvPr id="28" name="Content Placeholder 2"/>
          <p:cNvSpPr txBox="1">
            <a:spLocks/>
          </p:cNvSpPr>
          <p:nvPr/>
        </p:nvSpPr>
        <p:spPr>
          <a:xfrm>
            <a:off x="58270" y="1524000"/>
            <a:ext cx="7299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a:ln w="11430"/>
                <a:solidFill>
                  <a:srgbClr val="8C4C64"/>
                </a:solidFill>
                <a:effectLst>
                  <a:outerShdw blurRad="76200" dist="50800" dir="5400000" algn="tl" rotWithShape="0">
                    <a:srgbClr val="000000">
                      <a:alpha val="65000"/>
                    </a:srgbClr>
                  </a:outerShdw>
                </a:effectLst>
              </a:rPr>
              <a:t>#1</a:t>
            </a:r>
          </a:p>
        </p:txBody>
      </p:sp>
      <p:sp>
        <p:nvSpPr>
          <p:cNvPr id="29" name="Content Placeholder 2"/>
          <p:cNvSpPr txBox="1">
            <a:spLocks/>
          </p:cNvSpPr>
          <p:nvPr/>
        </p:nvSpPr>
        <p:spPr>
          <a:xfrm>
            <a:off x="58270" y="2693382"/>
            <a:ext cx="8823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a:ln w="11430"/>
                <a:solidFill>
                  <a:srgbClr val="8C4C64"/>
                </a:solidFill>
                <a:effectLst>
                  <a:outerShdw blurRad="76200" dist="50800" dir="5400000" algn="tl" rotWithShape="0">
                    <a:srgbClr val="000000">
                      <a:alpha val="65000"/>
                    </a:srgbClr>
                  </a:outerShdw>
                </a:effectLst>
              </a:rPr>
              <a:t>#2</a:t>
            </a:r>
          </a:p>
        </p:txBody>
      </p:sp>
      <p:sp>
        <p:nvSpPr>
          <p:cNvPr id="30" name="TextBox 29"/>
          <p:cNvSpPr txBox="1"/>
          <p:nvPr/>
        </p:nvSpPr>
        <p:spPr>
          <a:xfrm>
            <a:off x="2869692" y="5752368"/>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a:solidFill>
                  <a:schemeClr val="tx1">
                    <a:lumMod val="65000"/>
                    <a:lumOff val="35000"/>
                  </a:schemeClr>
                </a:solidFill>
                <a:latin typeface="Comic Sans MS" pitchFamily="66" charset="0"/>
              </a:rPr>
              <a:t>(#2) </a:t>
            </a:r>
            <a:r>
              <a:rPr lang="en-US" sz="1700" b="1" dirty="0">
                <a:solidFill>
                  <a:schemeClr val="accent2">
                    <a:lumMod val="75000"/>
                  </a:schemeClr>
                </a:solidFill>
                <a:latin typeface="Comic Sans MS" pitchFamily="66" charset="0"/>
              </a:rPr>
              <a:t>ABIB 15</a:t>
            </a:r>
            <a:br>
              <a:rPr lang="en-US" sz="1700" b="1" dirty="0">
                <a:solidFill>
                  <a:schemeClr val="accent2">
                    <a:lumMod val="75000"/>
                  </a:schemeClr>
                </a:solidFill>
                <a:latin typeface="Comic Sans MS" pitchFamily="66" charset="0"/>
              </a:rPr>
            </a:br>
            <a:r>
              <a:rPr lang="en-US" sz="1700" b="1" dirty="0">
                <a:solidFill>
                  <a:schemeClr val="accent2">
                    <a:lumMod val="75000"/>
                  </a:schemeClr>
                </a:solidFill>
                <a:latin typeface="Comic Sans MS" pitchFamily="66" charset="0"/>
              </a:rPr>
              <a:t>1</a:t>
            </a:r>
            <a:r>
              <a:rPr lang="en-US" sz="1700" b="1" baseline="30000" dirty="0">
                <a:solidFill>
                  <a:schemeClr val="accent2">
                    <a:lumMod val="75000"/>
                  </a:schemeClr>
                </a:solidFill>
                <a:latin typeface="Comic Sans MS" pitchFamily="66" charset="0"/>
              </a:rPr>
              <a:t>ST</a:t>
            </a:r>
            <a:r>
              <a:rPr lang="en-US" sz="1700" b="1" dirty="0">
                <a:solidFill>
                  <a:schemeClr val="accent2">
                    <a:lumMod val="75000"/>
                  </a:schemeClr>
                </a:solidFill>
                <a:latin typeface="Comic Sans MS" pitchFamily="66" charset="0"/>
              </a:rPr>
              <a:t> Unleavened </a:t>
            </a:r>
            <a:br>
              <a:rPr lang="en-US" sz="1700" b="1" dirty="0">
                <a:solidFill>
                  <a:schemeClr val="accent2">
                    <a:lumMod val="75000"/>
                  </a:schemeClr>
                </a:solidFill>
                <a:latin typeface="Comic Sans MS" pitchFamily="66" charset="0"/>
              </a:rPr>
            </a:br>
            <a:r>
              <a:rPr lang="en-US" sz="1700" b="1" dirty="0">
                <a:solidFill>
                  <a:schemeClr val="accent2">
                    <a:lumMod val="75000"/>
                  </a:schemeClr>
                </a:solidFill>
                <a:latin typeface="Comic Sans MS" pitchFamily="66" charset="0"/>
              </a:rPr>
              <a:t>Bread Sabbath</a:t>
            </a:r>
          </a:p>
        </p:txBody>
      </p:sp>
      <p:sp>
        <p:nvSpPr>
          <p:cNvPr id="31" name="TextBox 30"/>
          <p:cNvSpPr txBox="1"/>
          <p:nvPr/>
        </p:nvSpPr>
        <p:spPr>
          <a:xfrm>
            <a:off x="193040" y="5413390"/>
            <a:ext cx="2821432"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r>
              <a:rPr lang="en-US" sz="1700" b="1" dirty="0">
                <a:solidFill>
                  <a:srgbClr val="FF0000"/>
                </a:solidFill>
                <a:latin typeface="Comic Sans MS" pitchFamily="66" charset="0"/>
              </a:rPr>
              <a:t>ABIB 14 PASSOVER is </a:t>
            </a:r>
            <a:br>
              <a:rPr lang="en-US" sz="1700" b="1" dirty="0">
                <a:solidFill>
                  <a:srgbClr val="FF0000"/>
                </a:solidFill>
                <a:latin typeface="Comic Sans MS" pitchFamily="66" charset="0"/>
              </a:rPr>
            </a:br>
            <a:r>
              <a:rPr lang="en-US" sz="1700" b="1" dirty="0">
                <a:solidFill>
                  <a:srgbClr val="FF0000"/>
                </a:solidFill>
                <a:latin typeface="Comic Sans MS" pitchFamily="66" charset="0"/>
              </a:rPr>
              <a:t>ON </a:t>
            </a:r>
            <a:r>
              <a:rPr lang="en-US" sz="1700" b="1" dirty="0">
                <a:solidFill>
                  <a:srgbClr val="0070C0"/>
                </a:solidFill>
                <a:latin typeface="Comic Sans MS" pitchFamily="66" charset="0"/>
              </a:rPr>
              <a:t>7</a:t>
            </a:r>
            <a:r>
              <a:rPr lang="en-US" sz="1700" b="1" baseline="30000" dirty="0">
                <a:solidFill>
                  <a:srgbClr val="0070C0"/>
                </a:solidFill>
                <a:latin typeface="Comic Sans MS" pitchFamily="66" charset="0"/>
              </a:rPr>
              <a:t>TH</a:t>
            </a:r>
            <a:r>
              <a:rPr lang="en-US" sz="1700" b="1" dirty="0">
                <a:solidFill>
                  <a:srgbClr val="0070C0"/>
                </a:solidFill>
                <a:latin typeface="Comic Sans MS" pitchFamily="66" charset="0"/>
              </a:rPr>
              <a:t> DAY SABBATH!!</a:t>
            </a:r>
          </a:p>
        </p:txBody>
      </p:sp>
      <p:sp>
        <p:nvSpPr>
          <p:cNvPr id="32" name="TextBox 31"/>
          <p:cNvSpPr txBox="1"/>
          <p:nvPr/>
        </p:nvSpPr>
        <p:spPr>
          <a:xfrm>
            <a:off x="2871216" y="4819548"/>
            <a:ext cx="2095500" cy="877163"/>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a:solidFill>
                  <a:schemeClr val="tx1">
                    <a:lumMod val="65000"/>
                    <a:lumOff val="35000"/>
                  </a:schemeClr>
                </a:solidFill>
                <a:latin typeface="Comic Sans MS" pitchFamily="66" charset="0"/>
              </a:rPr>
              <a:t>(#1) </a:t>
            </a:r>
            <a:r>
              <a:rPr lang="en-US" sz="1700" b="1" dirty="0">
                <a:solidFill>
                  <a:srgbClr val="00B050"/>
                </a:solidFill>
                <a:latin typeface="Comic Sans MS" pitchFamily="66" charset="0"/>
              </a:rPr>
              <a:t>1</a:t>
            </a:r>
            <a:r>
              <a:rPr lang="en-US" sz="1700" b="1" baseline="30000" dirty="0">
                <a:solidFill>
                  <a:srgbClr val="00B050"/>
                </a:solidFill>
                <a:latin typeface="Comic Sans MS" pitchFamily="66" charset="0"/>
              </a:rPr>
              <a:t>ST</a:t>
            </a:r>
            <a:r>
              <a:rPr lang="en-US" sz="1700" b="1" dirty="0">
                <a:solidFill>
                  <a:srgbClr val="00B050"/>
                </a:solidFill>
                <a:latin typeface="Comic Sans MS" pitchFamily="66" charset="0"/>
              </a:rPr>
              <a:t> CYCLE</a:t>
            </a:r>
            <a:br>
              <a:rPr lang="en-US" sz="1700" b="1" dirty="0">
                <a:solidFill>
                  <a:srgbClr val="00B050"/>
                </a:solidFill>
                <a:latin typeface="Comic Sans MS" pitchFamily="66" charset="0"/>
              </a:rPr>
            </a:br>
            <a:r>
              <a:rPr lang="en-US" sz="1700" b="1" dirty="0">
                <a:solidFill>
                  <a:srgbClr val="00B050"/>
                </a:solidFill>
                <a:latin typeface="Comic Sans MS" pitchFamily="66" charset="0"/>
              </a:rPr>
              <a:t>Wave Sheaf</a:t>
            </a:r>
            <a:br>
              <a:rPr lang="en-US" sz="1700" b="1" dirty="0">
                <a:solidFill>
                  <a:srgbClr val="00B050"/>
                </a:solidFill>
                <a:latin typeface="Comic Sans MS" pitchFamily="66" charset="0"/>
              </a:rPr>
            </a:br>
            <a:r>
              <a:rPr lang="en-US" sz="1700" b="1" dirty="0">
                <a:solidFill>
                  <a:srgbClr val="00B050"/>
                </a:solidFill>
                <a:latin typeface="Comic Sans MS" pitchFamily="66" charset="0"/>
              </a:rPr>
              <a:t>Ceremony</a:t>
            </a:r>
          </a:p>
        </p:txBody>
      </p:sp>
      <p:cxnSp>
        <p:nvCxnSpPr>
          <p:cNvPr id="7" name="Straight Arrow Connector 6"/>
          <p:cNvCxnSpPr/>
          <p:nvPr/>
        </p:nvCxnSpPr>
        <p:spPr>
          <a:xfrm>
            <a:off x="193040" y="2438400"/>
            <a:ext cx="8722360" cy="0"/>
          </a:xfrm>
          <a:prstGeom prst="straightConnector1">
            <a:avLst/>
          </a:prstGeom>
          <a:ln w="57150">
            <a:solidFill>
              <a:srgbClr val="8C4C64"/>
            </a:soli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8600" y="434340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6200" y="4413779"/>
            <a:ext cx="2793492" cy="92333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39700">
                    <a:schemeClr val="accent2">
                      <a:satMod val="175000"/>
                      <a:alpha val="40000"/>
                    </a:schemeClr>
                  </a:glow>
                </a:effectLst>
                <a:latin typeface="Arial Rounded MT Bold" pitchFamily="34" charset="0"/>
              </a:rPr>
              <a:t>Josh 5:11 </a:t>
            </a:r>
            <a:r>
              <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fulfills both </a:t>
            </a:r>
            <a:r>
              <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latin typeface="Arial Rounded MT Bold" pitchFamily="34" charset="0"/>
              </a:rPr>
              <a:t>Calendar Statutes in Absolute </a:t>
            </a:r>
            <a:r>
              <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Perfection!</a:t>
            </a:r>
          </a:p>
        </p:txBody>
      </p:sp>
      <p:sp>
        <p:nvSpPr>
          <p:cNvPr id="37" name="TextBox 36"/>
          <p:cNvSpPr txBox="1"/>
          <p:nvPr/>
        </p:nvSpPr>
        <p:spPr>
          <a:xfrm>
            <a:off x="5154705" y="4783111"/>
            <a:ext cx="403860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a:solidFill>
                  <a:srgbClr val="00B050"/>
                </a:solidFill>
              </a:rPr>
              <a:t>a) Wave Sheaf always follows Sabbath. </a:t>
            </a:r>
          </a:p>
        </p:txBody>
      </p:sp>
      <p:sp>
        <p:nvSpPr>
          <p:cNvPr id="38" name="TextBox 37"/>
          <p:cNvSpPr txBox="1"/>
          <p:nvPr/>
        </p:nvSpPr>
        <p:spPr>
          <a:xfrm>
            <a:off x="5162325" y="6306365"/>
            <a:ext cx="403098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a:solidFill>
                  <a:schemeClr val="accent2">
                    <a:lumMod val="75000"/>
                  </a:schemeClr>
                </a:solidFill>
              </a:rPr>
              <a:t>b) Abib 15 ULB always follows Abib 14.</a:t>
            </a:r>
          </a:p>
        </p:txBody>
      </p:sp>
      <p:sp>
        <p:nvSpPr>
          <p:cNvPr id="40" name="TextBox 39"/>
          <p:cNvSpPr txBox="1"/>
          <p:nvPr/>
        </p:nvSpPr>
        <p:spPr>
          <a:xfrm>
            <a:off x="2887890" y="4423634"/>
            <a:ext cx="2255059" cy="369332"/>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a:ln w="3175">
                  <a:noFill/>
                </a:ln>
                <a:solidFill>
                  <a:srgbClr val="FF3399"/>
                </a:solidFill>
                <a:latin typeface="Arial Rounded MT Bold" pitchFamily="34" charset="0"/>
              </a:rPr>
              <a:t>Two “Morrows”</a:t>
            </a:r>
          </a:p>
        </p:txBody>
      </p:sp>
      <p:pic>
        <p:nvPicPr>
          <p:cNvPr id="26" name="Picture 24" descr="C:\Users\Rae\Desktop\Art on Desktop\white man clip art\yellow-blue smiley faces\happy face - very good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0864" y="6073778"/>
            <a:ext cx="947936" cy="73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751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1000"/>
                                        <p:tgtEl>
                                          <p:spTgt spid="16">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barn(inVertical)">
                                      <p:cBhvr>
                                        <p:cTn id="16" dur="1250"/>
                                        <p:tgtEl>
                                          <p:spTgt spid="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barn(inVertical)">
                                      <p:cBhvr>
                                        <p:cTn id="21" dur="1250"/>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barn(inVertical)">
                                      <p:cBhvr>
                                        <p:cTn id="26" dur="1250"/>
                                        <p:tgtEl>
                                          <p:spTgt spid="24">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animEffect transition="in" filter="barn(inVertical)">
                                      <p:cBhvr>
                                        <p:cTn id="29" dur="1250"/>
                                        <p:tgtEl>
                                          <p:spTgt spid="24">
                                            <p:txEl>
                                              <p:pRg st="1" end="1"/>
                                            </p:txEl>
                                          </p:spTgt>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12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arn(inVertical)">
                                      <p:cBhvr>
                                        <p:cTn id="38" dur="125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Effect transition="in" filter="barn(inVertical)">
                                      <p:cBhvr>
                                        <p:cTn id="43" dur="1250"/>
                                        <p:tgtEl>
                                          <p:spTgt spid="3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20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barn(inVertical)">
                                      <p:cBhvr>
                                        <p:cTn id="53" dur="1250"/>
                                        <p:tgtEl>
                                          <p:spTgt spid="3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0">
                                            <p:txEl>
                                              <p:pRg st="0" end="0"/>
                                            </p:txEl>
                                          </p:spTgt>
                                        </p:tgtEl>
                                        <p:attrNameLst>
                                          <p:attrName>style.visibility</p:attrName>
                                        </p:attrNameLst>
                                      </p:cBhvr>
                                      <p:to>
                                        <p:strVal val="visible"/>
                                      </p:to>
                                    </p:set>
                                    <p:animEffect transition="in" filter="barn(inVertical)">
                                      <p:cBhvr>
                                        <p:cTn id="58" dur="1250"/>
                                        <p:tgtEl>
                                          <p:spTgt spid="3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1250"/>
                                        <p:tgtEl>
                                          <p:spTgt spid="37"/>
                                        </p:tgtEl>
                                      </p:cBhvr>
                                    </p:animEffect>
                                  </p:childTnLst>
                                </p:cTn>
                              </p:par>
                            </p:childTnLst>
                          </p:cTn>
                        </p:par>
                        <p:par>
                          <p:cTn id="64" fill="hold">
                            <p:stCondLst>
                              <p:cond delay="1250"/>
                            </p:stCondLst>
                            <p:childTnLst>
                              <p:par>
                                <p:cTn id="65" presetID="22" presetClass="entr" presetSubtype="8" fill="hold" nodeType="afterEffect">
                                  <p:stCondLst>
                                    <p:cond delay="750"/>
                                  </p:stCondLst>
                                  <p:childTnLst>
                                    <p:set>
                                      <p:cBhvr>
                                        <p:cTn id="66" dur="1" fill="hold">
                                          <p:stCondLst>
                                            <p:cond delay="0"/>
                                          </p:stCondLst>
                                        </p:cTn>
                                        <p:tgtEl>
                                          <p:spTgt spid="38">
                                            <p:txEl>
                                              <p:pRg st="0" end="0"/>
                                            </p:txEl>
                                          </p:spTgt>
                                        </p:tgtEl>
                                        <p:attrNameLst>
                                          <p:attrName>style.visibility</p:attrName>
                                        </p:attrNameLst>
                                      </p:cBhvr>
                                      <p:to>
                                        <p:strVal val="visible"/>
                                      </p:to>
                                    </p:set>
                                    <p:animEffect transition="in" filter="wipe(left)">
                                      <p:cBhvr>
                                        <p:cTn id="67" dur="1250"/>
                                        <p:tgtEl>
                                          <p:spTgt spid="3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wipe(left)">
                                      <p:cBhvr>
                                        <p:cTn id="72" dur="2000"/>
                                        <p:tgtEl>
                                          <p:spTgt spid="31">
                                            <p:txEl>
                                              <p:pRg st="0" end="0"/>
                                            </p:txEl>
                                          </p:spTgt>
                                        </p:tgtEl>
                                      </p:cBhvr>
                                    </p:animEffect>
                                  </p:childTnLst>
                                </p:cTn>
                              </p:par>
                            </p:childTnLst>
                          </p:cTn>
                        </p:par>
                        <p:par>
                          <p:cTn id="73" fill="hold">
                            <p:stCondLst>
                              <p:cond delay="2000"/>
                            </p:stCondLst>
                            <p:childTnLst>
                              <p:par>
                                <p:cTn id="74" presetID="53" presetClass="entr" presetSubtype="16"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750" fill="hold"/>
                                        <p:tgtEl>
                                          <p:spTgt spid="26"/>
                                        </p:tgtEl>
                                        <p:attrNameLst>
                                          <p:attrName>ppt_w</p:attrName>
                                        </p:attrNameLst>
                                      </p:cBhvr>
                                      <p:tavLst>
                                        <p:tav tm="0">
                                          <p:val>
                                            <p:fltVal val="0"/>
                                          </p:val>
                                        </p:tav>
                                        <p:tav tm="100000">
                                          <p:val>
                                            <p:strVal val="#ppt_w"/>
                                          </p:val>
                                        </p:tav>
                                      </p:tavLst>
                                    </p:anim>
                                    <p:anim calcmode="lin" valueType="num">
                                      <p:cBhvr>
                                        <p:cTn id="77" dur="750" fill="hold"/>
                                        <p:tgtEl>
                                          <p:spTgt spid="26"/>
                                        </p:tgtEl>
                                        <p:attrNameLst>
                                          <p:attrName>ppt_h</p:attrName>
                                        </p:attrNameLst>
                                      </p:cBhvr>
                                      <p:tavLst>
                                        <p:tav tm="0">
                                          <p:val>
                                            <p:fltVal val="0"/>
                                          </p:val>
                                        </p:tav>
                                        <p:tav tm="100000">
                                          <p:val>
                                            <p:strVal val="#ppt_h"/>
                                          </p:val>
                                        </p:tav>
                                      </p:tavLst>
                                    </p:anim>
                                    <p:animEffect transition="in" filter="fade">
                                      <p:cBhvr>
                                        <p:cTn id="7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6" grpId="0"/>
      <p:bldP spid="37"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43</a:t>
            </a:fld>
            <a:endParaRPr lang="en-US" dirty="0"/>
          </a:p>
        </p:txBody>
      </p:sp>
      <p:sp>
        <p:nvSpPr>
          <p:cNvPr id="4"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00B050"/>
                </a:solidFill>
                <a:effectLst>
                  <a:outerShdw blurRad="76200" dist="50800" dir="5400000" algn="tl" rotWithShape="0">
                    <a:srgbClr val="000000">
                      <a:alpha val="65000"/>
                    </a:srgbClr>
                  </a:outerShdw>
                </a:effectLst>
              </a:rPr>
              <a:t>Wave Sheaf </a:t>
            </a:r>
            <a:r>
              <a:rPr lang="en-US" sz="4400" spc="50" dirty="0">
                <a:ln w="11430"/>
                <a:solidFill>
                  <a:srgbClr val="8C4C64"/>
                </a:solidFill>
                <a:effectLst>
                  <a:outerShdw blurRad="76200" dist="50800" dir="5400000" algn="tl" rotWithShape="0">
                    <a:srgbClr val="000000">
                      <a:alpha val="65000"/>
                    </a:srgbClr>
                  </a:outerShdw>
                </a:effectLst>
              </a:rPr>
              <a:t>Follows</a:t>
            </a:r>
            <a:r>
              <a:rPr lang="en-US" sz="4400" spc="50" dirty="0">
                <a:ln w="11430"/>
                <a:solidFill>
                  <a:schemeClr val="accent5"/>
                </a:solidFill>
                <a:effectLst>
                  <a:outerShdw blurRad="76200" dist="50800" dir="5400000" algn="tl" rotWithShape="0">
                    <a:srgbClr val="000000">
                      <a:alpha val="65000"/>
                    </a:srgbClr>
                  </a:outerShdw>
                </a:effectLst>
              </a:rPr>
              <a:t> H767</a:t>
            </a:r>
            <a:r>
              <a:rPr lang="en-US" sz="4400" spc="50" dirty="0">
                <a:ln w="11430"/>
                <a:solidFill>
                  <a:srgbClr val="00B0F0"/>
                </a:solidFill>
                <a:effectLst>
                  <a:outerShdw blurRad="76200" dist="50800" dir="5400000" algn="tl" rotWithShape="0">
                    <a:srgbClr val="000000">
                      <a:alpha val="65000"/>
                    </a:srgbClr>
                  </a:outerShdw>
                </a:effectLst>
              </a:rPr>
              <a:t>6</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00B0F0"/>
                </a:solidFill>
                <a:effectLst>
                  <a:outerShdw blurRad="76200" dist="50800" dir="5400000" algn="tl" rotWithShape="0">
                    <a:srgbClr val="000000">
                      <a:alpha val="65000"/>
                    </a:srgbClr>
                  </a:outerShdw>
                </a:effectLst>
              </a:rPr>
              <a:t>Sabbath</a:t>
            </a:r>
            <a:endParaRPr lang="en-US" sz="2400" spc="50" dirty="0">
              <a:ln w="11430"/>
              <a:solidFill>
                <a:srgbClr val="00B0F0"/>
              </a:solidFill>
              <a:effectLst>
                <a:outerShdw blurRad="76200" dist="50800" dir="5400000" algn="tl" rotWithShape="0">
                  <a:srgbClr val="000000">
                    <a:alpha val="65000"/>
                  </a:srgbClr>
                </a:outerShdw>
              </a:effectLst>
            </a:endParaRPr>
          </a:p>
        </p:txBody>
      </p:sp>
      <p:sp>
        <p:nvSpPr>
          <p:cNvPr id="3" name="Rectangle 2"/>
          <p:cNvSpPr/>
          <p:nvPr/>
        </p:nvSpPr>
        <p:spPr>
          <a:xfrm>
            <a:off x="384176" y="5257800"/>
            <a:ext cx="3959224"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cap="none" spc="0" dirty="0">
                <a:ln/>
                <a:solidFill>
                  <a:schemeClr val="accent3"/>
                </a:solidFill>
                <a:effectLst/>
              </a:rPr>
              <a:t>Wave Sheaf on Abib 15 follows Passover </a:t>
            </a:r>
            <a:r>
              <a:rPr lang="en-US" sz="2400" b="1" u="sng" cap="none" spc="0" dirty="0">
                <a:ln/>
                <a:solidFill>
                  <a:srgbClr val="00FFFF"/>
                </a:solidFill>
                <a:effectLst/>
              </a:rPr>
              <a:t>within</a:t>
            </a:r>
            <a:r>
              <a:rPr lang="en-US" sz="2400" b="1" cap="none" spc="0" dirty="0">
                <a:ln/>
                <a:solidFill>
                  <a:srgbClr val="00FFFF"/>
                </a:solidFill>
                <a:effectLst/>
              </a:rPr>
              <a:t> the Passover Festival week!</a:t>
            </a:r>
            <a:endParaRPr lang="en-US" sz="3200" b="1" cap="none" spc="0" dirty="0">
              <a:ln/>
              <a:solidFill>
                <a:srgbClr val="00FFFF"/>
              </a:solidFill>
              <a:effectLst/>
            </a:endParaRPr>
          </a:p>
        </p:txBody>
      </p:sp>
      <p:sp>
        <p:nvSpPr>
          <p:cNvPr id="7" name="Rectangle 6"/>
          <p:cNvSpPr/>
          <p:nvPr/>
        </p:nvSpPr>
        <p:spPr>
          <a:xfrm>
            <a:off x="911224" y="1371600"/>
            <a:ext cx="2819400" cy="1754326"/>
          </a:xfrm>
          <a:prstGeom prst="rect">
            <a:avLst/>
          </a:prstGeom>
          <a:solidFill>
            <a:schemeClr val="accent2">
              <a:lumMod val="20000"/>
              <a:lumOff val="80000"/>
            </a:schemeClr>
          </a:solidFill>
          <a:ln w="38100">
            <a:solidFill>
              <a:schemeClr val="accent2">
                <a:lumMod val="50000"/>
              </a:schemeClr>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57150">
              <a:bevelT w="57150" h="38100" prst="artDeco"/>
            </a:sp3d>
          </a:bodyPr>
          <a:lstStyle/>
          <a:p>
            <a:pPr algn="ctr"/>
            <a:r>
              <a:rPr lang="en-US" b="1" dirty="0">
                <a:ln w="1905"/>
                <a:solidFill>
                  <a:srgbClr val="0070C0"/>
                </a:solidFill>
                <a:effectLst>
                  <a:innerShdw blurRad="69850" dist="43180" dir="5400000">
                    <a:srgbClr val="000000">
                      <a:alpha val="65000"/>
                    </a:srgbClr>
                  </a:innerShdw>
                </a:effectLst>
                <a:latin typeface="Comic Sans MS" pitchFamily="66" charset="0"/>
              </a:rPr>
              <a:t>Box 21   </a:t>
            </a:r>
            <a:br>
              <a:rPr lang="en-US" sz="1600" b="1" dirty="0">
                <a:ln w="1905"/>
                <a:solidFill>
                  <a:srgbClr val="8C4C64"/>
                </a:solidFill>
                <a:effectLst>
                  <a:innerShdw blurRad="69850" dist="43180" dir="5400000">
                    <a:srgbClr val="000000">
                      <a:alpha val="65000"/>
                    </a:srgbClr>
                  </a:innerShdw>
                </a:effectLst>
              </a:rPr>
            </a:br>
            <a:r>
              <a:rPr lang="en-US" b="1" dirty="0">
                <a:ln w="1905"/>
                <a:solidFill>
                  <a:srgbClr val="8C4C64"/>
                </a:solidFill>
                <a:effectLst>
                  <a:innerShdw blurRad="69850" dist="43180" dir="5400000">
                    <a:srgbClr val="000000">
                      <a:alpha val="65000"/>
                    </a:srgbClr>
                  </a:innerShdw>
                </a:effectLst>
                <a:latin typeface="Comic Sans MS" pitchFamily="66" charset="0"/>
              </a:rPr>
              <a:t>The children kept </a:t>
            </a:r>
            <a:br>
              <a:rPr lang="en-US" b="1" dirty="0">
                <a:ln w="1905"/>
                <a:solidFill>
                  <a:srgbClr val="8C4C64"/>
                </a:solidFill>
                <a:effectLst>
                  <a:innerShdw blurRad="69850" dist="43180" dir="5400000">
                    <a:srgbClr val="000000">
                      <a:alpha val="65000"/>
                    </a:srgbClr>
                  </a:innerShdw>
                </a:effectLst>
                <a:latin typeface="Comic Sans MS" pitchFamily="66" charset="0"/>
              </a:rPr>
            </a:br>
            <a:r>
              <a:rPr lang="en-US" b="1" dirty="0">
                <a:ln w="1905"/>
                <a:solidFill>
                  <a:srgbClr val="8C4C64"/>
                </a:solidFill>
                <a:effectLst>
                  <a:innerShdw blurRad="69850" dist="43180" dir="5400000">
                    <a:srgbClr val="000000">
                      <a:alpha val="65000"/>
                    </a:srgbClr>
                  </a:innerShdw>
                </a:effectLst>
                <a:latin typeface="Comic Sans MS" pitchFamily="66" charset="0"/>
              </a:rPr>
              <a:t>the </a:t>
            </a:r>
            <a:r>
              <a:rPr lang="en-US" b="1" dirty="0">
                <a:ln w="1905"/>
                <a:solidFill>
                  <a:srgbClr val="C00000"/>
                </a:solidFill>
                <a:effectLst>
                  <a:innerShdw blurRad="69850" dist="43180" dir="5400000">
                    <a:srgbClr val="000000">
                      <a:alpha val="65000"/>
                    </a:srgbClr>
                  </a:innerShdw>
                </a:effectLst>
                <a:latin typeface="Comic Sans MS" pitchFamily="66" charset="0"/>
              </a:rPr>
              <a:t>Passover</a:t>
            </a:r>
            <a:r>
              <a:rPr lang="en-US" b="1" dirty="0">
                <a:ln w="1905"/>
                <a:solidFill>
                  <a:srgbClr val="8C4C64"/>
                </a:solidFill>
                <a:effectLst>
                  <a:innerShdw blurRad="69850" dist="43180" dir="5400000">
                    <a:srgbClr val="000000">
                      <a:alpha val="65000"/>
                    </a:srgbClr>
                  </a:innerShdw>
                </a:effectLst>
                <a:latin typeface="Comic Sans MS" pitchFamily="66" charset="0"/>
              </a:rPr>
              <a:t> on the fourteenth of the month at </a:t>
            </a:r>
            <a:r>
              <a:rPr lang="en-US" b="1" u="sng" dirty="0">
                <a:ln w="1905"/>
                <a:solidFill>
                  <a:schemeClr val="accent2">
                    <a:lumMod val="75000"/>
                  </a:schemeClr>
                </a:solidFill>
                <a:effectLst>
                  <a:innerShdw blurRad="69850" dist="43180" dir="5400000">
                    <a:srgbClr val="000000">
                      <a:alpha val="65000"/>
                    </a:srgbClr>
                  </a:innerShdw>
                </a:effectLst>
                <a:latin typeface="Comic Sans MS" pitchFamily="66" charset="0"/>
              </a:rPr>
              <a:t>even</a:t>
            </a:r>
            <a:r>
              <a:rPr lang="en-US" b="1" dirty="0">
                <a:ln w="1905"/>
                <a:solidFill>
                  <a:srgbClr val="8C4C64"/>
                </a:solidFill>
                <a:effectLst>
                  <a:innerShdw blurRad="69850" dist="43180" dir="5400000">
                    <a:srgbClr val="000000">
                      <a:alpha val="65000"/>
                    </a:srgbClr>
                  </a:innerShdw>
                </a:effectLst>
                <a:latin typeface="Comic Sans MS" pitchFamily="66" charset="0"/>
              </a:rPr>
              <a:t> in the </a:t>
            </a:r>
            <a:br>
              <a:rPr lang="en-US" b="1" dirty="0">
                <a:ln w="1905"/>
                <a:solidFill>
                  <a:srgbClr val="8C4C64"/>
                </a:solidFill>
                <a:effectLst>
                  <a:innerShdw blurRad="69850" dist="43180" dir="5400000">
                    <a:srgbClr val="000000">
                      <a:alpha val="65000"/>
                    </a:srgbClr>
                  </a:innerShdw>
                </a:effectLst>
                <a:latin typeface="Comic Sans MS" pitchFamily="66" charset="0"/>
              </a:rPr>
            </a:br>
            <a:r>
              <a:rPr lang="en-US" b="1" dirty="0">
                <a:ln w="1905"/>
                <a:solidFill>
                  <a:srgbClr val="8C4C64"/>
                </a:solidFill>
                <a:effectLst>
                  <a:innerShdw blurRad="69850" dist="43180" dir="5400000">
                    <a:srgbClr val="000000">
                      <a:alpha val="65000"/>
                    </a:srgbClr>
                  </a:innerShdw>
                </a:effectLst>
                <a:latin typeface="Comic Sans MS" pitchFamily="66" charset="0"/>
              </a:rPr>
              <a:t>   plains of</a:t>
            </a:r>
            <a:r>
              <a:rPr lang="en-US" sz="1600" b="1" dirty="0">
                <a:ln w="1905"/>
                <a:solidFill>
                  <a:srgbClr val="8C4C64"/>
                </a:solidFill>
                <a:effectLst>
                  <a:innerShdw blurRad="69850" dist="43180" dir="5400000">
                    <a:srgbClr val="000000">
                      <a:alpha val="65000"/>
                    </a:srgbClr>
                  </a:innerShdw>
                </a:effectLst>
                <a:latin typeface="Comic Sans MS" pitchFamily="66" charset="0"/>
              </a:rPr>
              <a:t>    </a:t>
            </a:r>
            <a:r>
              <a:rPr lang="en-US" b="1" dirty="0">
                <a:ln w="1905"/>
                <a:solidFill>
                  <a:srgbClr val="8C4C64"/>
                </a:solidFill>
                <a:effectLst>
                  <a:innerShdw blurRad="69850" dist="43180" dir="5400000">
                    <a:srgbClr val="000000">
                      <a:alpha val="65000"/>
                    </a:srgbClr>
                  </a:innerShdw>
                </a:effectLst>
                <a:latin typeface="Comic Sans MS" pitchFamily="66" charset="0"/>
              </a:rPr>
              <a:t>Jericho. </a:t>
            </a:r>
            <a:endParaRPr lang="en-US" sz="2000" b="1" dirty="0">
              <a:ln w="1905"/>
              <a:solidFill>
                <a:srgbClr val="8C4C64"/>
              </a:solidFill>
              <a:effectLst>
                <a:innerShdw blurRad="69850" dist="43180" dir="5400000">
                  <a:srgbClr val="000000">
                    <a:alpha val="65000"/>
                  </a:srgbClr>
                </a:innerShdw>
              </a:effectLst>
              <a:latin typeface="Comic Sans MS" pitchFamily="66" charset="0"/>
            </a:endParaRPr>
          </a:p>
        </p:txBody>
      </p:sp>
      <p:sp>
        <p:nvSpPr>
          <p:cNvPr id="8" name="Rectangle 7"/>
          <p:cNvSpPr/>
          <p:nvPr/>
        </p:nvSpPr>
        <p:spPr>
          <a:xfrm>
            <a:off x="3959224" y="1371600"/>
            <a:ext cx="4194176" cy="1815882"/>
          </a:xfrm>
          <a:prstGeom prst="rect">
            <a:avLst/>
          </a:prstGeom>
          <a:solidFill>
            <a:schemeClr val="accent4">
              <a:lumMod val="40000"/>
              <a:lumOff val="60000"/>
            </a:schemeClr>
          </a:solidFill>
          <a:ln w="38100">
            <a:solidFill>
              <a:schemeClr val="tx1"/>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57150">
              <a:bevelT w="57150" h="38100" prst="artDeco"/>
            </a:sp3d>
          </a:bodyPr>
          <a:lstStyle/>
          <a:p>
            <a:pPr algn="ctr"/>
            <a:r>
              <a:rPr lang="en-US" sz="2000" b="1" dirty="0">
                <a:ln w="1905"/>
                <a:solidFill>
                  <a:srgbClr val="0070C0"/>
                </a:solidFill>
                <a:effectLst>
                  <a:innerShdw blurRad="69850" dist="43180" dir="5400000">
                    <a:srgbClr val="000000">
                      <a:alpha val="65000"/>
                    </a:srgbClr>
                  </a:innerShdw>
                </a:effectLst>
                <a:latin typeface="Comic Sans MS" pitchFamily="66" charset="0"/>
              </a:rPr>
              <a:t>Box 22   </a:t>
            </a:r>
            <a:r>
              <a:rPr lang="en-US" sz="2000" b="1" dirty="0">
                <a:ln w="1905">
                  <a:solidFill>
                    <a:srgbClr val="C00000"/>
                  </a:solidFill>
                </a:ln>
                <a:solidFill>
                  <a:srgbClr val="FF0000"/>
                </a:solidFill>
                <a:effectLst>
                  <a:innerShdw blurRad="69850" dist="43180" dir="5400000">
                    <a:srgbClr val="000000">
                      <a:alpha val="65000"/>
                    </a:srgbClr>
                  </a:innerShdw>
                </a:effectLst>
                <a:latin typeface="Comic Sans MS" pitchFamily="66" charset="0"/>
              </a:rPr>
              <a:t>Remember</a:t>
            </a:r>
            <a:r>
              <a:rPr lang="en-US" sz="2000" b="1" dirty="0">
                <a:ln w="1905"/>
                <a:solidFill>
                  <a:srgbClr val="FF0000"/>
                </a:solidFill>
                <a:effectLst>
                  <a:innerShdw blurRad="69850" dist="43180" dir="5400000">
                    <a:srgbClr val="000000">
                      <a:alpha val="65000"/>
                    </a:srgbClr>
                  </a:innerShdw>
                </a:effectLst>
                <a:latin typeface="Comic Sans MS" pitchFamily="66" charset="0"/>
              </a:rPr>
              <a:t> </a:t>
            </a:r>
            <a:r>
              <a:rPr lang="en-US" sz="2000" b="1" dirty="0">
                <a:ln w="1905">
                  <a:solidFill>
                    <a:srgbClr val="C00000"/>
                  </a:solidFill>
                </a:ln>
                <a:solidFill>
                  <a:srgbClr val="FF0000"/>
                </a:solidFill>
                <a:effectLst>
                  <a:innerShdw blurRad="69850" dist="43180" dir="5400000">
                    <a:srgbClr val="000000">
                      <a:alpha val="65000"/>
                    </a:srgbClr>
                  </a:innerShdw>
                </a:effectLst>
                <a:latin typeface="Comic Sans MS" pitchFamily="66" charset="0"/>
              </a:rPr>
              <a:t>the Original Passover Commands: </a:t>
            </a:r>
            <a:br>
              <a:rPr lang="en-US" sz="1600" b="1" dirty="0">
                <a:ln w="1905"/>
                <a:solidFill>
                  <a:srgbClr val="8C4C64"/>
                </a:solidFill>
                <a:effectLst>
                  <a:innerShdw blurRad="69850" dist="43180" dir="5400000">
                    <a:srgbClr val="000000">
                      <a:alpha val="65000"/>
                    </a:srgbClr>
                  </a:innerShdw>
                </a:effectLst>
                <a:latin typeface="Comic Sans MS" pitchFamily="66" charset="0"/>
              </a:rPr>
            </a:br>
            <a:r>
              <a:rPr lang="en-US" sz="1600" b="1" dirty="0">
                <a:ln w="1905">
                  <a:solidFill>
                    <a:srgbClr val="002060"/>
                  </a:solidFill>
                </a:ln>
                <a:solidFill>
                  <a:srgbClr val="00FFFF"/>
                </a:solidFill>
                <a:effectLst>
                  <a:innerShdw blurRad="69850" dist="43180" dir="5400000">
                    <a:srgbClr val="000000">
                      <a:alpha val="65000"/>
                    </a:srgbClr>
                  </a:innerShdw>
                </a:effectLst>
                <a:latin typeface="Comic Sans MS" pitchFamily="66" charset="0"/>
              </a:rPr>
              <a:t>Exo 12:8, 10  </a:t>
            </a:r>
            <a:r>
              <a:rPr lang="en-US" b="1" dirty="0">
                <a:ln w="1905">
                  <a:solidFill>
                    <a:srgbClr val="002060"/>
                  </a:solidFill>
                </a:ln>
                <a:solidFill>
                  <a:srgbClr val="00B0F0"/>
                </a:solidFill>
                <a:effectLst>
                  <a:innerShdw blurRad="69850" dist="43180" dir="5400000">
                    <a:srgbClr val="000000">
                      <a:alpha val="65000"/>
                    </a:srgbClr>
                  </a:innerShdw>
                </a:effectLst>
                <a:latin typeface="Comic Sans MS" pitchFamily="66" charset="0"/>
              </a:rPr>
              <a:t>They shall eat the flesh on </a:t>
            </a:r>
            <a:r>
              <a:rPr lang="en-US" b="1" u="sng"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that ni</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g</a:t>
            </a:r>
            <a:r>
              <a:rPr lang="en-US" b="1" u="sng"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ht</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Comic Sans MS" pitchFamily="66" charset="0"/>
              </a:rPr>
              <a:t> </a:t>
            </a:r>
            <a:r>
              <a:rPr lang="en-US" b="1" dirty="0">
                <a:ln w="1905">
                  <a:solidFill>
                    <a:srgbClr val="002060"/>
                  </a:solidFill>
                </a:ln>
                <a:solidFill>
                  <a:srgbClr val="00B0F0"/>
                </a:solidFill>
                <a:effectLst>
                  <a:innerShdw blurRad="69850" dist="43180" dir="5400000">
                    <a:srgbClr val="000000">
                      <a:alpha val="65000"/>
                    </a:srgbClr>
                  </a:innerShdw>
                </a:effectLst>
                <a:latin typeface="Comic Sans MS" pitchFamily="66" charset="0"/>
              </a:rPr>
              <a:t>… any of it that is left until </a:t>
            </a:r>
            <a:r>
              <a:rPr lang="en-US" b="1" dirty="0">
                <a:ln w="1905">
                  <a:solidFill>
                    <a:srgbClr val="FF3399"/>
                  </a:solidFill>
                </a:ln>
                <a:solidFill>
                  <a:srgbClr val="FF3399"/>
                </a:solidFill>
                <a:effectLst>
                  <a:innerShdw blurRad="69850" dist="43180" dir="5400000">
                    <a:srgbClr val="000000">
                      <a:alpha val="65000"/>
                    </a:srgbClr>
                  </a:innerShdw>
                </a:effectLst>
                <a:latin typeface="Comic Sans MS" pitchFamily="66" charset="0"/>
              </a:rPr>
              <a:t>morning</a:t>
            </a:r>
            <a:r>
              <a:rPr lang="en-US" b="1" dirty="0">
                <a:ln w="1905">
                  <a:solidFill>
                    <a:srgbClr val="002060"/>
                  </a:solidFill>
                </a:ln>
                <a:solidFill>
                  <a:srgbClr val="00B0F0"/>
                </a:solidFill>
                <a:effectLst>
                  <a:innerShdw blurRad="69850" dist="43180" dir="5400000">
                    <a:srgbClr val="000000">
                      <a:alpha val="65000"/>
                    </a:srgbClr>
                  </a:innerShdw>
                </a:effectLst>
                <a:latin typeface="Comic Sans MS" pitchFamily="66" charset="0"/>
              </a:rPr>
              <a:t> you shall </a:t>
            </a:r>
            <a:br>
              <a:rPr lang="en-US" b="1" dirty="0">
                <a:ln w="1905">
                  <a:solidFill>
                    <a:srgbClr val="002060"/>
                  </a:solidFill>
                </a:ln>
                <a:solidFill>
                  <a:srgbClr val="00B0F0"/>
                </a:solidFill>
                <a:effectLst>
                  <a:innerShdw blurRad="69850" dist="43180" dir="5400000">
                    <a:srgbClr val="000000">
                      <a:alpha val="65000"/>
                    </a:srgbClr>
                  </a:innerShdw>
                </a:effectLst>
                <a:latin typeface="Comic Sans MS" pitchFamily="66" charset="0"/>
              </a:rPr>
            </a:br>
            <a:r>
              <a:rPr lang="en-US" b="1" dirty="0">
                <a:ln w="1905">
                  <a:solidFill>
                    <a:srgbClr val="002060"/>
                  </a:solidFill>
                </a:ln>
                <a:solidFill>
                  <a:srgbClr val="00B0F0"/>
                </a:solidFill>
                <a:effectLst>
                  <a:innerShdw blurRad="69850" dist="43180" dir="5400000">
                    <a:srgbClr val="000000">
                      <a:alpha val="65000"/>
                    </a:srgbClr>
                  </a:innerShdw>
                </a:effectLst>
                <a:latin typeface="Comic Sans MS" pitchFamily="66" charset="0"/>
              </a:rPr>
              <a:t>burn with fire.  </a:t>
            </a:r>
          </a:p>
        </p:txBody>
      </p:sp>
      <p:sp>
        <p:nvSpPr>
          <p:cNvPr id="9" name="Rectangle 8"/>
          <p:cNvSpPr/>
          <p:nvPr/>
        </p:nvSpPr>
        <p:spPr>
          <a:xfrm>
            <a:off x="4763953" y="4889718"/>
            <a:ext cx="3959224" cy="1815882"/>
          </a:xfrm>
          <a:prstGeom prst="rect">
            <a:avLst/>
          </a:prstGeom>
          <a:solidFill>
            <a:schemeClr val="bg1"/>
          </a:solidFill>
          <a:ln w="38100">
            <a:solidFill>
              <a:srgbClr val="003300"/>
            </a:solidFill>
          </a:ln>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softRound"/>
              <a:contourClr>
                <a:schemeClr val="accent3">
                  <a:tint val="100000"/>
                  <a:shade val="100000"/>
                  <a:satMod val="100000"/>
                  <a:hueMod val="100000"/>
                </a:schemeClr>
              </a:contourClr>
            </a:sp3d>
          </a:bodyPr>
          <a:lstStyle/>
          <a:p>
            <a:pPr algn="ctr"/>
            <a:r>
              <a:rPr lang="en-US" sz="1600" b="1" cap="none" spc="0" dirty="0">
                <a:solidFill>
                  <a:srgbClr val="0070C0"/>
                </a:solidFill>
                <a:effectLst/>
                <a:latin typeface="Comic Sans MS" pitchFamily="66" charset="0"/>
              </a:rPr>
              <a:t>Box 23   </a:t>
            </a:r>
            <a:r>
              <a:rPr lang="en-US" sz="1600" b="1" cap="none" spc="0" dirty="0">
                <a:solidFill>
                  <a:srgbClr val="002060"/>
                </a:solidFill>
                <a:effectLst/>
                <a:latin typeface="Comic Sans MS" pitchFamily="66" charset="0"/>
              </a:rPr>
              <a:t>Abib 15 is </a:t>
            </a:r>
            <a:r>
              <a:rPr lang="en-US" sz="1600" b="1" cap="none" spc="0" dirty="0">
                <a:ln>
                  <a:solidFill>
                    <a:srgbClr val="002060"/>
                  </a:solidFill>
                </a:ln>
                <a:solidFill>
                  <a:srgbClr val="00B050"/>
                </a:solidFill>
                <a:effectLst/>
                <a:latin typeface="Comic Sans MS" pitchFamily="66" charset="0"/>
              </a:rPr>
              <a:t>Wave Sheaf </a:t>
            </a:r>
            <a:r>
              <a:rPr lang="en-US" sz="1600" b="1" u="sng" dirty="0">
                <a:solidFill>
                  <a:srgbClr val="002060"/>
                </a:solidFill>
                <a:latin typeface="Comic Sans MS" pitchFamily="66" charset="0"/>
              </a:rPr>
              <a:t>and</a:t>
            </a:r>
            <a:r>
              <a:rPr lang="en-US" sz="1600" b="1" cap="none" spc="0" dirty="0">
                <a:solidFill>
                  <a:srgbClr val="002060"/>
                </a:solidFill>
                <a:effectLst/>
                <a:latin typeface="Comic Sans MS" pitchFamily="66" charset="0"/>
              </a:rPr>
              <a:t> </a:t>
            </a:r>
            <a:br>
              <a:rPr lang="en-US" sz="1600" b="1" cap="none" spc="0" dirty="0">
                <a:solidFill>
                  <a:srgbClr val="002060"/>
                </a:solidFill>
                <a:effectLst/>
                <a:latin typeface="Comic Sans MS" pitchFamily="66" charset="0"/>
              </a:rPr>
            </a:br>
            <a:r>
              <a:rPr lang="en-US" sz="1600" b="1" cap="none" spc="0" dirty="0">
                <a:ln>
                  <a:solidFill>
                    <a:srgbClr val="002060"/>
                  </a:solidFill>
                </a:ln>
                <a:solidFill>
                  <a:schemeClr val="accent2">
                    <a:lumMod val="50000"/>
                  </a:schemeClr>
                </a:solidFill>
                <a:effectLst/>
                <a:latin typeface="Comic Sans MS" pitchFamily="66" charset="0"/>
              </a:rPr>
              <a:t>1</a:t>
            </a:r>
            <a:r>
              <a:rPr lang="en-US" sz="1600" b="1" cap="none" spc="0" baseline="30000" dirty="0">
                <a:ln>
                  <a:solidFill>
                    <a:srgbClr val="002060"/>
                  </a:solidFill>
                </a:ln>
                <a:solidFill>
                  <a:schemeClr val="accent2">
                    <a:lumMod val="50000"/>
                  </a:schemeClr>
                </a:solidFill>
                <a:effectLst/>
                <a:latin typeface="Comic Sans MS" pitchFamily="66" charset="0"/>
              </a:rPr>
              <a:t>st</a:t>
            </a:r>
            <a:r>
              <a:rPr lang="en-US" sz="1600" b="1" cap="none" spc="0" dirty="0">
                <a:ln>
                  <a:solidFill>
                    <a:srgbClr val="002060"/>
                  </a:solidFill>
                </a:ln>
                <a:solidFill>
                  <a:schemeClr val="accent2">
                    <a:lumMod val="50000"/>
                  </a:schemeClr>
                </a:solidFill>
                <a:effectLst/>
                <a:latin typeface="Comic Sans MS" pitchFamily="66" charset="0"/>
              </a:rPr>
              <a:t> Unleavened Bread Sabbath.</a:t>
            </a:r>
          </a:p>
          <a:p>
            <a:pPr algn="ctr"/>
            <a:r>
              <a:rPr lang="en-US" sz="1600" b="1" dirty="0">
                <a:solidFill>
                  <a:srgbClr val="003300"/>
                </a:solidFill>
                <a:effectLst>
                  <a:glow rad="139700">
                    <a:schemeClr val="accent2">
                      <a:satMod val="175000"/>
                      <a:alpha val="40000"/>
                    </a:schemeClr>
                  </a:glow>
                </a:effectLst>
                <a:latin typeface="Comic Sans MS" pitchFamily="66" charset="0"/>
              </a:rPr>
              <a:t>Josh 5:11  </a:t>
            </a:r>
            <a:r>
              <a:rPr lang="en-US" sz="1600" b="1" dirty="0">
                <a:solidFill>
                  <a:srgbClr val="002060"/>
                </a:solidFill>
                <a:latin typeface="Comic Sans MS" pitchFamily="66" charset="0"/>
              </a:rPr>
              <a:t>And they ate of the stored grain of the land </a:t>
            </a:r>
            <a:r>
              <a:rPr lang="en-US" sz="1600" b="1" dirty="0">
                <a:ln>
                  <a:solidFill>
                    <a:srgbClr val="C00000"/>
                  </a:solidFill>
                </a:ln>
                <a:solidFill>
                  <a:srgbClr val="FF3399"/>
                </a:solidFill>
                <a:latin typeface="Comic Sans MS" pitchFamily="66" charset="0"/>
              </a:rPr>
              <a:t>on the </a:t>
            </a:r>
            <a:r>
              <a:rPr lang="en-US" sz="1600" b="1" u="sng" dirty="0">
                <a:ln>
                  <a:solidFill>
                    <a:srgbClr val="C00000"/>
                  </a:solidFill>
                </a:ln>
                <a:solidFill>
                  <a:srgbClr val="FF3399"/>
                </a:solidFill>
                <a:latin typeface="Comic Sans MS" pitchFamily="66" charset="0"/>
              </a:rPr>
              <a:t>morrow</a:t>
            </a:r>
            <a:r>
              <a:rPr lang="en-US" sz="1600" b="1" dirty="0">
                <a:solidFill>
                  <a:srgbClr val="FF3399"/>
                </a:solidFill>
                <a:latin typeface="Comic Sans MS" pitchFamily="66" charset="0"/>
              </a:rPr>
              <a:t> </a:t>
            </a:r>
            <a:r>
              <a:rPr lang="en-US" sz="1200" b="1" dirty="0">
                <a:solidFill>
                  <a:srgbClr val="002060"/>
                </a:solidFill>
                <a:latin typeface="Comic Sans MS" pitchFamily="66" charset="0"/>
              </a:rPr>
              <a:t>[H1242] </a:t>
            </a:r>
            <a:r>
              <a:rPr lang="en-US" sz="1600" b="1" u="sng" dirty="0">
                <a:solidFill>
                  <a:srgbClr val="C00000"/>
                </a:solidFill>
                <a:latin typeface="Comic Sans MS" pitchFamily="66" charset="0"/>
              </a:rPr>
              <a:t>AFTER</a:t>
            </a:r>
            <a:r>
              <a:rPr lang="en-US" sz="1600" b="1" dirty="0">
                <a:solidFill>
                  <a:srgbClr val="C00000"/>
                </a:solidFill>
                <a:latin typeface="Comic Sans MS" pitchFamily="66" charset="0"/>
              </a:rPr>
              <a:t> the Passover</a:t>
            </a:r>
            <a:r>
              <a:rPr lang="en-US" sz="1600" b="1" dirty="0">
                <a:solidFill>
                  <a:srgbClr val="002060"/>
                </a:solidFill>
                <a:latin typeface="Comic Sans MS" pitchFamily="66" charset="0"/>
              </a:rPr>
              <a:t> </a:t>
            </a:r>
            <a:r>
              <a:rPr lang="en-US" sz="1400" b="1" dirty="0">
                <a:solidFill>
                  <a:srgbClr val="002060"/>
                </a:solidFill>
                <a:latin typeface="Comic Sans MS" pitchFamily="66" charset="0"/>
              </a:rPr>
              <a:t>[they ate] </a:t>
            </a:r>
            <a:r>
              <a:rPr lang="en-US" sz="1600" b="1" dirty="0">
                <a:solidFill>
                  <a:srgbClr val="002060"/>
                </a:solidFill>
                <a:latin typeface="Comic Sans MS" pitchFamily="66" charset="0"/>
              </a:rPr>
              <a:t>unleavened bread and roasted grain </a:t>
            </a:r>
            <a:r>
              <a:rPr lang="en-US" sz="1600" b="1" u="sng" dirty="0">
                <a:ln>
                  <a:solidFill>
                    <a:srgbClr val="C00000"/>
                  </a:solidFill>
                </a:ln>
                <a:solidFill>
                  <a:srgbClr val="FF3399"/>
                </a:solidFill>
                <a:latin typeface="Comic Sans MS" pitchFamily="66" charset="0"/>
              </a:rPr>
              <a:t>on this same da</a:t>
            </a:r>
            <a:r>
              <a:rPr lang="en-US" sz="1600" b="1" dirty="0">
                <a:ln>
                  <a:solidFill>
                    <a:srgbClr val="C00000"/>
                  </a:solidFill>
                </a:ln>
                <a:solidFill>
                  <a:srgbClr val="FF3399"/>
                </a:solidFill>
                <a:latin typeface="Comic Sans MS" pitchFamily="66" charset="0"/>
              </a:rPr>
              <a:t>y.</a:t>
            </a:r>
            <a:r>
              <a:rPr lang="en-US" sz="1600" b="1" dirty="0">
                <a:ln>
                  <a:solidFill>
                    <a:srgbClr val="C00000"/>
                  </a:solidFill>
                </a:ln>
                <a:solidFill>
                  <a:srgbClr val="002060"/>
                </a:solidFill>
                <a:latin typeface="Comic Sans MS" pitchFamily="66" charset="0"/>
              </a:rPr>
              <a:t> </a:t>
            </a:r>
            <a:endParaRPr lang="en-US" sz="1600" b="1" cap="none" spc="0" dirty="0">
              <a:ln>
                <a:solidFill>
                  <a:srgbClr val="C00000"/>
                </a:solidFill>
              </a:ln>
              <a:solidFill>
                <a:srgbClr val="002060"/>
              </a:solidFill>
              <a:effectLst/>
              <a:latin typeface="Comic Sans MS" pitchFamily="66"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45163797"/>
              </p:ext>
            </p:extLst>
          </p:nvPr>
        </p:nvGraphicFramePr>
        <p:xfrm>
          <a:off x="406139" y="3517127"/>
          <a:ext cx="8334130" cy="94488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228600">
                  <a:extLst>
                    <a:ext uri="{9D8B030D-6E8A-4147-A177-3AD203B41FA5}">
                      <a16:colId xmlns:a16="http://schemas.microsoft.com/office/drawing/2014/main" val="20006"/>
                    </a:ext>
                  </a:extLst>
                </a:gridCol>
                <a:gridCol w="1698140">
                  <a:extLst>
                    <a:ext uri="{9D8B030D-6E8A-4147-A177-3AD203B41FA5}">
                      <a16:colId xmlns:a16="http://schemas.microsoft.com/office/drawing/2014/main" val="20007"/>
                    </a:ext>
                  </a:extLst>
                </a:gridCol>
                <a:gridCol w="284497">
                  <a:extLst>
                    <a:ext uri="{9D8B030D-6E8A-4147-A177-3AD203B41FA5}">
                      <a16:colId xmlns:a16="http://schemas.microsoft.com/office/drawing/2014/main" val="20008"/>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solidFill>
                            <a:srgbClr val="002060"/>
                          </a:solidFill>
                          <a:latin typeface="Arial Rounded MT Bold" pitchFamily="34" charset="0"/>
                        </a:rPr>
                        <a:t>7</a:t>
                      </a:r>
                      <a:r>
                        <a:rPr lang="en-US" sz="1400" baseline="30000" dirty="0">
                          <a:solidFill>
                            <a:srgbClr val="002060"/>
                          </a:solidFill>
                          <a:latin typeface="Arial Rounded MT Bold" pitchFamily="34" charset="0"/>
                        </a:rPr>
                        <a:t>th</a:t>
                      </a:r>
                      <a:r>
                        <a:rPr lang="en-US" sz="1400" baseline="0" dirty="0">
                          <a:solidFill>
                            <a:srgbClr val="002060"/>
                          </a:solidFill>
                          <a:latin typeface="Arial Rounded MT Bold" pitchFamily="34" charset="0"/>
                        </a:rPr>
                        <a:t> </a:t>
                      </a:r>
                      <a:r>
                        <a:rPr lang="en-US" sz="1400" dirty="0">
                          <a:solidFill>
                            <a:srgbClr val="002060"/>
                          </a:solidFill>
                          <a:latin typeface="Arial Rounded MT Bold" pitchFamily="34" charset="0"/>
                        </a:rPr>
                        <a:t>Day   Abib 14</a:t>
                      </a:r>
                      <a:br>
                        <a:rPr lang="en-US" sz="1400" dirty="0">
                          <a:solidFill>
                            <a:srgbClr val="002060"/>
                          </a:solidFill>
                          <a:latin typeface="Arial Rounded MT Bold" pitchFamily="34" charset="0"/>
                        </a:rPr>
                      </a:br>
                      <a:r>
                        <a:rPr lang="en-US" sz="1400" dirty="0">
                          <a:solidFill>
                            <a:srgbClr val="C00000"/>
                          </a:solidFill>
                          <a:effectLst>
                            <a:glow rad="127000">
                              <a:schemeClr val="bg1"/>
                            </a:glow>
                          </a:effectLst>
                          <a:latin typeface="Arial Rounded MT Bold" pitchFamily="34" charset="0"/>
                        </a:rPr>
                        <a:t>Passover &amp;</a:t>
                      </a:r>
                      <a:br>
                        <a:rPr lang="en-US" sz="1400" dirty="0">
                          <a:solidFill>
                            <a:srgbClr val="C00000"/>
                          </a:solidFill>
                          <a:effectLst>
                            <a:glow rad="127000">
                              <a:schemeClr val="bg1"/>
                            </a:glow>
                          </a:effectLst>
                          <a:latin typeface="Arial Rounded MT Bold" pitchFamily="34" charset="0"/>
                        </a:rPr>
                      </a:br>
                      <a:r>
                        <a:rPr lang="en-US" sz="1400" dirty="0">
                          <a:solidFill>
                            <a:srgbClr val="002060"/>
                          </a:solidFill>
                          <a:latin typeface="Arial Rounded MT Bold" pitchFamily="34" charset="0"/>
                        </a:rPr>
                        <a:t>Weekly Sabbath</a:t>
                      </a:r>
                      <a:br>
                        <a:rPr lang="en-US" sz="1400" dirty="0">
                          <a:solidFill>
                            <a:srgbClr val="002060"/>
                          </a:solidFill>
                          <a:latin typeface="Arial Rounded MT Bold" pitchFamily="34" charset="0"/>
                        </a:rPr>
                      </a:br>
                      <a:endParaRPr lang="en-US" sz="1400" dirty="0">
                        <a:solidFill>
                          <a:srgbClr val="C00000"/>
                        </a:solidFill>
                        <a:effectLst>
                          <a:glow rad="127000">
                            <a:schemeClr val="bg1"/>
                          </a:glow>
                        </a:effectLst>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Abib 14 </a:t>
                      </a:r>
                      <a:br>
                        <a:rPr lang="en-US" sz="1400" dirty="0">
                          <a:latin typeface="Arial Rounded MT Bold" pitchFamily="34" charset="0"/>
                        </a:rPr>
                      </a:br>
                      <a:r>
                        <a:rPr lang="en-US" sz="1400" dirty="0">
                          <a:solidFill>
                            <a:srgbClr val="C00000"/>
                          </a:solidFill>
                          <a:effectLst>
                            <a:glow rad="127000">
                              <a:schemeClr val="bg1"/>
                            </a:glow>
                          </a:effectLst>
                          <a:latin typeface="Arial Rounded MT Bold" pitchFamily="34" charset="0"/>
                        </a:rPr>
                        <a:t>Passover</a:t>
                      </a:r>
                      <a:br>
                        <a:rPr lang="en-US" sz="1400" dirty="0">
                          <a:solidFill>
                            <a:srgbClr val="C00000"/>
                          </a:solidFill>
                          <a:effectLst>
                            <a:glow rad="127000">
                              <a:schemeClr val="bg1"/>
                            </a:glow>
                          </a:effectLst>
                          <a:latin typeface="Arial Rounded MT Bold" pitchFamily="34" charset="0"/>
                        </a:rPr>
                      </a:br>
                      <a:r>
                        <a:rPr lang="en-US" sz="1400" dirty="0">
                          <a:latin typeface="Arial Rounded MT Bold" pitchFamily="34" charset="0"/>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ln>
                            <a:solidFill>
                              <a:srgbClr val="003300"/>
                            </a:solidFill>
                          </a:ln>
                          <a:solidFill>
                            <a:schemeClr val="accent2">
                              <a:lumMod val="75000"/>
                            </a:schemeClr>
                          </a:solidFill>
                          <a:latin typeface="Arial Rounded MT Bold" pitchFamily="34" charset="0"/>
                        </a:rPr>
                        <a:t>1</a:t>
                      </a:r>
                      <a:r>
                        <a:rPr lang="en-US" sz="1400" baseline="30000" dirty="0">
                          <a:ln>
                            <a:solidFill>
                              <a:srgbClr val="003300"/>
                            </a:solidFill>
                          </a:ln>
                          <a:solidFill>
                            <a:schemeClr val="accent2">
                              <a:lumMod val="75000"/>
                            </a:schemeClr>
                          </a:solidFill>
                          <a:latin typeface="Arial Rounded MT Bold" pitchFamily="34" charset="0"/>
                        </a:rPr>
                        <a:t>st</a:t>
                      </a:r>
                      <a:r>
                        <a:rPr lang="en-US" sz="1400" dirty="0">
                          <a:ln>
                            <a:solidFill>
                              <a:srgbClr val="003300"/>
                            </a:solidFill>
                          </a:ln>
                          <a:solidFill>
                            <a:schemeClr val="accent2">
                              <a:lumMod val="75000"/>
                            </a:schemeClr>
                          </a:solidFill>
                          <a:latin typeface="Arial Rounded MT Bold" pitchFamily="34" charset="0"/>
                        </a:rPr>
                        <a:t> Day  </a:t>
                      </a:r>
                      <a:r>
                        <a:rPr lang="en-US" sz="1400" dirty="0">
                          <a:solidFill>
                            <a:srgbClr val="002060"/>
                          </a:solidFill>
                          <a:latin typeface="Arial Rounded MT Bold" pitchFamily="34" charset="0"/>
                        </a:rPr>
                        <a:t>Abib 15</a:t>
                      </a:r>
                      <a:br>
                        <a:rPr lang="en-US" sz="1400" dirty="0">
                          <a:solidFill>
                            <a:srgbClr val="002060"/>
                          </a:solidFill>
                          <a:latin typeface="Arial Rounded MT Bold" pitchFamily="34" charset="0"/>
                        </a:rPr>
                      </a:br>
                      <a:r>
                        <a:rPr lang="en-US" sz="1400" dirty="0">
                          <a:solidFill>
                            <a:srgbClr val="003300"/>
                          </a:solidFill>
                          <a:effectLst>
                            <a:glow rad="127000">
                              <a:schemeClr val="bg1"/>
                            </a:glow>
                          </a:effectLst>
                          <a:latin typeface="Arial Rounded MT Bold" pitchFamily="34" charset="0"/>
                        </a:rPr>
                        <a:t>Wave Sheaf &amp;</a:t>
                      </a:r>
                      <a:br>
                        <a:rPr lang="en-US" sz="1400" dirty="0">
                          <a:solidFill>
                            <a:srgbClr val="002060"/>
                          </a:solidFill>
                          <a:effectLst>
                            <a:glow rad="127000">
                              <a:schemeClr val="bg1"/>
                            </a:glow>
                          </a:effectLst>
                          <a:latin typeface="Arial Rounded MT Bold" pitchFamily="34" charset="0"/>
                        </a:rPr>
                      </a:br>
                      <a:r>
                        <a:rPr lang="en-US" sz="1400" dirty="0">
                          <a:ln>
                            <a:solidFill>
                              <a:srgbClr val="003300"/>
                            </a:solidFill>
                          </a:ln>
                          <a:solidFill>
                            <a:schemeClr val="accent2">
                              <a:lumMod val="75000"/>
                            </a:schemeClr>
                          </a:solidFill>
                          <a:latin typeface="Arial Rounded MT Bold" pitchFamily="34" charset="0"/>
                        </a:rPr>
                        <a:t>Unleavened Bread </a:t>
                      </a:r>
                      <a:br>
                        <a:rPr lang="en-US" sz="1400" dirty="0">
                          <a:ln>
                            <a:solidFill>
                              <a:srgbClr val="003300"/>
                            </a:solidFill>
                          </a:ln>
                          <a:solidFill>
                            <a:schemeClr val="accent2">
                              <a:lumMod val="75000"/>
                            </a:schemeClr>
                          </a:solidFill>
                          <a:latin typeface="Arial Rounded MT Bold" pitchFamily="34" charset="0"/>
                        </a:rPr>
                      </a:br>
                      <a:r>
                        <a:rPr lang="en-US" sz="1400" dirty="0">
                          <a:ln>
                            <a:solidFill>
                              <a:srgbClr val="003300"/>
                            </a:solidFill>
                          </a:ln>
                          <a:solidFill>
                            <a:schemeClr val="accent2">
                              <a:lumMod val="75000"/>
                            </a:schemeClr>
                          </a:solidFill>
                          <a:latin typeface="Arial Rounded MT Bold" pitchFamily="34" charset="0"/>
                        </a:rPr>
                        <a:t>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Abib 15  </a:t>
                      </a:r>
                      <a:br>
                        <a:rPr lang="en-US" sz="1400" dirty="0">
                          <a:latin typeface="Arial Rounded MT Bold" pitchFamily="34" charset="0"/>
                        </a:rPr>
                      </a:br>
                      <a:r>
                        <a:rPr lang="en-US" sz="1400" dirty="0">
                          <a:latin typeface="Arial Rounded MT Bold" pitchFamily="34" charset="0"/>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13" name="Right Bracket 12"/>
          <p:cNvSpPr/>
          <p:nvPr/>
        </p:nvSpPr>
        <p:spPr>
          <a:xfrm rot="16200000">
            <a:off x="3363412" y="2517132"/>
            <a:ext cx="207377" cy="1752598"/>
          </a:xfrm>
          <a:prstGeom prst="rightBracket">
            <a:avLst>
              <a:gd name="adj" fmla="val 145156"/>
            </a:avLst>
          </a:prstGeom>
          <a:solidFill>
            <a:schemeClr val="tx1"/>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4" name="Straight Arrow Connector 13"/>
          <p:cNvCxnSpPr/>
          <p:nvPr/>
        </p:nvCxnSpPr>
        <p:spPr>
          <a:xfrm>
            <a:off x="4114800" y="2895600"/>
            <a:ext cx="0" cy="497831"/>
          </a:xfrm>
          <a:prstGeom prst="straightConnector1">
            <a:avLst/>
          </a:prstGeom>
          <a:ln w="57150">
            <a:solidFill>
              <a:schemeClr val="tx2">
                <a:lumMod val="75000"/>
              </a:schemeClr>
            </a:solidFill>
            <a:headEnd type="oval" w="med" len="med"/>
            <a:tailEnd type="triangle" w="med" len="med"/>
          </a:ln>
          <a:effectLst>
            <a:glow rad="101600">
              <a:schemeClr val="bg1"/>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16200000" flipH="1">
            <a:off x="6281784" y="2594812"/>
            <a:ext cx="589194" cy="4319452"/>
          </a:xfrm>
          <a:prstGeom prst="rightBrace">
            <a:avLst>
              <a:gd name="adj1" fmla="val 78219"/>
              <a:gd name="adj2" fmla="val 31413"/>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Right Bracket 15"/>
          <p:cNvSpPr/>
          <p:nvPr/>
        </p:nvSpPr>
        <p:spPr>
          <a:xfrm rot="16200000" flipH="1">
            <a:off x="2271889" y="2600806"/>
            <a:ext cx="294222" cy="4013240"/>
          </a:xfrm>
          <a:prstGeom prst="rightBracket">
            <a:avLst>
              <a:gd name="adj" fmla="val 99144"/>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7" name="Straight Arrow Connector 16"/>
          <p:cNvCxnSpPr/>
          <p:nvPr/>
        </p:nvCxnSpPr>
        <p:spPr>
          <a:xfrm>
            <a:off x="2436929" y="2895600"/>
            <a:ext cx="0" cy="623499"/>
          </a:xfrm>
          <a:prstGeom prst="straightConnector1">
            <a:avLst/>
          </a:prstGeom>
          <a:ln w="57150">
            <a:solidFill>
              <a:schemeClr val="accent2">
                <a:lumMod val="50000"/>
              </a:schemeClr>
            </a:solidFill>
            <a:headEnd type="oval" w="med" len="med"/>
            <a:tailEnd type="triangle"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1" name="Lightning Bolt 20"/>
          <p:cNvSpPr/>
          <p:nvPr/>
        </p:nvSpPr>
        <p:spPr>
          <a:xfrm rot="1148825" flipH="1" flipV="1">
            <a:off x="4121922" y="3406806"/>
            <a:ext cx="563425" cy="1411767"/>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3775" y="1322300"/>
            <a:ext cx="457200" cy="1717575"/>
          </a:xfrm>
          <a:prstGeom prst="roundRect">
            <a:avLst>
              <a:gd name="adj" fmla="val 30777"/>
            </a:avLst>
          </a:prstGeom>
          <a:solidFill>
            <a:srgbClr val="6F3350"/>
          </a:solidFill>
          <a:ln w="57150">
            <a:solidFill>
              <a:srgbClr val="FF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1600" b="1" dirty="0">
                <a:solidFill>
                  <a:schemeClr val="bg1"/>
                </a:solidFill>
                <a:latin typeface="Comic Sans MS" panose="030F0702030302020204" pitchFamily="66" charset="0"/>
              </a:rPr>
              <a:t>R</a:t>
            </a:r>
            <a:br>
              <a:rPr lang="en-CA" sz="1600" b="1" dirty="0">
                <a:solidFill>
                  <a:schemeClr val="bg1"/>
                </a:solidFill>
                <a:latin typeface="Comic Sans MS" panose="030F0702030302020204" pitchFamily="66" charset="0"/>
              </a:rPr>
            </a:br>
            <a:r>
              <a:rPr lang="en-CA" sz="1600" b="1" dirty="0">
                <a:solidFill>
                  <a:schemeClr val="bg1"/>
                </a:solidFill>
                <a:latin typeface="Comic Sans MS" panose="030F0702030302020204" pitchFamily="66" charset="0"/>
              </a:rPr>
              <a:t>E</a:t>
            </a:r>
            <a:br>
              <a:rPr lang="en-CA" sz="1600" b="1" dirty="0">
                <a:solidFill>
                  <a:schemeClr val="bg1"/>
                </a:solidFill>
                <a:latin typeface="Comic Sans MS" panose="030F0702030302020204" pitchFamily="66" charset="0"/>
              </a:rPr>
            </a:br>
            <a:r>
              <a:rPr lang="en-CA" sz="1600" b="1" dirty="0">
                <a:solidFill>
                  <a:schemeClr val="bg1"/>
                </a:solidFill>
                <a:latin typeface="Comic Sans MS" panose="030F0702030302020204" pitchFamily="66" charset="0"/>
              </a:rPr>
              <a:t>V</a:t>
            </a:r>
            <a:br>
              <a:rPr lang="en-CA" sz="1600" b="1" dirty="0">
                <a:solidFill>
                  <a:schemeClr val="bg1"/>
                </a:solidFill>
                <a:latin typeface="Comic Sans MS" panose="030F0702030302020204" pitchFamily="66" charset="0"/>
              </a:rPr>
            </a:br>
            <a:r>
              <a:rPr lang="en-CA" sz="1600" b="1" dirty="0">
                <a:solidFill>
                  <a:schemeClr val="bg1"/>
                </a:solidFill>
                <a:latin typeface="Comic Sans MS" panose="030F0702030302020204" pitchFamily="66" charset="0"/>
              </a:rPr>
              <a:t>I</a:t>
            </a:r>
            <a:br>
              <a:rPr lang="en-CA" sz="1600" b="1" dirty="0">
                <a:solidFill>
                  <a:schemeClr val="bg1"/>
                </a:solidFill>
                <a:latin typeface="Comic Sans MS" panose="030F0702030302020204" pitchFamily="66" charset="0"/>
              </a:rPr>
            </a:br>
            <a:r>
              <a:rPr lang="en-CA" sz="1600" b="1" dirty="0">
                <a:solidFill>
                  <a:schemeClr val="bg1"/>
                </a:solidFill>
                <a:latin typeface="Comic Sans MS" panose="030F0702030302020204" pitchFamily="66" charset="0"/>
              </a:rPr>
              <a:t>E</a:t>
            </a:r>
            <a:br>
              <a:rPr lang="en-CA" sz="1600" b="1" dirty="0">
                <a:solidFill>
                  <a:schemeClr val="bg1"/>
                </a:solidFill>
                <a:latin typeface="Comic Sans MS" panose="030F0702030302020204" pitchFamily="66" charset="0"/>
              </a:rPr>
            </a:br>
            <a:r>
              <a:rPr lang="en-CA" sz="1600" b="1" dirty="0">
                <a:solidFill>
                  <a:schemeClr val="bg1"/>
                </a:solidFill>
                <a:latin typeface="Comic Sans MS" panose="030F0702030302020204" pitchFamily="66" charset="0"/>
              </a:rPr>
              <a:t>W</a:t>
            </a:r>
            <a:endParaRPr lang="en-CA" sz="2000" b="1" dirty="0">
              <a:ln>
                <a:solidFill>
                  <a:srgbClr val="0000FF"/>
                </a:solidFill>
              </a:ln>
              <a:solidFill>
                <a:schemeClr val="bg1"/>
              </a:solidFill>
              <a:latin typeface="Comic Sans MS" panose="030F0702030302020204" pitchFamily="66" charset="0"/>
            </a:endParaRPr>
          </a:p>
        </p:txBody>
      </p:sp>
      <p:sp>
        <p:nvSpPr>
          <p:cNvPr id="18" name="TextBox 17"/>
          <p:cNvSpPr txBox="1"/>
          <p:nvPr/>
        </p:nvSpPr>
        <p:spPr>
          <a:xfrm>
            <a:off x="-55168" y="833375"/>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a:solidFill>
                  <a:schemeClr val="tx1">
                    <a:lumMod val="75000"/>
                    <a:lumOff val="25000"/>
                  </a:schemeClr>
                </a:solidFill>
                <a:latin typeface="Comic Sans MS" pitchFamily="66" charset="0"/>
              </a:rPr>
              <a:t>Chart</a:t>
            </a:r>
            <a:r>
              <a:rPr lang="en-US" b="1" dirty="0">
                <a:latin typeface="Comic Sans MS" pitchFamily="66" charset="0"/>
              </a:rPr>
              <a:t> </a:t>
            </a:r>
            <a:r>
              <a:rPr lang="en-US" b="1" dirty="0">
                <a:solidFill>
                  <a:srgbClr val="990033"/>
                </a:solidFill>
                <a:latin typeface="Comic Sans MS" pitchFamily="66" charset="0"/>
              </a:rPr>
              <a:t>#6</a:t>
            </a:r>
            <a:r>
              <a:rPr lang="en-US" b="1" dirty="0">
                <a:latin typeface="Comic Sans MS" pitchFamily="66" charset="0"/>
              </a:rPr>
              <a:t> </a:t>
            </a:r>
            <a:r>
              <a:rPr lang="en-US" b="1" dirty="0">
                <a:solidFill>
                  <a:schemeClr val="tx1">
                    <a:lumMod val="75000"/>
                    <a:lumOff val="25000"/>
                  </a:schemeClr>
                </a:solidFill>
                <a:latin typeface="Comic Sans MS" pitchFamily="66" charset="0"/>
              </a:rPr>
              <a:t>of 7   </a:t>
            </a:r>
            <a:r>
              <a:rPr lang="en-US" b="1" dirty="0">
                <a:solidFill>
                  <a:srgbClr val="8C4C64"/>
                </a:solidFill>
                <a:latin typeface="Comic Sans MS" pitchFamily="66" charset="0"/>
              </a:rPr>
              <a:t>(</a:t>
            </a:r>
            <a:r>
              <a:rPr lang="en-US" b="1" dirty="0">
                <a:solidFill>
                  <a:srgbClr val="C00000"/>
                </a:solidFill>
                <a:latin typeface="Comic Sans MS" pitchFamily="66" charset="0"/>
              </a:rPr>
              <a:t>Passover </a:t>
            </a:r>
            <a:r>
              <a:rPr lang="en-US" b="1" dirty="0">
                <a:solidFill>
                  <a:schemeClr val="tx1">
                    <a:lumMod val="75000"/>
                    <a:lumOff val="25000"/>
                  </a:schemeClr>
                </a:solidFill>
                <a:latin typeface="Comic Sans MS" pitchFamily="66" charset="0"/>
              </a:rPr>
              <a:t>- </a:t>
            </a:r>
            <a:r>
              <a:rPr lang="en-US" b="1" dirty="0">
                <a:solidFill>
                  <a:srgbClr val="006600"/>
                </a:solidFill>
                <a:latin typeface="Comic Sans MS" pitchFamily="66" charset="0"/>
              </a:rPr>
              <a:t>Wave Sheaf </a:t>
            </a:r>
            <a:r>
              <a:rPr lang="en-US" b="1" dirty="0">
                <a:solidFill>
                  <a:schemeClr val="tx1">
                    <a:lumMod val="75000"/>
                    <a:lumOff val="25000"/>
                  </a:schemeClr>
                </a:solidFill>
                <a:latin typeface="Comic Sans MS" pitchFamily="66" charset="0"/>
              </a:rPr>
              <a:t>-</a:t>
            </a:r>
            <a:r>
              <a:rPr lang="en-US" b="1" dirty="0">
                <a:solidFill>
                  <a:srgbClr val="C00000"/>
                </a:solidFill>
                <a:latin typeface="Comic Sans MS" pitchFamily="66" charset="0"/>
              </a:rPr>
              <a:t> </a:t>
            </a:r>
            <a:r>
              <a:rPr lang="en-US" b="1" dirty="0">
                <a:solidFill>
                  <a:schemeClr val="accent2">
                    <a:lumMod val="50000"/>
                  </a:schemeClr>
                </a:solidFill>
                <a:latin typeface="Comic Sans MS" pitchFamily="66" charset="0"/>
              </a:rPr>
              <a:t>Unleavened Bread</a:t>
            </a:r>
            <a:r>
              <a:rPr lang="en-US" b="1" dirty="0">
                <a:solidFill>
                  <a:srgbClr val="8C4C64"/>
                </a:solidFill>
                <a:latin typeface="Comic Sans MS" pitchFamily="66" charset="0"/>
              </a:rPr>
              <a:t>)</a:t>
            </a:r>
          </a:p>
        </p:txBody>
      </p:sp>
      <p:sp>
        <p:nvSpPr>
          <p:cNvPr id="20" name="Rectangle 19"/>
          <p:cNvSpPr/>
          <p:nvPr/>
        </p:nvSpPr>
        <p:spPr>
          <a:xfrm>
            <a:off x="4684060" y="3519099"/>
            <a:ext cx="1828800" cy="940841"/>
          </a:xfrm>
          <a:prstGeom prst="rect">
            <a:avLst/>
          </a:prstGeom>
          <a:noFill/>
          <a:ln w="57150">
            <a:solidFill>
              <a:srgbClr val="00FF0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219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750"/>
                                        <p:tgtEl>
                                          <p:spTgt spid="16"/>
                                        </p:tgtEl>
                                      </p:cBhvr>
                                    </p:animEffect>
                                  </p:childTnLst>
                                </p:cTn>
                              </p:par>
                            </p:childTnLst>
                          </p:cTn>
                        </p:par>
                        <p:par>
                          <p:cTn id="13" fill="hold">
                            <p:stCondLst>
                              <p:cond delay="1750"/>
                            </p:stCondLst>
                            <p:childTnLst>
                              <p:par>
                                <p:cTn id="14" presetID="8" presetClass="emph" presetSubtype="0" fill="hold" grpId="0" nodeType="afterEffect">
                                  <p:stCondLst>
                                    <p:cond delay="0"/>
                                  </p:stCondLst>
                                  <p:childTnLst>
                                    <p:animRot by="21600000">
                                      <p:cBhvr>
                                        <p:cTn id="15" dur="2000" fill="hold"/>
                                        <p:tgtEl>
                                          <p:spTgt spid="2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1250"/>
                                        <p:tgtEl>
                                          <p:spTgt spid="9">
                                            <p:txEl>
                                              <p:pRg st="0" end="0"/>
                                            </p:txEl>
                                          </p:spTgt>
                                        </p:tgtEl>
                                      </p:cBhvr>
                                    </p:animEffect>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750"/>
                                        <p:tgtEl>
                                          <p:spTgt spid="15"/>
                                        </p:tgtEl>
                                      </p:cBhvr>
                                    </p:animEffect>
                                  </p:childTnLst>
                                </p:cTn>
                              </p:par>
                            </p:childTnLst>
                          </p:cTn>
                        </p:par>
                        <p:par>
                          <p:cTn id="25" fill="hold">
                            <p:stCondLst>
                              <p:cond delay="3000"/>
                            </p:stCondLst>
                            <p:childTnLst>
                              <p:par>
                                <p:cTn id="26" presetID="16" presetClass="entr" presetSubtype="21" fill="hold" nodeType="afterEffect">
                                  <p:stCondLst>
                                    <p:cond delay="175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1750"/>
                                        <p:tgtEl>
                                          <p:spTgt spid="9">
                                            <p:txEl>
                                              <p:pRg st="1" end="1"/>
                                            </p:txEl>
                                          </p:spTgt>
                                        </p:tgtEl>
                                      </p:cBhvr>
                                    </p:animEffect>
                                  </p:childTnLst>
                                </p:cTn>
                              </p:par>
                            </p:childTnLst>
                          </p:cTn>
                        </p:par>
                        <p:par>
                          <p:cTn id="29" fill="hold">
                            <p:stCondLst>
                              <p:cond delay="6500"/>
                            </p:stCondLst>
                            <p:childTnLst>
                              <p:par>
                                <p:cTn id="30" presetID="21" presetClass="entr" presetSubtype="1" fill="hold" grpId="0" nodeType="after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par>
                          <p:cTn id="33" fill="hold">
                            <p:stCondLst>
                              <p:cond delay="9500"/>
                            </p:stCondLst>
                            <p:childTnLst>
                              <p:par>
                                <p:cTn id="34" presetID="8" presetClass="emph" presetSubtype="0" fill="hold" grpId="1" nodeType="afterEffect">
                                  <p:stCondLst>
                                    <p:cond delay="0"/>
                                  </p:stCondLst>
                                  <p:childTnLst>
                                    <p:animRot by="21600000">
                                      <p:cBhvr>
                                        <p:cTn id="35" dur="2000" fill="hold"/>
                                        <p:tgtEl>
                                          <p:spTgt spid="20"/>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left)">
                                      <p:cBhvr>
                                        <p:cTn id="40"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4" grpId="0" animBg="1"/>
      <p:bldP spid="20" grpId="0" animBg="1"/>
      <p:bldP spid="20" grpId="1"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44</a:t>
            </a:fld>
            <a:endParaRPr lang="en-US" dirty="0">
              <a:solidFill>
                <a:schemeClr val="accent4">
                  <a:lumMod val="20000"/>
                  <a:lumOff val="80000"/>
                </a:schemeClr>
              </a:solidFill>
            </a:endParaRPr>
          </a:p>
        </p:txBody>
      </p:sp>
      <p:sp>
        <p:nvSpPr>
          <p:cNvPr id="5" name="Title 1"/>
          <p:cNvSpPr txBox="1">
            <a:spLocks/>
          </p:cNvSpPr>
          <p:nvPr/>
        </p:nvSpPr>
        <p:spPr>
          <a:xfrm>
            <a:off x="2057400" y="0"/>
            <a:ext cx="6742113" cy="147959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Finally</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is Confirmed on</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00B0F0"/>
                </a:solidFill>
                <a:effectLst>
                  <a:outerShdw blurRad="76200" dist="50800" dir="5400000" algn="tl" rotWithShape="0">
                    <a:srgbClr val="000000">
                      <a:alpha val="65000"/>
                    </a:srgbClr>
                  </a:outerShdw>
                </a:effectLst>
              </a:rPr>
              <a:t>Sabbath</a:t>
            </a:r>
            <a:endParaRPr lang="en-US" sz="2400" spc="50" dirty="0">
              <a:ln w="11430"/>
              <a:solidFill>
                <a:srgbClr val="00B0F0"/>
              </a:solidFill>
              <a:effectLst>
                <a:outerShdw blurRad="76200" dist="50800" dir="5400000" algn="tl" rotWithShape="0">
                  <a:srgbClr val="000000">
                    <a:alpha val="65000"/>
                  </a:srgbClr>
                </a:outerShdw>
              </a:effectLst>
            </a:endParaRPr>
          </a:p>
        </p:txBody>
      </p:sp>
      <p:sp>
        <p:nvSpPr>
          <p:cNvPr id="10" name="Content Placeholder 2"/>
          <p:cNvSpPr txBox="1">
            <a:spLocks/>
          </p:cNvSpPr>
          <p:nvPr/>
        </p:nvSpPr>
        <p:spPr>
          <a:xfrm>
            <a:off x="1295400" y="5715000"/>
            <a:ext cx="6516688" cy="914400"/>
          </a:xfrm>
          <a:prstGeom prst="rect">
            <a:avLst/>
          </a:prstGeo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soft" dir="tl">
              <a:rot lat="0" lon="0" rev="0"/>
            </a:lightRig>
          </a:scene3d>
          <a:sp3d>
            <a:bevelT w="114300" prst="artDeco"/>
          </a:sp3d>
        </p:spPr>
        <p:txBody>
          <a:bodyPr>
            <a:noAutofit/>
            <a:sp3d extrusionH="57150" contourW="25400" prstMaterial="matte">
              <a:bevelT w="25400" h="55880" prst="coolSlant"/>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400" dirty="0"/>
              <a:t>The </a:t>
            </a:r>
            <a:r>
              <a:rPr lang="en-US" sz="2400" b="1" dirty="0">
                <a:solidFill>
                  <a:srgbClr val="00B050"/>
                </a:solidFill>
              </a:rPr>
              <a:t>Wave Sheaf </a:t>
            </a:r>
            <a:r>
              <a:rPr lang="en-US" sz="2400" dirty="0">
                <a:solidFill>
                  <a:srgbClr val="00B050"/>
                </a:solidFill>
              </a:rPr>
              <a:t>of the </a:t>
            </a:r>
            <a:r>
              <a:rPr lang="en-US" sz="2400" b="1" dirty="0">
                <a:solidFill>
                  <a:srgbClr val="00B050"/>
                </a:solidFill>
              </a:rPr>
              <a:t>First-fruit </a:t>
            </a:r>
            <a:r>
              <a:rPr lang="en-US" sz="2400" dirty="0"/>
              <a:t>can only be waved </a:t>
            </a:r>
            <a:r>
              <a:rPr lang="en-US" sz="2400" i="1" u="sng" dirty="0"/>
              <a:t>the da</a:t>
            </a:r>
            <a:r>
              <a:rPr lang="en-US" sz="2400" i="1" dirty="0"/>
              <a:t>y</a:t>
            </a:r>
            <a:r>
              <a:rPr lang="en-US" sz="2400" i="1" u="sng" dirty="0"/>
              <a:t> </a:t>
            </a:r>
            <a:r>
              <a:rPr lang="en-US" sz="2400" b="1" i="1" u="sng" dirty="0"/>
              <a:t>a</a:t>
            </a:r>
            <a:r>
              <a:rPr lang="en-US" sz="2400" b="1" i="1" dirty="0"/>
              <a:t>f</a:t>
            </a:r>
            <a:r>
              <a:rPr lang="en-US" sz="2400" b="1" i="1" u="sng" dirty="0"/>
              <a:t>ter</a:t>
            </a:r>
            <a:r>
              <a:rPr lang="en-US" sz="2400" dirty="0"/>
              <a:t> the </a:t>
            </a:r>
            <a:r>
              <a:rPr lang="en-US" sz="2400" b="1" dirty="0">
                <a:solidFill>
                  <a:srgbClr val="0070C0"/>
                </a:solidFill>
              </a:rPr>
              <a:t>weekly </a:t>
            </a:r>
            <a:r>
              <a:rPr lang="en-US" sz="1800" b="1" dirty="0">
                <a:solidFill>
                  <a:srgbClr val="0070C0"/>
                </a:solidFill>
              </a:rPr>
              <a:t>[H7676]</a:t>
            </a:r>
            <a:r>
              <a:rPr lang="en-US" sz="2400" dirty="0">
                <a:solidFill>
                  <a:srgbClr val="0070C0"/>
                </a:solidFill>
              </a:rPr>
              <a:t> </a:t>
            </a:r>
            <a:r>
              <a:rPr lang="en-US" sz="2400" b="1" dirty="0">
                <a:solidFill>
                  <a:srgbClr val="0070C0"/>
                </a:solidFill>
              </a:rPr>
              <a:t>Sabbath!</a:t>
            </a:r>
            <a:endParaRPr lang="en-US" sz="2000" b="1" spc="50" dirty="0">
              <a:ln w="11430"/>
              <a:solidFill>
                <a:srgbClr val="FF3399"/>
              </a:solidFill>
              <a:effectLst>
                <a:outerShdw blurRad="76200" dist="50800" dir="5400000" algn="tl" rotWithShape="0">
                  <a:srgbClr val="000000">
                    <a:alpha val="65000"/>
                  </a:srgbClr>
                </a:outerShdw>
              </a:effectLst>
            </a:endParaRPr>
          </a:p>
        </p:txBody>
      </p:sp>
      <p:pic>
        <p:nvPicPr>
          <p:cNvPr id="7" name="Picture 2" descr="C:\Users\Rae\Desktop\do boy mag gla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051" y="-152400"/>
            <a:ext cx="1948349" cy="212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517174252"/>
              </p:ext>
            </p:extLst>
          </p:nvPr>
        </p:nvGraphicFramePr>
        <p:xfrm>
          <a:off x="430307" y="1879828"/>
          <a:ext cx="8334130" cy="94488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255493">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228600">
                  <a:extLst>
                    <a:ext uri="{9D8B030D-6E8A-4147-A177-3AD203B41FA5}">
                      <a16:colId xmlns:a16="http://schemas.microsoft.com/office/drawing/2014/main" val="20006"/>
                    </a:ext>
                  </a:extLst>
                </a:gridCol>
                <a:gridCol w="1698140">
                  <a:extLst>
                    <a:ext uri="{9D8B030D-6E8A-4147-A177-3AD203B41FA5}">
                      <a16:colId xmlns:a16="http://schemas.microsoft.com/office/drawing/2014/main" val="20007"/>
                    </a:ext>
                  </a:extLst>
                </a:gridCol>
                <a:gridCol w="284497">
                  <a:extLst>
                    <a:ext uri="{9D8B030D-6E8A-4147-A177-3AD203B41FA5}">
                      <a16:colId xmlns:a16="http://schemas.microsoft.com/office/drawing/2014/main" val="20008"/>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solidFill>
                            <a:srgbClr val="002060"/>
                          </a:solidFill>
                          <a:latin typeface="Arial Rounded MT Bold" pitchFamily="34" charset="0"/>
                        </a:rPr>
                        <a:t>7</a:t>
                      </a:r>
                      <a:r>
                        <a:rPr lang="en-US" sz="1400" baseline="30000" dirty="0">
                          <a:solidFill>
                            <a:srgbClr val="002060"/>
                          </a:solidFill>
                          <a:latin typeface="Arial Rounded MT Bold" pitchFamily="34" charset="0"/>
                        </a:rPr>
                        <a:t>th</a:t>
                      </a:r>
                      <a:r>
                        <a:rPr lang="en-US" sz="1400" baseline="0" dirty="0">
                          <a:solidFill>
                            <a:srgbClr val="002060"/>
                          </a:solidFill>
                          <a:latin typeface="Arial Rounded MT Bold" pitchFamily="34" charset="0"/>
                        </a:rPr>
                        <a:t> </a:t>
                      </a:r>
                      <a:r>
                        <a:rPr lang="en-US" sz="1400" dirty="0">
                          <a:solidFill>
                            <a:srgbClr val="002060"/>
                          </a:solidFill>
                          <a:latin typeface="Arial Rounded MT Bold" pitchFamily="34" charset="0"/>
                        </a:rPr>
                        <a:t>Day   Abib 14</a:t>
                      </a:r>
                      <a:br>
                        <a:rPr lang="en-US" sz="1400" dirty="0">
                          <a:solidFill>
                            <a:srgbClr val="002060"/>
                          </a:solidFill>
                          <a:latin typeface="Arial Rounded MT Bold" pitchFamily="34" charset="0"/>
                        </a:rPr>
                      </a:br>
                      <a:r>
                        <a:rPr lang="en-US" sz="1400" dirty="0">
                          <a:solidFill>
                            <a:srgbClr val="C00000"/>
                          </a:solidFill>
                          <a:effectLst>
                            <a:glow rad="127000">
                              <a:schemeClr val="bg1"/>
                            </a:glow>
                          </a:effectLst>
                          <a:latin typeface="Arial Rounded MT Bold" pitchFamily="34" charset="0"/>
                        </a:rPr>
                        <a:t>Passover &amp;</a:t>
                      </a:r>
                      <a:br>
                        <a:rPr lang="en-US" sz="1400" dirty="0">
                          <a:solidFill>
                            <a:srgbClr val="C00000"/>
                          </a:solidFill>
                          <a:effectLst>
                            <a:glow rad="127000">
                              <a:schemeClr val="bg1"/>
                            </a:glow>
                          </a:effectLst>
                          <a:latin typeface="Arial Rounded MT Bold" pitchFamily="34" charset="0"/>
                        </a:rPr>
                      </a:br>
                      <a:r>
                        <a:rPr lang="en-US" sz="1400" dirty="0">
                          <a:solidFill>
                            <a:srgbClr val="002060"/>
                          </a:solidFill>
                          <a:latin typeface="Arial Rounded MT Bold" pitchFamily="34" charset="0"/>
                        </a:rPr>
                        <a:t>Weekly Sabbath</a:t>
                      </a:r>
                      <a:br>
                        <a:rPr lang="en-US" sz="1400" dirty="0">
                          <a:solidFill>
                            <a:srgbClr val="002060"/>
                          </a:solidFill>
                          <a:latin typeface="Arial Rounded MT Bold" pitchFamily="34" charset="0"/>
                        </a:rPr>
                      </a:br>
                      <a:endParaRPr lang="en-US" sz="1400" dirty="0">
                        <a:solidFill>
                          <a:srgbClr val="C00000"/>
                        </a:solidFill>
                        <a:effectLst>
                          <a:glow rad="127000">
                            <a:schemeClr val="bg1"/>
                          </a:glow>
                        </a:effectLst>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66CCFF"/>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Abib 14 </a:t>
                      </a:r>
                      <a:br>
                        <a:rPr lang="en-US" sz="1400" dirty="0">
                          <a:latin typeface="Arial Rounded MT Bold" pitchFamily="34" charset="0"/>
                        </a:rPr>
                      </a:br>
                      <a:r>
                        <a:rPr lang="en-US" sz="1400" dirty="0">
                          <a:solidFill>
                            <a:srgbClr val="C00000"/>
                          </a:solidFill>
                          <a:effectLst>
                            <a:glow rad="127000">
                              <a:schemeClr val="bg1"/>
                            </a:glow>
                          </a:effectLst>
                          <a:latin typeface="Arial Rounded MT Bold" pitchFamily="34" charset="0"/>
                        </a:rPr>
                        <a:t>Passover</a:t>
                      </a:r>
                      <a:br>
                        <a:rPr lang="en-US" sz="1400" dirty="0">
                          <a:solidFill>
                            <a:srgbClr val="C00000"/>
                          </a:solidFill>
                          <a:effectLst>
                            <a:glow rad="127000">
                              <a:schemeClr val="bg1"/>
                            </a:glow>
                          </a:effectLst>
                          <a:latin typeface="Arial Rounded MT Bold" pitchFamily="34" charset="0"/>
                        </a:rPr>
                      </a:br>
                      <a:r>
                        <a:rPr lang="en-US" sz="1400" dirty="0">
                          <a:latin typeface="Arial Rounded MT Bold" pitchFamily="34" charset="0"/>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tc>
                  <a:txBody>
                    <a:bodyPr/>
                    <a:lstStyle/>
                    <a:p>
                      <a:pPr algn="ctr"/>
                      <a:r>
                        <a:rPr lang="en-US" sz="1400" dirty="0">
                          <a:ln>
                            <a:solidFill>
                              <a:srgbClr val="003300"/>
                            </a:solidFill>
                          </a:ln>
                          <a:solidFill>
                            <a:schemeClr val="accent2">
                              <a:lumMod val="75000"/>
                            </a:schemeClr>
                          </a:solidFill>
                          <a:latin typeface="Arial Rounded MT Bold" pitchFamily="34" charset="0"/>
                        </a:rPr>
                        <a:t>1</a:t>
                      </a:r>
                      <a:r>
                        <a:rPr lang="en-US" sz="1400" baseline="30000" dirty="0">
                          <a:ln>
                            <a:solidFill>
                              <a:srgbClr val="003300"/>
                            </a:solidFill>
                          </a:ln>
                          <a:solidFill>
                            <a:schemeClr val="accent2">
                              <a:lumMod val="75000"/>
                            </a:schemeClr>
                          </a:solidFill>
                          <a:latin typeface="Arial Rounded MT Bold" pitchFamily="34" charset="0"/>
                        </a:rPr>
                        <a:t>st</a:t>
                      </a:r>
                      <a:r>
                        <a:rPr lang="en-US" sz="1400" dirty="0">
                          <a:ln>
                            <a:solidFill>
                              <a:srgbClr val="003300"/>
                            </a:solidFill>
                          </a:ln>
                          <a:solidFill>
                            <a:schemeClr val="accent2">
                              <a:lumMod val="75000"/>
                            </a:schemeClr>
                          </a:solidFill>
                          <a:latin typeface="Arial Rounded MT Bold" pitchFamily="34" charset="0"/>
                        </a:rPr>
                        <a:t> Day  </a:t>
                      </a:r>
                      <a:r>
                        <a:rPr lang="en-US" sz="1400" dirty="0">
                          <a:solidFill>
                            <a:srgbClr val="002060"/>
                          </a:solidFill>
                          <a:latin typeface="Arial Rounded MT Bold" pitchFamily="34" charset="0"/>
                        </a:rPr>
                        <a:t>Abib 15</a:t>
                      </a:r>
                      <a:br>
                        <a:rPr lang="en-US" sz="1400" dirty="0">
                          <a:solidFill>
                            <a:srgbClr val="002060"/>
                          </a:solidFill>
                          <a:latin typeface="Arial Rounded MT Bold" pitchFamily="34" charset="0"/>
                        </a:rPr>
                      </a:br>
                      <a:r>
                        <a:rPr lang="en-US" sz="1400" dirty="0">
                          <a:solidFill>
                            <a:srgbClr val="003300"/>
                          </a:solidFill>
                          <a:effectLst>
                            <a:glow rad="127000">
                              <a:schemeClr val="bg1"/>
                            </a:glow>
                          </a:effectLst>
                          <a:latin typeface="Arial Rounded MT Bold" pitchFamily="34" charset="0"/>
                        </a:rPr>
                        <a:t>Wave Sheaf &amp;</a:t>
                      </a:r>
                      <a:br>
                        <a:rPr lang="en-US" sz="1400" dirty="0">
                          <a:solidFill>
                            <a:srgbClr val="002060"/>
                          </a:solidFill>
                          <a:effectLst>
                            <a:glow rad="127000">
                              <a:schemeClr val="bg1"/>
                            </a:glow>
                          </a:effectLst>
                          <a:latin typeface="Arial Rounded MT Bold" pitchFamily="34" charset="0"/>
                        </a:rPr>
                      </a:br>
                      <a:r>
                        <a:rPr lang="en-US" sz="1400" dirty="0">
                          <a:ln>
                            <a:solidFill>
                              <a:srgbClr val="003300"/>
                            </a:solidFill>
                          </a:ln>
                          <a:solidFill>
                            <a:schemeClr val="accent2">
                              <a:lumMod val="75000"/>
                            </a:schemeClr>
                          </a:solidFill>
                          <a:latin typeface="Arial Rounded MT Bold" pitchFamily="34" charset="0"/>
                        </a:rPr>
                        <a:t>Unleavened Bread </a:t>
                      </a:r>
                      <a:br>
                        <a:rPr lang="en-US" sz="1400" dirty="0">
                          <a:ln>
                            <a:solidFill>
                              <a:srgbClr val="003300"/>
                            </a:solidFill>
                          </a:ln>
                          <a:solidFill>
                            <a:schemeClr val="accent2">
                              <a:lumMod val="75000"/>
                            </a:schemeClr>
                          </a:solidFill>
                          <a:latin typeface="Arial Rounded MT Bold" pitchFamily="34" charset="0"/>
                        </a:rPr>
                      </a:br>
                      <a:r>
                        <a:rPr lang="en-US" sz="1400" dirty="0">
                          <a:ln>
                            <a:solidFill>
                              <a:srgbClr val="003300"/>
                            </a:solidFill>
                          </a:ln>
                          <a:solidFill>
                            <a:schemeClr val="accent2">
                              <a:lumMod val="75000"/>
                            </a:schemeClr>
                          </a:solidFill>
                          <a:latin typeface="Arial Rounded MT Bold" pitchFamily="34" charset="0"/>
                        </a:rPr>
                        <a:t>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19000">
                          <a:srgbClr val="92D050"/>
                        </a:gs>
                        <a:gs pos="70000">
                          <a:schemeClr val="accent1">
                            <a:tint val="44500"/>
                            <a:satMod val="160000"/>
                          </a:schemeClr>
                        </a:gs>
                        <a:gs pos="100000">
                          <a:schemeClr val="accent1">
                            <a:tint val="23500"/>
                            <a:satMod val="160000"/>
                          </a:schemeClr>
                        </a:gs>
                      </a:gsLst>
                      <a:lin ang="2700000" scaled="1"/>
                      <a:tileRect/>
                    </a:gra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2">
                        <a:lumMod val="75000"/>
                      </a:schemeClr>
                    </a:solidFill>
                  </a:tcPr>
                </a:tc>
                <a:tc>
                  <a:txBody>
                    <a:bodyPr/>
                    <a:lstStyle/>
                    <a:p>
                      <a:pPr algn="ctr"/>
                      <a:r>
                        <a:rPr lang="en-US" sz="1400" dirty="0">
                          <a:latin typeface="Arial Rounded MT Bold" pitchFamily="34" charset="0"/>
                        </a:rPr>
                        <a:t>Abib 15  </a:t>
                      </a:r>
                      <a:br>
                        <a:rPr lang="en-US" sz="1400" dirty="0">
                          <a:latin typeface="Arial Rounded MT Bold" pitchFamily="34" charset="0"/>
                        </a:rPr>
                      </a:br>
                      <a:r>
                        <a:rPr lang="en-US" sz="1400" dirty="0">
                          <a:latin typeface="Arial Rounded MT Bold" pitchFamily="34" charset="0"/>
                        </a:rPr>
                        <a:t>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2060"/>
                    </a:solidFill>
                  </a:tcPr>
                </a:tc>
                <a:tc>
                  <a:txBody>
                    <a:bodyPr/>
                    <a:lstStyle/>
                    <a:p>
                      <a:pPr algn="ctr"/>
                      <a:endParaRPr lang="en-US" sz="1400" dirty="0">
                        <a:latin typeface="Arial Rounded MT Bold"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CCC"/>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1828800" y="3247817"/>
            <a:ext cx="3382699" cy="1138773"/>
          </a:xfrm>
          <a:prstGeom prst="rect">
            <a:avLst/>
          </a:prstGeom>
          <a:solidFill>
            <a:schemeClr val="accent2">
              <a:lumMod val="20000"/>
              <a:lumOff val="80000"/>
            </a:schemeClr>
          </a:solidFill>
          <a:ln w="57150">
            <a:solidFill>
              <a:srgbClr val="00B050"/>
            </a:solidFill>
          </a:ln>
          <a:effectLst>
            <a:glow rad="190500">
              <a:srgbClr val="00B050">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00B050"/>
                </a:solidFill>
                <a:latin typeface="Comic Sans MS" pitchFamily="66" charset="0"/>
              </a:rPr>
              <a:t>Wave Sheaf is the </a:t>
            </a:r>
            <a:r>
              <a:rPr lang="en-US" sz="1700" b="1" dirty="0">
                <a:solidFill>
                  <a:srgbClr val="FF3399"/>
                </a:solidFill>
                <a:latin typeface="Comic Sans MS" pitchFamily="66" charset="0"/>
              </a:rPr>
              <a:t>“morrow” </a:t>
            </a:r>
            <a:br>
              <a:rPr lang="en-US" sz="1700" b="1" dirty="0">
                <a:solidFill>
                  <a:srgbClr val="00B050"/>
                </a:solidFill>
                <a:latin typeface="Comic Sans MS" pitchFamily="66" charset="0"/>
              </a:rPr>
            </a:br>
            <a:r>
              <a:rPr lang="en-US" sz="1700" b="1" dirty="0">
                <a:solidFill>
                  <a:srgbClr val="00B050"/>
                </a:solidFill>
                <a:latin typeface="Comic Sans MS" pitchFamily="66" charset="0"/>
              </a:rPr>
              <a:t>after the:</a:t>
            </a:r>
            <a:br>
              <a:rPr lang="en-US" sz="1700" b="1" dirty="0">
                <a:solidFill>
                  <a:srgbClr val="00B050"/>
                </a:solidFill>
                <a:latin typeface="Comic Sans MS" pitchFamily="66" charset="0"/>
              </a:rPr>
            </a:br>
            <a:r>
              <a:rPr lang="en-US" sz="1700" b="1" dirty="0">
                <a:solidFill>
                  <a:srgbClr val="00B050"/>
                </a:solidFill>
                <a:latin typeface="Comic Sans MS" pitchFamily="66" charset="0"/>
              </a:rPr>
              <a:t>1) </a:t>
            </a:r>
            <a:r>
              <a:rPr lang="en-US" sz="1700" b="1" dirty="0">
                <a:solidFill>
                  <a:srgbClr val="C00000"/>
                </a:solidFill>
                <a:latin typeface="Comic Sans MS" pitchFamily="66" charset="0"/>
              </a:rPr>
              <a:t>Passover</a:t>
            </a:r>
            <a:r>
              <a:rPr lang="en-US" sz="1700" b="1" dirty="0">
                <a:solidFill>
                  <a:srgbClr val="00B050"/>
                </a:solidFill>
                <a:latin typeface="Comic Sans MS" pitchFamily="66" charset="0"/>
              </a:rPr>
              <a:t> and the </a:t>
            </a:r>
            <a:br>
              <a:rPr lang="en-US" sz="1700" b="1" dirty="0">
                <a:solidFill>
                  <a:srgbClr val="00B050"/>
                </a:solidFill>
                <a:latin typeface="Comic Sans MS" pitchFamily="66" charset="0"/>
              </a:rPr>
            </a:br>
            <a:r>
              <a:rPr lang="en-US" sz="1700" b="1" dirty="0">
                <a:solidFill>
                  <a:srgbClr val="00B050"/>
                </a:solidFill>
                <a:latin typeface="Comic Sans MS" pitchFamily="66" charset="0"/>
              </a:rPr>
              <a:t>2) weekly </a:t>
            </a:r>
            <a:r>
              <a:rPr lang="en-US" sz="1700" b="1" dirty="0">
                <a:solidFill>
                  <a:srgbClr val="0070C0"/>
                </a:solidFill>
                <a:latin typeface="Comic Sans MS" pitchFamily="66" charset="0"/>
              </a:rPr>
              <a:t>Sabbath!</a:t>
            </a:r>
          </a:p>
        </p:txBody>
      </p:sp>
      <p:sp>
        <p:nvSpPr>
          <p:cNvPr id="14" name="Rectangle 13"/>
          <p:cNvSpPr/>
          <p:nvPr/>
        </p:nvSpPr>
        <p:spPr>
          <a:xfrm>
            <a:off x="5380300" y="3533196"/>
            <a:ext cx="181492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C00000"/>
                </a:solidFill>
                <a:effectLst>
                  <a:glow rad="76200">
                    <a:schemeClr val="accent2">
                      <a:lumMod val="40000"/>
                      <a:lumOff val="60000"/>
                    </a:schemeClr>
                  </a:glow>
                  <a:outerShdw blurRad="50800" dist="39000" dir="5460000" algn="tl">
                    <a:srgbClr val="000000">
                      <a:alpha val="38000"/>
                    </a:srgbClr>
                  </a:outerShdw>
                </a:effectLst>
                <a:latin typeface="Aharoni" pitchFamily="2" charset="-79"/>
                <a:cs typeface="Aharoni" pitchFamily="2" charset="-79"/>
              </a:rPr>
              <a:t>~ not ~</a:t>
            </a:r>
          </a:p>
        </p:txBody>
      </p:sp>
      <p:sp>
        <p:nvSpPr>
          <p:cNvPr id="15" name="TextBox 14"/>
          <p:cNvSpPr txBox="1"/>
          <p:nvPr/>
        </p:nvSpPr>
        <p:spPr>
          <a:xfrm>
            <a:off x="7375581" y="3247817"/>
            <a:ext cx="1371600" cy="140038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chemeClr val="accent2">
                    <a:lumMod val="75000"/>
                  </a:schemeClr>
                </a:solidFill>
                <a:latin typeface="Comic Sans MS" pitchFamily="66" charset="0"/>
              </a:rPr>
              <a:t>The </a:t>
            </a:r>
            <a:r>
              <a:rPr lang="en-US" sz="1700" b="1" dirty="0">
                <a:solidFill>
                  <a:srgbClr val="FF3399"/>
                </a:solidFill>
                <a:latin typeface="Comic Sans MS" pitchFamily="66" charset="0"/>
              </a:rPr>
              <a:t>“morrow” </a:t>
            </a:r>
            <a:r>
              <a:rPr lang="en-US" sz="1700" b="1" dirty="0">
                <a:solidFill>
                  <a:schemeClr val="accent2">
                    <a:lumMod val="75000"/>
                  </a:schemeClr>
                </a:solidFill>
                <a:latin typeface="Comic Sans MS" pitchFamily="66" charset="0"/>
              </a:rPr>
              <a:t>after the 1</a:t>
            </a:r>
            <a:r>
              <a:rPr lang="en-US" sz="1700" b="1" baseline="30000" dirty="0">
                <a:solidFill>
                  <a:schemeClr val="accent2">
                    <a:lumMod val="75000"/>
                  </a:schemeClr>
                </a:solidFill>
                <a:latin typeface="Comic Sans MS" pitchFamily="66" charset="0"/>
              </a:rPr>
              <a:t>st</a:t>
            </a:r>
            <a:r>
              <a:rPr lang="en-US" sz="1700" b="1" dirty="0">
                <a:solidFill>
                  <a:schemeClr val="accent2">
                    <a:lumMod val="75000"/>
                  </a:schemeClr>
                </a:solidFill>
                <a:latin typeface="Comic Sans MS" pitchFamily="66" charset="0"/>
              </a:rPr>
              <a:t> ULB Sabbath!</a:t>
            </a:r>
          </a:p>
        </p:txBody>
      </p:sp>
      <p:sp>
        <p:nvSpPr>
          <p:cNvPr id="22" name="Right Brace 21"/>
          <p:cNvSpPr/>
          <p:nvPr/>
        </p:nvSpPr>
        <p:spPr>
          <a:xfrm rot="16200000" flipH="1">
            <a:off x="6281784" y="954272"/>
            <a:ext cx="589194" cy="4319452"/>
          </a:xfrm>
          <a:prstGeom prst="rightBrace">
            <a:avLst>
              <a:gd name="adj1" fmla="val 78219"/>
              <a:gd name="adj2" fmla="val 71876"/>
            </a:avLst>
          </a:prstGeom>
          <a:gradFill>
            <a:gsLst>
              <a:gs pos="35000">
                <a:srgbClr val="92D050">
                  <a:alpha val="77000"/>
                </a:srgbClr>
              </a:gs>
              <a:gs pos="50000">
                <a:schemeClr val="accent2">
                  <a:lumMod val="75000"/>
                </a:schemeClr>
              </a:gs>
              <a:gs pos="63000">
                <a:srgbClr val="002060"/>
              </a:gs>
            </a:gsLst>
            <a:lin ang="5400000" scaled="0"/>
          </a:gradFill>
          <a:ln>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ight Bracket 22"/>
          <p:cNvSpPr/>
          <p:nvPr/>
        </p:nvSpPr>
        <p:spPr>
          <a:xfrm rot="16200000" flipH="1">
            <a:off x="2271889" y="960266"/>
            <a:ext cx="294222" cy="4013240"/>
          </a:xfrm>
          <a:prstGeom prst="rightBracket">
            <a:avLst>
              <a:gd name="adj" fmla="val 99144"/>
            </a:avLst>
          </a:prstGeom>
          <a:gradFill>
            <a:gsLst>
              <a:gs pos="35000">
                <a:srgbClr val="00B0F0">
                  <a:alpha val="53000"/>
                </a:srgbClr>
              </a:gs>
              <a:gs pos="50000">
                <a:schemeClr val="accent2">
                  <a:lumMod val="75000"/>
                </a:schemeClr>
              </a:gs>
              <a:gs pos="63000">
                <a:srgbClr val="002060"/>
              </a:gs>
            </a:gsLst>
            <a:lin ang="5400000" scaled="0"/>
          </a:gradFill>
          <a:ln>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Lightning Bolt 10"/>
          <p:cNvSpPr/>
          <p:nvPr/>
        </p:nvSpPr>
        <p:spPr>
          <a:xfrm rot="1523918">
            <a:off x="4011465" y="1350225"/>
            <a:ext cx="736035" cy="1572951"/>
          </a:xfrm>
          <a:prstGeom prst="lightningBolt">
            <a:avLst/>
          </a:prstGeom>
          <a:solidFill>
            <a:schemeClr val="accent5">
              <a:lumMod val="40000"/>
              <a:lumOff val="60000"/>
            </a:schemeClr>
          </a:solidFill>
          <a:ln w="38100">
            <a:solidFill>
              <a:srgbClr val="C00000"/>
            </a:solidFill>
          </a:ln>
          <a:effectLst>
            <a:glow rad="1397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4449500" y="2714417"/>
            <a:ext cx="0" cy="533400"/>
          </a:xfrm>
          <a:prstGeom prst="straightConnector1">
            <a:avLst/>
          </a:prstGeom>
          <a:ln w="57150">
            <a:solidFill>
              <a:srgbClr val="00B05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6" name="Lightning Bolt 15"/>
          <p:cNvSpPr/>
          <p:nvPr/>
        </p:nvSpPr>
        <p:spPr>
          <a:xfrm rot="1845177">
            <a:off x="8053595" y="1333282"/>
            <a:ext cx="794615" cy="1644504"/>
          </a:xfrm>
          <a:prstGeom prst="lightningBolt">
            <a:avLst/>
          </a:prstGeom>
          <a:solidFill>
            <a:schemeClr val="accent5">
              <a:lumMod val="40000"/>
              <a:lumOff val="60000"/>
            </a:schemeClr>
          </a:solidFill>
          <a:ln w="38100">
            <a:solidFill>
              <a:schemeClr val="accent2">
                <a:lumMod val="75000"/>
              </a:schemeClr>
            </a:solidFill>
          </a:ln>
          <a:effectLst>
            <a:glow rad="1397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8518580" y="2746421"/>
            <a:ext cx="0" cy="533400"/>
          </a:xfrm>
          <a:prstGeom prst="straightConnector1">
            <a:avLst/>
          </a:prstGeom>
          <a:ln w="57150">
            <a:solidFill>
              <a:schemeClr val="accent2">
                <a:lumMod val="75000"/>
              </a:schemeClr>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74484" y="1834108"/>
            <a:ext cx="1705646" cy="940841"/>
          </a:xfrm>
          <a:prstGeom prst="rect">
            <a:avLst/>
          </a:prstGeom>
          <a:noFill/>
          <a:ln w="57150">
            <a:solidFill>
              <a:srgbClr val="C0000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24399" y="1878933"/>
            <a:ext cx="1851981" cy="940841"/>
          </a:xfrm>
          <a:prstGeom prst="rect">
            <a:avLst/>
          </a:prstGeom>
          <a:noFill/>
          <a:ln w="57150">
            <a:solidFill>
              <a:srgbClr val="00FF0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098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8" presetClass="emph" presetSubtype="0" fill="hold" grpId="1" nodeType="afterEffect">
                                  <p:stCondLst>
                                    <p:cond delay="0"/>
                                  </p:stCondLst>
                                  <p:childTnLst>
                                    <p:animRot by="21600000">
                                      <p:cBhvr>
                                        <p:cTn id="10" dur="2000" fill="hold"/>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Horizontal)">
                                      <p:cBhvr>
                                        <p:cTn id="15" dur="1250"/>
                                        <p:tgtEl>
                                          <p:spTgt spid="12">
                                            <p:txEl>
                                              <p:pRg st="0" end="0"/>
                                            </p:txEl>
                                          </p:spTgt>
                                        </p:tgtEl>
                                      </p:cBhvr>
                                    </p:animEffect>
                                  </p:childTnLst>
                                </p:cTn>
                              </p:par>
                            </p:childTnLst>
                          </p:cTn>
                        </p:par>
                        <p:par>
                          <p:cTn id="16" fill="hold">
                            <p:stCondLst>
                              <p:cond delay="1250"/>
                            </p:stCondLst>
                            <p:childTnLst>
                              <p:par>
                                <p:cTn id="17" presetID="21"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childTnLst>
                          </p:cTn>
                        </p:par>
                        <p:par>
                          <p:cTn id="20" fill="hold">
                            <p:stCondLst>
                              <p:cond delay="3250"/>
                            </p:stCondLst>
                            <p:childTnLst>
                              <p:par>
                                <p:cTn id="21" presetID="47"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250"/>
                            </p:stCondLst>
                            <p:childTnLst>
                              <p:par>
                                <p:cTn id="27" presetID="16" presetClass="entr" presetSubtype="26" fill="hold"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Horizontal)">
                                      <p:cBhvr>
                                        <p:cTn id="29" dur="125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8" grpId="1"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45</a:t>
            </a:fld>
            <a:endParaRPr lang="en-US"/>
          </a:p>
        </p:txBody>
      </p:sp>
      <p:sp>
        <p:nvSpPr>
          <p:cNvPr id="5" name="Title 1"/>
          <p:cNvSpPr txBox="1">
            <a:spLocks/>
          </p:cNvSpPr>
          <p:nvPr/>
        </p:nvSpPr>
        <p:spPr>
          <a:xfrm>
            <a:off x="0" y="253207"/>
            <a:ext cx="9179560" cy="6528593"/>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a:ln w="11430"/>
                <a:solidFill>
                  <a:srgbClr val="8C4C64"/>
                </a:solidFill>
                <a:effectLst>
                  <a:outerShdw blurRad="76200" dist="50800" dir="5400000" algn="tl" rotWithShape="0">
                    <a:srgbClr val="000000">
                      <a:alpha val="65000"/>
                    </a:srgbClr>
                  </a:outerShdw>
                </a:effectLst>
              </a:rPr>
              <a:t>#5  Joshua Confirms we must pay attention to which </a:t>
            </a:r>
            <a:br>
              <a:rPr lang="en-US" sz="4000" spc="50" dirty="0">
                <a:ln w="11430"/>
                <a:solidFill>
                  <a:srgbClr val="8C4C64"/>
                </a:solidFill>
                <a:effectLst>
                  <a:outerShdw blurRad="76200" dist="50800" dir="5400000" algn="tl" rotWithShape="0">
                    <a:srgbClr val="000000">
                      <a:alpha val="65000"/>
                    </a:srgbClr>
                  </a:outerShdw>
                </a:effectLst>
              </a:rPr>
            </a:br>
            <a:r>
              <a:rPr lang="en-US" sz="4000" spc="50" dirty="0">
                <a:ln w="11430"/>
                <a:solidFill>
                  <a:srgbClr val="00B0F0"/>
                </a:solidFill>
                <a:effectLst>
                  <a:outerShdw blurRad="76200" dist="50800" dir="5400000" algn="tl" rotWithShape="0">
                    <a:srgbClr val="000000">
                      <a:alpha val="65000"/>
                    </a:srgbClr>
                  </a:outerShdw>
                </a:effectLst>
              </a:rPr>
              <a:t>Sabbath days </a:t>
            </a:r>
            <a:r>
              <a:rPr lang="en-US" sz="4000" spc="50" dirty="0">
                <a:ln w="11430"/>
                <a:solidFill>
                  <a:srgbClr val="8C4C64"/>
                </a:solidFill>
                <a:effectLst>
                  <a:outerShdw blurRad="76200" dist="50800" dir="5400000" algn="tl" rotWithShape="0">
                    <a:srgbClr val="000000">
                      <a:alpha val="65000"/>
                    </a:srgbClr>
                  </a:outerShdw>
                </a:effectLst>
              </a:rPr>
              <a:t>are understood as:</a:t>
            </a:r>
          </a:p>
          <a:p>
            <a:pPr marL="571500" indent="-571500">
              <a:buFont typeface="Arial" pitchFamily="34" charset="0"/>
              <a:buChar char="•"/>
            </a:pPr>
            <a:r>
              <a:rPr lang="en-US" sz="4000" spc="50" dirty="0">
                <a:ln w="11430"/>
                <a:solidFill>
                  <a:srgbClr val="8C4C64"/>
                </a:solidFill>
                <a:effectLst>
                  <a:outerShdw blurRad="76200" dist="50800" dir="5400000" algn="tl" rotWithShape="0">
                    <a:srgbClr val="000000">
                      <a:alpha val="65000"/>
                    </a:srgbClr>
                  </a:outerShdw>
                </a:effectLst>
              </a:rPr>
              <a:t>H767</a:t>
            </a:r>
            <a:r>
              <a:rPr lang="en-US" sz="4000" spc="50" dirty="0">
                <a:ln w="11430"/>
                <a:solidFill>
                  <a:srgbClr val="00B0F0"/>
                </a:solidFill>
                <a:effectLst>
                  <a:outerShdw blurRad="76200" dist="50800" dir="5400000" algn="tl" rotWithShape="0">
                    <a:srgbClr val="000000">
                      <a:alpha val="65000"/>
                    </a:srgbClr>
                  </a:outerShdw>
                </a:effectLst>
              </a:rPr>
              <a:t>6</a:t>
            </a:r>
            <a:r>
              <a:rPr lang="en-US" sz="4000" spc="50" dirty="0">
                <a:ln w="11430"/>
                <a:solidFill>
                  <a:srgbClr val="8C4C64"/>
                </a:solidFill>
                <a:effectLst>
                  <a:outerShdw blurRad="76200" dist="50800" dir="5400000" algn="tl" rotWithShape="0">
                    <a:srgbClr val="000000">
                      <a:alpha val="65000"/>
                    </a:srgbClr>
                  </a:outerShdw>
                </a:effectLst>
              </a:rPr>
              <a:t> – </a:t>
            </a:r>
            <a:r>
              <a:rPr lang="en-US" sz="4000" spc="50" dirty="0" err="1">
                <a:ln w="11430"/>
                <a:solidFill>
                  <a:srgbClr val="00B0F0"/>
                </a:solidFill>
                <a:effectLst>
                  <a:outerShdw blurRad="76200" dist="50800" dir="5400000" algn="tl" rotWithShape="0">
                    <a:srgbClr val="000000">
                      <a:alpha val="65000"/>
                    </a:srgbClr>
                  </a:outerShdw>
                </a:effectLst>
              </a:rPr>
              <a:t>Shabbaths</a:t>
            </a:r>
            <a:endParaRPr lang="en-US" sz="4000" spc="50" dirty="0">
              <a:ln w="11430"/>
              <a:solidFill>
                <a:srgbClr val="00B0F0"/>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000" spc="50" dirty="0">
                <a:ln w="11430"/>
                <a:solidFill>
                  <a:srgbClr val="8C4C64"/>
                </a:solidFill>
                <a:effectLst>
                  <a:outerShdw blurRad="76200" dist="50800" dir="5400000" algn="tl" rotWithShape="0">
                    <a:srgbClr val="000000">
                      <a:alpha val="65000"/>
                    </a:srgbClr>
                  </a:outerShdw>
                </a:effectLst>
              </a:rPr>
              <a:t>H767</a:t>
            </a:r>
            <a:r>
              <a:rPr lang="en-US" sz="4000" spc="50" dirty="0">
                <a:ln w="11430"/>
                <a:solidFill>
                  <a:srgbClr val="C00000"/>
                </a:solidFill>
                <a:effectLst>
                  <a:outerShdw blurRad="76200" dist="50800" dir="5400000" algn="tl" rotWithShape="0">
                    <a:srgbClr val="000000">
                      <a:alpha val="65000"/>
                    </a:srgbClr>
                  </a:outerShdw>
                </a:effectLst>
              </a:rPr>
              <a:t>7</a:t>
            </a:r>
            <a:r>
              <a:rPr lang="en-US" sz="4000" spc="50" dirty="0">
                <a:ln w="11430"/>
                <a:solidFill>
                  <a:srgbClr val="8C4C64"/>
                </a:solidFill>
                <a:effectLst>
                  <a:outerShdw blurRad="76200" dist="50800" dir="5400000" algn="tl" rotWithShape="0">
                    <a:srgbClr val="000000">
                      <a:alpha val="65000"/>
                    </a:srgbClr>
                  </a:outerShdw>
                </a:effectLst>
              </a:rPr>
              <a:t> – </a:t>
            </a:r>
            <a:r>
              <a:rPr lang="en-US" sz="4000" spc="50" dirty="0" err="1">
                <a:ln w="11430"/>
                <a:solidFill>
                  <a:srgbClr val="C00000"/>
                </a:solidFill>
                <a:effectLst>
                  <a:outerShdw blurRad="76200" dist="50800" dir="5400000" algn="tl" rotWithShape="0">
                    <a:srgbClr val="000000">
                      <a:alpha val="65000"/>
                    </a:srgbClr>
                  </a:outerShdw>
                </a:effectLst>
              </a:rPr>
              <a:t>Shabbathowns</a:t>
            </a:r>
            <a:br>
              <a:rPr lang="en-US" sz="4000" spc="50" dirty="0">
                <a:ln w="11430"/>
                <a:solidFill>
                  <a:srgbClr val="8C4C64"/>
                </a:solidFill>
                <a:effectLst>
                  <a:outerShdw blurRad="76200" dist="50800" dir="5400000" algn="tl" rotWithShape="0">
                    <a:srgbClr val="000000">
                      <a:alpha val="65000"/>
                    </a:srgbClr>
                  </a:outerShdw>
                </a:effectLst>
              </a:rPr>
            </a:br>
            <a:endParaRPr lang="en-US" sz="2000" spc="50" dirty="0">
              <a:ln w="11430"/>
              <a:solidFill>
                <a:srgbClr val="8C4C64"/>
              </a:solidFill>
              <a:effectLst>
                <a:outerShdw blurRad="76200" dist="50800" dir="5400000" algn="tl" rotWithShape="0">
                  <a:srgbClr val="000000">
                    <a:alpha val="65000"/>
                  </a:srgbClr>
                </a:outerShdw>
              </a:effectLst>
            </a:endParaRPr>
          </a:p>
          <a:p>
            <a:pPr marL="571500" indent="-571500">
              <a:buFont typeface="Wingdings" pitchFamily="2" charset="2"/>
              <a:buChar char="ü"/>
            </a:pPr>
            <a:r>
              <a:rPr lang="en-US" sz="4000" spc="50" dirty="0">
                <a:ln w="11430"/>
                <a:solidFill>
                  <a:srgbClr val="00B050"/>
                </a:solidFill>
                <a:effectLst>
                  <a:outerShdw blurRad="76200" dist="50800" dir="5400000" algn="tl" rotWithShape="0">
                    <a:srgbClr val="000000">
                      <a:alpha val="65000"/>
                    </a:srgbClr>
                  </a:outerShdw>
                </a:effectLst>
              </a:rPr>
              <a:t>Wave Sheaf</a:t>
            </a:r>
            <a:r>
              <a:rPr lang="en-US" sz="4000" spc="50" dirty="0">
                <a:ln w="11430"/>
                <a:solidFill>
                  <a:srgbClr val="8C4C64"/>
                </a:solidFill>
                <a:effectLst>
                  <a:outerShdw blurRad="76200" dist="50800" dir="5400000" algn="tl" rotWithShape="0">
                    <a:srgbClr val="000000">
                      <a:alpha val="65000"/>
                    </a:srgbClr>
                  </a:outerShdw>
                </a:effectLst>
              </a:rPr>
              <a:t>  always follows </a:t>
            </a:r>
            <a:r>
              <a:rPr lang="en-US" sz="4000" u="sng" spc="50" dirty="0">
                <a:ln w="11430"/>
                <a:solidFill>
                  <a:srgbClr val="8C4C64"/>
                </a:solidFill>
                <a:effectLst>
                  <a:outerShdw blurRad="76200" dist="50800" dir="5400000" algn="tl" rotWithShape="0">
                    <a:srgbClr val="000000">
                      <a:alpha val="65000"/>
                    </a:srgbClr>
                  </a:outerShdw>
                </a:effectLst>
              </a:rPr>
              <a:t>onl</a:t>
            </a:r>
            <a:r>
              <a:rPr lang="en-US" sz="4000" spc="50" dirty="0">
                <a:ln w="11430"/>
                <a:solidFill>
                  <a:srgbClr val="8C4C64"/>
                </a:solidFill>
                <a:effectLst>
                  <a:outerShdw blurRad="76200" dist="50800" dir="5400000" algn="tl" rotWithShape="0">
                    <a:srgbClr val="000000">
                      <a:alpha val="65000"/>
                    </a:srgbClr>
                  </a:outerShdw>
                </a:effectLst>
              </a:rPr>
              <a:t>y the </a:t>
            </a:r>
            <a:br>
              <a:rPr lang="en-US" sz="4000" spc="50" dirty="0">
                <a:ln w="11430"/>
                <a:solidFill>
                  <a:srgbClr val="8C4C64"/>
                </a:solidFill>
                <a:effectLst>
                  <a:outerShdw blurRad="76200" dist="50800" dir="5400000" algn="tl" rotWithShape="0">
                    <a:srgbClr val="000000">
                      <a:alpha val="65000"/>
                    </a:srgbClr>
                  </a:outerShdw>
                </a:effectLst>
              </a:rPr>
            </a:br>
            <a:r>
              <a:rPr lang="en-US" sz="4000" spc="50" dirty="0">
                <a:ln w="11430"/>
                <a:solidFill>
                  <a:srgbClr val="8C4C64"/>
                </a:solidFill>
                <a:effectLst>
                  <a:outerShdw blurRad="76200" dist="50800" dir="5400000" algn="tl" rotWithShape="0">
                    <a:srgbClr val="000000">
                      <a:alpha val="65000"/>
                    </a:srgbClr>
                  </a:outerShdw>
                </a:effectLst>
              </a:rPr>
              <a:t>H767</a:t>
            </a:r>
            <a:r>
              <a:rPr lang="en-US" sz="4000" spc="50" dirty="0">
                <a:ln w="11430"/>
                <a:solidFill>
                  <a:srgbClr val="00B0F0"/>
                </a:solidFill>
                <a:effectLst>
                  <a:outerShdw blurRad="76200" dist="50800" dir="5400000" algn="tl" rotWithShape="0">
                    <a:srgbClr val="000000">
                      <a:alpha val="65000"/>
                    </a:srgbClr>
                  </a:outerShdw>
                </a:effectLst>
              </a:rPr>
              <a:t>6 Sabbath </a:t>
            </a:r>
            <a:r>
              <a:rPr lang="en-US" sz="4000" spc="50" dirty="0">
                <a:ln w="11430"/>
                <a:solidFill>
                  <a:srgbClr val="8C4C64"/>
                </a:solidFill>
                <a:effectLst>
                  <a:outerShdw blurRad="76200" dist="50800" dir="5400000" algn="tl" rotWithShape="0">
                    <a:srgbClr val="000000">
                      <a:alpha val="65000"/>
                    </a:srgbClr>
                  </a:outerShdw>
                </a:effectLst>
              </a:rPr>
              <a:t>within the </a:t>
            </a:r>
            <a:br>
              <a:rPr lang="en-US" sz="4000" spc="50" dirty="0">
                <a:ln w="11430"/>
                <a:solidFill>
                  <a:srgbClr val="8C4C64"/>
                </a:solidFill>
                <a:effectLst>
                  <a:outerShdw blurRad="76200" dist="50800" dir="5400000" algn="tl" rotWithShape="0">
                    <a:srgbClr val="000000">
                      <a:alpha val="65000"/>
                    </a:srgbClr>
                  </a:outerShdw>
                </a:effectLst>
              </a:rPr>
            </a:br>
            <a:r>
              <a:rPr lang="en-US" sz="4000" spc="50" dirty="0">
                <a:ln w="11430"/>
                <a:solidFill>
                  <a:srgbClr val="FF0000"/>
                </a:solidFill>
                <a:effectLst>
                  <a:outerShdw blurRad="76200" dist="50800" dir="5400000" algn="tl" rotWithShape="0">
                    <a:srgbClr val="000000">
                      <a:alpha val="65000"/>
                    </a:srgbClr>
                  </a:outerShdw>
                </a:effectLst>
              </a:rPr>
              <a:t>Passover</a:t>
            </a:r>
            <a:r>
              <a:rPr lang="en-US" sz="4000" spc="50" dirty="0">
                <a:ln w="11430"/>
                <a:solidFill>
                  <a:srgbClr val="8C4C64"/>
                </a:solidFill>
                <a:effectLst>
                  <a:outerShdw blurRad="76200" dist="50800" dir="5400000" algn="tl" rotWithShape="0">
                    <a:srgbClr val="000000">
                      <a:alpha val="65000"/>
                    </a:srgbClr>
                  </a:outerShdw>
                </a:effectLst>
              </a:rPr>
              <a:t> Festal week!</a:t>
            </a:r>
          </a:p>
          <a:p>
            <a:pPr marL="571500" indent="-571500">
              <a:buFont typeface="Wingdings" pitchFamily="2" charset="2"/>
              <a:buChar char="ü"/>
            </a:pPr>
            <a:r>
              <a:rPr lang="en-US" sz="2800" spc="50" dirty="0">
                <a:ln w="11430"/>
                <a:solidFill>
                  <a:srgbClr val="8C4C64"/>
                </a:solidFill>
                <a:effectLst>
                  <a:outerShdw blurRad="76200" dist="50800" dir="5400000" algn="tl" rotWithShape="0">
                    <a:srgbClr val="000000">
                      <a:alpha val="65000"/>
                    </a:srgbClr>
                  </a:outerShdw>
                </a:effectLst>
              </a:rPr>
              <a:t>[UNL Bread always follows</a:t>
            </a:r>
            <a:br>
              <a:rPr lang="en-US" sz="2800" spc="50" dirty="0">
                <a:ln w="11430"/>
                <a:solidFill>
                  <a:srgbClr val="8C4C64"/>
                </a:solidFill>
                <a:effectLst>
                  <a:outerShdw blurRad="76200" dist="50800" dir="5400000" algn="tl" rotWithShape="0">
                    <a:srgbClr val="000000">
                      <a:alpha val="65000"/>
                    </a:srgbClr>
                  </a:outerShdw>
                </a:effectLst>
              </a:rPr>
            </a:br>
            <a:r>
              <a:rPr lang="en-US" sz="2800" spc="50" dirty="0">
                <a:ln w="11430"/>
                <a:solidFill>
                  <a:srgbClr val="FF0000"/>
                </a:solidFill>
                <a:effectLst>
                  <a:outerShdw blurRad="76200" dist="50800" dir="5400000" algn="tl" rotWithShape="0">
                    <a:srgbClr val="000000">
                      <a:alpha val="65000"/>
                    </a:srgbClr>
                  </a:outerShdw>
                </a:effectLst>
              </a:rPr>
              <a:t>Abib 14 Passover.</a:t>
            </a:r>
            <a:r>
              <a:rPr lang="en-US" sz="2800" spc="50" dirty="0">
                <a:ln w="11430"/>
                <a:solidFill>
                  <a:srgbClr val="8C4C64"/>
                </a:solidFill>
                <a:effectLst>
                  <a:outerShdw blurRad="76200" dist="50800" dir="5400000" algn="tl" rotWithShape="0">
                    <a:srgbClr val="000000">
                      <a:alpha val="65000"/>
                    </a:srgbClr>
                  </a:outerShdw>
                </a:effectLst>
              </a:rPr>
              <a:t>]</a:t>
            </a:r>
          </a:p>
        </p:txBody>
      </p:sp>
      <p:pic>
        <p:nvPicPr>
          <p:cNvPr id="4"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5984" y="4800600"/>
            <a:ext cx="1549416" cy="1533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Rae\Desktop\Art on Desktop\white man clip art\3d white people\png\attention horn 1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77007" y="4368007"/>
            <a:ext cx="1727993" cy="172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38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46</a:t>
            </a:fld>
            <a:endParaRPr lang="en-US"/>
          </a:p>
        </p:txBody>
      </p:sp>
      <p:sp>
        <p:nvSpPr>
          <p:cNvPr id="5" name="Title 1"/>
          <p:cNvSpPr txBox="1">
            <a:spLocks/>
          </p:cNvSpPr>
          <p:nvPr/>
        </p:nvSpPr>
        <p:spPr>
          <a:xfrm>
            <a:off x="0" y="0"/>
            <a:ext cx="917956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C00000"/>
                </a:solidFill>
                <a:effectLst>
                  <a:outerShdw blurRad="76200" dist="50800" dir="5400000" algn="tl" rotWithShape="0">
                    <a:srgbClr val="000000">
                      <a:alpha val="65000"/>
                    </a:srgbClr>
                  </a:outerShdw>
                </a:effectLst>
              </a:rPr>
              <a:t>#5a   </a:t>
            </a:r>
            <a:r>
              <a:rPr lang="en-US" sz="4000" spc="50" dirty="0">
                <a:ln w="11430"/>
                <a:solidFill>
                  <a:srgbClr val="00B050"/>
                </a:solidFill>
                <a:effectLst>
                  <a:outerShdw blurRad="76200" dist="50800" dir="5400000" algn="tl" rotWithShape="0">
                    <a:srgbClr val="000000">
                      <a:alpha val="65000"/>
                    </a:srgbClr>
                  </a:outerShdw>
                </a:effectLst>
              </a:rPr>
              <a:t>Wave Sheaf</a:t>
            </a:r>
            <a:r>
              <a:rPr lang="en-US" sz="4000" spc="50" dirty="0">
                <a:ln w="11430"/>
                <a:solidFill>
                  <a:srgbClr val="C00000"/>
                </a:solidFill>
                <a:effectLst>
                  <a:outerShdw blurRad="76200" dist="50800" dir="5400000" algn="tl" rotWithShape="0">
                    <a:srgbClr val="000000">
                      <a:alpha val="65000"/>
                    </a:srgbClr>
                  </a:outerShdw>
                </a:effectLst>
              </a:rPr>
              <a:t> </a:t>
            </a:r>
            <a:r>
              <a:rPr lang="en-US" sz="3200" u="sng" spc="50" dirty="0">
                <a:ln w="11430"/>
                <a:solidFill>
                  <a:srgbClr val="C00000"/>
                </a:solidFill>
                <a:effectLst>
                  <a:outerShdw blurRad="76200" dist="50800" dir="5400000" algn="tl" rotWithShape="0">
                    <a:srgbClr val="000000">
                      <a:alpha val="65000"/>
                    </a:srgbClr>
                  </a:outerShdw>
                </a:effectLst>
              </a:rPr>
              <a:t>NEVER</a:t>
            </a:r>
            <a:r>
              <a:rPr lang="en-US" sz="4000" spc="50" dirty="0">
                <a:ln w="11430"/>
                <a:solidFill>
                  <a:srgbClr val="C00000"/>
                </a:solidFill>
                <a:effectLst>
                  <a:outerShdw blurRad="76200" dist="50800" dir="5400000" algn="tl" rotWithShape="0">
                    <a:srgbClr val="000000">
                      <a:alpha val="65000"/>
                    </a:srgbClr>
                  </a:outerShdw>
                </a:effectLst>
              </a:rPr>
              <a:t> </a:t>
            </a:r>
            <a:r>
              <a:rPr lang="en-US" sz="4000" u="sng" spc="50" dirty="0">
                <a:ln w="11430"/>
                <a:solidFill>
                  <a:srgbClr val="C00000"/>
                </a:solidFill>
                <a:effectLst>
                  <a:outerShdw blurRad="76200" dist="50800" dir="5400000" algn="tl" rotWithShape="0">
                    <a:srgbClr val="000000">
                      <a:alpha val="65000"/>
                    </a:srgbClr>
                  </a:outerShdw>
                </a:effectLst>
              </a:rPr>
              <a:t>follows</a:t>
            </a:r>
            <a:r>
              <a:rPr lang="en-US" sz="4000" spc="50" dirty="0">
                <a:ln w="11430"/>
                <a:solidFill>
                  <a:srgbClr val="C00000"/>
                </a:solidFill>
                <a:effectLst>
                  <a:outerShdw blurRad="76200" dist="50800" dir="5400000" algn="tl" rotWithShape="0">
                    <a:srgbClr val="000000">
                      <a:alpha val="65000"/>
                    </a:srgbClr>
                  </a:outerShdw>
                </a:effectLst>
              </a:rPr>
              <a:t> </a:t>
            </a:r>
            <a:br>
              <a:rPr lang="en-US" sz="4000" spc="50" dirty="0">
                <a:ln w="11430"/>
                <a:solidFill>
                  <a:srgbClr val="C00000"/>
                </a:solidFill>
                <a:effectLst>
                  <a:outerShdw blurRad="76200" dist="50800" dir="5400000" algn="tl" rotWithShape="0">
                    <a:srgbClr val="000000">
                      <a:alpha val="65000"/>
                    </a:srgbClr>
                  </a:outerShdw>
                </a:effectLst>
              </a:rPr>
            </a:br>
            <a:r>
              <a:rPr lang="en-US" sz="4000" spc="50" dirty="0">
                <a:ln w="11430"/>
                <a:solidFill>
                  <a:srgbClr val="C00000"/>
                </a:solidFill>
                <a:effectLst>
                  <a:outerShdw blurRad="76200" dist="50800" dir="5400000" algn="tl" rotWithShape="0">
                    <a:srgbClr val="000000">
                      <a:alpha val="65000"/>
                    </a:srgbClr>
                  </a:outerShdw>
                </a:effectLst>
              </a:rPr>
              <a:t>“days” linked </a:t>
            </a:r>
            <a:r>
              <a:rPr lang="en-US" sz="4000" spc="50" dirty="0">
                <a:ln w="11430"/>
                <a:solidFill>
                  <a:srgbClr val="8C4C64"/>
                </a:solidFill>
                <a:effectLst>
                  <a:outerShdw blurRad="76200" dist="50800" dir="5400000" algn="tl" rotWithShape="0">
                    <a:srgbClr val="000000">
                      <a:alpha val="65000"/>
                    </a:srgbClr>
                  </a:outerShdw>
                </a:effectLst>
              </a:rPr>
              <a:t>to the Hebrew:</a:t>
            </a:r>
          </a:p>
          <a:p>
            <a:pPr marL="571500" indent="-571500">
              <a:buFont typeface="Arial" pitchFamily="34" charset="0"/>
              <a:buChar char="•"/>
            </a:pPr>
            <a:r>
              <a:rPr lang="en-US" sz="4000" spc="50" dirty="0">
                <a:ln w="11430"/>
                <a:solidFill>
                  <a:srgbClr val="8C4C64"/>
                </a:solidFill>
                <a:effectLst>
                  <a:outerShdw blurRad="76200" dist="50800" dir="5400000" algn="tl" rotWithShape="0">
                    <a:srgbClr val="000000">
                      <a:alpha val="65000"/>
                    </a:srgbClr>
                  </a:outerShdw>
                </a:effectLst>
              </a:rPr>
              <a:t>H2282 – </a:t>
            </a:r>
            <a:r>
              <a:rPr lang="en-US" sz="4000" spc="50" dirty="0">
                <a:ln w="11430"/>
                <a:solidFill>
                  <a:srgbClr val="C00000"/>
                </a:solidFill>
                <a:effectLst>
                  <a:outerShdw blurRad="76200" dist="50800" dir="5400000" algn="tl" rotWithShape="0">
                    <a:srgbClr val="000000">
                      <a:alpha val="65000"/>
                    </a:srgbClr>
                  </a:outerShdw>
                </a:effectLst>
              </a:rPr>
              <a:t>Feast</a:t>
            </a:r>
            <a:r>
              <a:rPr lang="en-US" sz="40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8C4C64"/>
                </a:solidFill>
                <a:effectLst>
                  <a:outerShdw blurRad="76200" dist="50800" dir="5400000" algn="tl" rotWithShape="0">
                    <a:srgbClr val="000000">
                      <a:alpha val="65000"/>
                    </a:srgbClr>
                  </a:outerShdw>
                </a:effectLst>
              </a:rPr>
              <a:t>[chag]</a:t>
            </a:r>
          </a:p>
          <a:p>
            <a:pPr marL="571500" indent="-571500">
              <a:buFont typeface="Arial" pitchFamily="34" charset="0"/>
              <a:buChar char="•"/>
            </a:pPr>
            <a:r>
              <a:rPr lang="en-US" sz="4000" spc="50" dirty="0">
                <a:ln w="11430"/>
                <a:solidFill>
                  <a:srgbClr val="8C4C64"/>
                </a:solidFill>
                <a:effectLst>
                  <a:outerShdw blurRad="76200" dist="50800" dir="5400000" algn="tl" rotWithShape="0">
                    <a:srgbClr val="000000">
                      <a:alpha val="65000"/>
                    </a:srgbClr>
                  </a:outerShdw>
                </a:effectLst>
              </a:rPr>
              <a:t>H6944 – </a:t>
            </a:r>
            <a:r>
              <a:rPr lang="en-US" sz="4000" spc="50" dirty="0">
                <a:ln w="11430"/>
                <a:solidFill>
                  <a:srgbClr val="C00000"/>
                </a:solidFill>
                <a:effectLst>
                  <a:outerShdw blurRad="76200" dist="50800" dir="5400000" algn="tl" rotWithShape="0">
                    <a:srgbClr val="000000">
                      <a:alpha val="65000"/>
                    </a:srgbClr>
                  </a:outerShdw>
                </a:effectLst>
              </a:rPr>
              <a:t>Holy</a:t>
            </a:r>
            <a:r>
              <a:rPr lang="en-US" sz="40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8C4C64"/>
                </a:solidFill>
                <a:effectLst>
                  <a:outerShdw blurRad="76200" dist="50800" dir="5400000" algn="tl" rotWithShape="0">
                    <a:srgbClr val="000000">
                      <a:alpha val="65000"/>
                    </a:srgbClr>
                  </a:outerShdw>
                </a:effectLst>
              </a:rPr>
              <a:t>[qodesh]  </a:t>
            </a:r>
            <a:endParaRPr lang="en-US" sz="4000" spc="50" dirty="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000" spc="50" dirty="0">
                <a:ln w="11430"/>
                <a:solidFill>
                  <a:srgbClr val="8C4C64"/>
                </a:solidFill>
                <a:effectLst>
                  <a:outerShdw blurRad="76200" dist="50800" dir="5400000" algn="tl" rotWithShape="0">
                    <a:srgbClr val="000000">
                      <a:alpha val="65000"/>
                    </a:srgbClr>
                  </a:outerShdw>
                </a:effectLst>
              </a:rPr>
              <a:t>H4744 – </a:t>
            </a:r>
            <a:r>
              <a:rPr lang="en-US" sz="4000" spc="50" dirty="0">
                <a:ln w="11430"/>
                <a:solidFill>
                  <a:srgbClr val="C00000"/>
                </a:solidFill>
                <a:effectLst>
                  <a:outerShdw blurRad="76200" dist="50800" dir="5400000" algn="tl" rotWithShape="0">
                    <a:srgbClr val="000000">
                      <a:alpha val="65000"/>
                    </a:srgbClr>
                  </a:outerShdw>
                </a:effectLst>
              </a:rPr>
              <a:t>Convocation</a:t>
            </a:r>
            <a:r>
              <a:rPr lang="en-US" sz="4000" spc="50" dirty="0">
                <a:ln w="11430"/>
                <a:solidFill>
                  <a:srgbClr val="8C4C64"/>
                </a:solidFill>
                <a:effectLst>
                  <a:outerShdw blurRad="76200" dist="50800" dir="5400000" algn="tl" rotWithShape="0">
                    <a:srgbClr val="000000">
                      <a:alpha val="65000"/>
                    </a:srgbClr>
                  </a:outerShdw>
                </a:effectLst>
              </a:rPr>
              <a:t> </a:t>
            </a:r>
            <a:r>
              <a:rPr lang="en-US" sz="3200" spc="50" dirty="0">
                <a:ln w="11430"/>
                <a:solidFill>
                  <a:srgbClr val="8C4C64"/>
                </a:solidFill>
                <a:effectLst>
                  <a:outerShdw blurRad="76200" dist="50800" dir="5400000" algn="tl" rotWithShape="0">
                    <a:srgbClr val="000000">
                      <a:alpha val="65000"/>
                    </a:srgbClr>
                  </a:outerShdw>
                </a:effectLst>
              </a:rPr>
              <a:t>[</a:t>
            </a:r>
            <a:r>
              <a:rPr lang="en-US" sz="3200" spc="50" dirty="0" err="1">
                <a:ln w="11430"/>
                <a:solidFill>
                  <a:srgbClr val="8C4C64"/>
                </a:solidFill>
                <a:effectLst>
                  <a:outerShdw blurRad="76200" dist="50800" dir="5400000" algn="tl" rotWithShape="0">
                    <a:srgbClr val="000000">
                      <a:alpha val="65000"/>
                    </a:srgbClr>
                  </a:outerShdw>
                </a:effectLst>
              </a:rPr>
              <a:t>miqra</a:t>
            </a:r>
            <a:r>
              <a:rPr lang="en-US" sz="3200" spc="50" dirty="0">
                <a:ln w="11430"/>
                <a:solidFill>
                  <a:srgbClr val="8C4C64"/>
                </a:solidFill>
                <a:effectLst>
                  <a:outerShdw blurRad="76200" dist="50800" dir="5400000" algn="tl" rotWithShape="0">
                    <a:srgbClr val="000000">
                      <a:alpha val="65000"/>
                    </a:srgbClr>
                  </a:outerShdw>
                </a:effectLst>
              </a:rPr>
              <a:t>]</a:t>
            </a:r>
          </a:p>
          <a:p>
            <a:r>
              <a:rPr lang="en-US" sz="3200" spc="50" dirty="0">
                <a:ln w="11430"/>
                <a:solidFill>
                  <a:srgbClr val="7030A0"/>
                </a:solidFill>
                <a:effectLst>
                  <a:outerShdw blurRad="76200" dist="50800" dir="5400000" algn="tl" rotWithShape="0">
                    <a:srgbClr val="000000">
                      <a:alpha val="65000"/>
                    </a:srgbClr>
                  </a:outerShdw>
                </a:effectLst>
                <a:latin typeface="Ravie" pitchFamily="82" charset="0"/>
              </a:rPr>
              <a:t>~ even if it looks like it!</a:t>
            </a:r>
            <a:endParaRPr lang="en-US" sz="4000" spc="50" dirty="0">
              <a:ln w="11430"/>
              <a:solidFill>
                <a:srgbClr val="6F3350"/>
              </a:solidFill>
              <a:effectLst>
                <a:outerShdw blurRad="76200" dist="50800" dir="5400000" algn="tl" rotWithShape="0">
                  <a:srgbClr val="000000">
                    <a:alpha val="65000"/>
                  </a:srgbClr>
                </a:outerShdw>
              </a:effectLst>
            </a:endParaRP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pic>
        <p:nvPicPr>
          <p:cNvPr id="4"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7600" y="1219200"/>
            <a:ext cx="1549416" cy="1533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Rae\Desktop\Art on Desktop\white man clip art\3d white people\png\attention horn 1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12" y="1371600"/>
            <a:ext cx="1727993" cy="17279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089676735"/>
              </p:ext>
            </p:extLst>
          </p:nvPr>
        </p:nvGraphicFramePr>
        <p:xfrm>
          <a:off x="474980" y="3733800"/>
          <a:ext cx="8229599" cy="283663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72380">
                <a:tc>
                  <a:txBody>
                    <a:bodyPr/>
                    <a:lstStyle/>
                    <a:p>
                      <a:pPr algn="ctr"/>
                      <a:r>
                        <a:rPr lang="en-US" sz="2000" b="1" dirty="0"/>
                        <a:t>Abib 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a:t>3</a:t>
                      </a:r>
                    </a:p>
                  </a:txBody>
                  <a:tcPr>
                    <a:lnL w="12700" cmpd="sng">
                      <a:noFill/>
                    </a:lnL>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8</a:t>
                      </a:r>
                    </a:p>
                  </a:txBody>
                  <a:tcPr>
                    <a:cell3D prstMaterial="dkEdge">
                      <a:bevel w="77470" h="12700" prst="softRound"/>
                      <a:lightRig rig="flood" dir="t"/>
                    </a:cell3D>
                  </a:tcPr>
                </a:tc>
                <a:extLst>
                  <a:ext uri="{0D108BD9-81ED-4DB2-BD59-A6C34878D82A}">
                    <a16:rowId xmlns:a16="http://schemas.microsoft.com/office/drawing/2014/main" val="10001"/>
                  </a:ext>
                </a:extLst>
              </a:tr>
              <a:tr h="372380">
                <a:tc>
                  <a:txBody>
                    <a:bodyPr/>
                    <a:lstStyle/>
                    <a:p>
                      <a:pPr algn="ctr"/>
                      <a:r>
                        <a:rPr lang="en-US" sz="1400" dirty="0"/>
                        <a:t>9</a:t>
                      </a:r>
                    </a:p>
                  </a:txBody>
                  <a:tcPr>
                    <a:lnT w="12700" cmpd="sng">
                      <a:noFill/>
                    </a:lnT>
                    <a:lnB w="12700" cmpd="sng">
                      <a:noFill/>
                    </a:lnB>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1400" dirty="0"/>
                        <a:t>11</a:t>
                      </a:r>
                    </a:p>
                  </a:txBody>
                  <a:tcPr>
                    <a:cell3D prstMaterial="dkEdge">
                      <a:bevel w="77470" h="12700" prst="softRound"/>
                      <a:lightRig rig="flood" dir="t"/>
                    </a:cell3D>
                  </a:tcPr>
                </a:tc>
                <a:tc>
                  <a:txBody>
                    <a:bodyPr/>
                    <a:lstStyle/>
                    <a:p>
                      <a:pPr algn="ctr"/>
                      <a:r>
                        <a:rPr lang="en-US" sz="1400" b="0" dirty="0"/>
                        <a:t>12</a:t>
                      </a:r>
                    </a:p>
                  </a:txBody>
                  <a:tcPr>
                    <a:cell3D prstMaterial="dkEdge">
                      <a:bevel w="77470" h="12700" prst="softRound"/>
                      <a:lightRig rig="flood" dir="t"/>
                    </a:cell3D>
                    <a:solidFill>
                      <a:srgbClr val="DCE5EE"/>
                    </a:solidFill>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2000" b="1" dirty="0"/>
                        <a:t>14 </a:t>
                      </a:r>
                      <a:br>
                        <a:rPr lang="en-US" sz="2000" b="1" dirty="0"/>
                      </a:br>
                      <a:r>
                        <a:rPr lang="en-US" sz="2000" b="1" dirty="0">
                          <a:solidFill>
                            <a:srgbClr val="C00000"/>
                          </a:solidFill>
                        </a:rPr>
                        <a:t>Passover</a:t>
                      </a:r>
                      <a:br>
                        <a:rPr lang="en-US" sz="1400" b="1" dirty="0"/>
                      </a:br>
                      <a:endParaRPr lang="en-US" sz="1400" dirty="0"/>
                    </a:p>
                  </a:txBody>
                  <a:tcPr>
                    <a:cell3D prstMaterial="dkEdge">
                      <a:bevel w="77470" h="12700" prst="softRound"/>
                      <a:lightRig rig="flood" dir="t"/>
                    </a:cell3D>
                  </a:tcPr>
                </a:tc>
                <a:tc>
                  <a:txBody>
                    <a:bodyPr/>
                    <a:lstStyle/>
                    <a:p>
                      <a:pPr algn="ctr"/>
                      <a:r>
                        <a:rPr lang="en-US" sz="2000" b="1" dirty="0"/>
                        <a:t>15 </a:t>
                      </a:r>
                      <a:br>
                        <a:rPr lang="en-US" sz="2000" b="1" dirty="0"/>
                      </a:br>
                      <a:r>
                        <a:rPr lang="en-US" sz="2000" b="1" dirty="0">
                          <a:ln>
                            <a:solidFill>
                              <a:srgbClr val="002060"/>
                            </a:solidFill>
                          </a:ln>
                          <a:solidFill>
                            <a:srgbClr val="0070C0"/>
                          </a:solidFill>
                        </a:rPr>
                        <a:t>H7676</a:t>
                      </a:r>
                    </a:p>
                    <a:p>
                      <a:pPr algn="ctr"/>
                      <a:r>
                        <a:rPr lang="en-US" sz="2000" b="1" dirty="0">
                          <a:ln>
                            <a:solidFill>
                              <a:srgbClr val="002060"/>
                            </a:solidFill>
                          </a:ln>
                          <a:solidFill>
                            <a:schemeClr val="bg2">
                              <a:lumMod val="50000"/>
                            </a:schemeClr>
                          </a:solidFill>
                        </a:rPr>
                        <a:t>H2282</a:t>
                      </a:r>
                      <a:endParaRPr lang="en-US" sz="1400" b="1" dirty="0">
                        <a:ln>
                          <a:solidFill>
                            <a:srgbClr val="002060"/>
                          </a:solidFill>
                        </a:ln>
                        <a:solidFill>
                          <a:schemeClr val="bg2">
                            <a:lumMod val="50000"/>
                          </a:schemeClr>
                        </a:solidFill>
                      </a:endParaRPr>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r h="372380">
                <a:tc>
                  <a:txBody>
                    <a:bodyPr/>
                    <a:lstStyle/>
                    <a:p>
                      <a:pPr marL="0" indent="0" algn="ctr">
                        <a:buNone/>
                      </a:pPr>
                      <a:r>
                        <a:rPr lang="en-US" sz="1600" b="1" dirty="0"/>
                        <a:t>16 </a:t>
                      </a:r>
                      <a:br>
                        <a:rPr lang="en-US" sz="1600" b="1" dirty="0"/>
                      </a:br>
                      <a:r>
                        <a:rPr lang="en-US" sz="1600" b="1" dirty="0"/>
                        <a:t>Wave Sheaf</a:t>
                      </a:r>
                    </a:p>
                    <a:p>
                      <a:pPr marL="342900" indent="-342900" algn="ctr">
                        <a:buAutoNum type="arabicPlain" startAt="15"/>
                      </a:pP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17</a:t>
                      </a:r>
                    </a:p>
                  </a:txBody>
                  <a:tcPr>
                    <a:cell3D prstMaterial="dkEdge">
                      <a:bevel w="77470" h="12700" prst="softRound"/>
                      <a:lightRig rig="flood" dir="t"/>
                    </a:cell3D>
                    <a:solidFill>
                      <a:srgbClr val="DCE5EE"/>
                    </a:solidFill>
                  </a:tcPr>
                </a:tc>
                <a:tc>
                  <a:txBody>
                    <a:bodyPr/>
                    <a:lstStyle/>
                    <a:p>
                      <a:pPr algn="ctr"/>
                      <a:r>
                        <a:rPr lang="en-US" sz="1400" dirty="0"/>
                        <a:t>18</a:t>
                      </a:r>
                    </a:p>
                  </a:txBody>
                  <a:tcPr>
                    <a:cell3D prstMaterial="dkEdge">
                      <a:bevel w="77470" h="12700" prst="softRound"/>
                      <a:lightRig rig="flood" dir="t"/>
                    </a:cell3D>
                    <a:solidFill>
                      <a:srgbClr val="DCE5EE"/>
                    </a:solidFill>
                  </a:tcPr>
                </a:tc>
                <a:tc>
                  <a:txBody>
                    <a:bodyPr/>
                    <a:lstStyle/>
                    <a:p>
                      <a:pPr algn="ctr"/>
                      <a:r>
                        <a:rPr lang="en-US" sz="1400" b="0" dirty="0"/>
                        <a:t>19</a:t>
                      </a:r>
                    </a:p>
                  </a:txBody>
                  <a:tcPr>
                    <a:cell3D prstMaterial="dkEdge">
                      <a:bevel w="77470" h="12700" prst="softRound"/>
                      <a:lightRig rig="flood" dir="t"/>
                    </a:cell3D>
                    <a:solidFill>
                      <a:srgbClr val="DCE5EE"/>
                    </a:solidFill>
                  </a:tcPr>
                </a:tc>
                <a:tc>
                  <a:txBody>
                    <a:bodyPr/>
                    <a:lstStyle/>
                    <a:p>
                      <a:pPr algn="ctr"/>
                      <a:r>
                        <a:rPr lang="en-US" sz="1400" dirty="0"/>
                        <a:t>20</a:t>
                      </a:r>
                    </a:p>
                  </a:txBody>
                  <a:tcPr>
                    <a:cell3D prstMaterial="dkEdge">
                      <a:bevel w="77470" h="12700" prst="softRound"/>
                      <a:lightRig rig="flood" dir="t"/>
                    </a:cell3D>
                  </a:tcPr>
                </a:tc>
                <a:tc>
                  <a:txBody>
                    <a:bodyPr/>
                    <a:lstStyle/>
                    <a:p>
                      <a:pPr algn="ctr"/>
                      <a:r>
                        <a:rPr lang="en-US" sz="1400" dirty="0"/>
                        <a:t>21</a:t>
                      </a:r>
                    </a:p>
                  </a:txBody>
                  <a:tcPr>
                    <a:cell3D prstMaterial="dkEdge">
                      <a:bevel w="77470" h="12700" prst="softRound"/>
                      <a:lightRig rig="flood" dir="t"/>
                    </a:cell3D>
                  </a:tcPr>
                </a:tc>
                <a:tc>
                  <a:txBody>
                    <a:bodyPr/>
                    <a:lstStyle/>
                    <a:p>
                      <a:pPr algn="ctr"/>
                      <a:r>
                        <a:rPr lang="en-US" sz="1400" b="1" dirty="0"/>
                        <a:t>22</a:t>
                      </a:r>
                    </a:p>
                  </a:txBody>
                  <a:tcPr>
                    <a:cell3D prstMaterial="dkEdge">
                      <a:bevel w="77470" h="12700" prst="softRound"/>
                      <a:lightRig rig="flood" dir="t"/>
                    </a:cell3D>
                    <a:solidFill>
                      <a:srgbClr val="DCE5EE"/>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510990" y="5531225"/>
            <a:ext cx="1134035" cy="1066800"/>
          </a:xfrm>
          <a:prstGeom prst="rect">
            <a:avLst/>
          </a:prstGeom>
          <a:noFill/>
          <a:ln w="57150">
            <a:solidFill>
              <a:srgbClr val="7030A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43800" y="4572000"/>
            <a:ext cx="1134035" cy="636495"/>
          </a:xfrm>
          <a:prstGeom prst="rect">
            <a:avLst/>
          </a:prstGeom>
          <a:noFill/>
          <a:ln w="57150">
            <a:solidFill>
              <a:srgbClr val="7030A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1447800" y="5105401"/>
            <a:ext cx="6248400" cy="838199"/>
          </a:xfrm>
          <a:prstGeom prst="straightConnector1">
            <a:avLst/>
          </a:prstGeom>
          <a:ln w="57150">
            <a:solidFill>
              <a:srgbClr val="7030A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Content Placeholder 6"/>
          <p:cNvSpPr>
            <a:spLocks noGrp="1"/>
          </p:cNvSpPr>
          <p:nvPr>
            <p:ph sz="quarter" idx="13"/>
          </p:nvPr>
        </p:nvSpPr>
        <p:spPr>
          <a:xfrm>
            <a:off x="493061" y="4165253"/>
            <a:ext cx="4688539" cy="1114961"/>
          </a:xfrm>
          <a:solidFill>
            <a:schemeClr val="accent5">
              <a:lumMod val="20000"/>
              <a:lumOff val="80000"/>
            </a:schemeClr>
          </a:solidFill>
          <a:ln w="57150">
            <a:solidFill>
              <a:srgbClr val="7030A0"/>
            </a:solidFill>
          </a:ln>
          <a:effectLst>
            <a:glow rad="228600">
              <a:srgbClr val="7030A0">
                <a:alpha val="40000"/>
              </a:srgbClr>
            </a:glow>
          </a:effectLst>
          <a:scene3d>
            <a:camera prst="orthographicFront"/>
            <a:lightRig rig="threePt" dir="t"/>
          </a:scene3d>
          <a:sp3d>
            <a:bevelT w="114300" prst="artDeco"/>
          </a:sp3d>
        </p:spPr>
        <p:txBody>
          <a:bodyPr>
            <a:normAutofit fontScale="70000" lnSpcReduction="20000"/>
            <a:sp3d extrusionH="57150">
              <a:bevelT w="38100" h="38100"/>
            </a:sp3d>
          </a:bodyPr>
          <a:lstStyle/>
          <a:p>
            <a:pPr marL="45720" indent="0">
              <a:buNone/>
            </a:pPr>
            <a:r>
              <a:rPr lang="en-US" sz="3200" b="1" dirty="0">
                <a:solidFill>
                  <a:srgbClr val="7030A0"/>
                </a:solidFill>
              </a:rPr>
              <a:t>Torah Instruction:  </a:t>
            </a:r>
            <a:br>
              <a:rPr lang="en-US" sz="3200" b="1" dirty="0">
                <a:solidFill>
                  <a:schemeClr val="accent5">
                    <a:lumMod val="75000"/>
                  </a:schemeClr>
                </a:solidFill>
              </a:rPr>
            </a:br>
            <a:r>
              <a:rPr lang="en-US" sz="3200" b="1" dirty="0">
                <a:solidFill>
                  <a:schemeClr val="accent5">
                    <a:lumMod val="75000"/>
                  </a:schemeClr>
                </a:solidFill>
              </a:rPr>
              <a:t>Lev 23:11</a:t>
            </a:r>
            <a:r>
              <a:rPr lang="en-US" sz="2400" dirty="0"/>
              <a:t>   ‘And </a:t>
            </a:r>
            <a:r>
              <a:rPr lang="en-US" sz="2400" b="1" i="1" dirty="0"/>
              <a:t>he shall wave the sheaf</a:t>
            </a:r>
            <a:r>
              <a:rPr lang="en-US" sz="2400" dirty="0"/>
              <a:t> before [</a:t>
            </a:r>
            <a:r>
              <a:rPr lang="en-US" sz="2400" b="1" dirty="0">
                <a:solidFill>
                  <a:srgbClr val="0070C0"/>
                </a:solidFill>
              </a:rPr>
              <a:t>Yahuah</a:t>
            </a:r>
            <a:r>
              <a:rPr lang="en-US" sz="2400" dirty="0"/>
              <a:t>], for your acceptance.  </a:t>
            </a:r>
            <a:r>
              <a:rPr lang="en-US" sz="2400" b="1" i="1" u="heavy" dirty="0"/>
              <a:t>On the </a:t>
            </a:r>
            <a:r>
              <a:rPr lang="en-US" sz="2400" b="1" i="1" u="heavy" dirty="0">
                <a:solidFill>
                  <a:srgbClr val="FF3399"/>
                </a:solidFill>
              </a:rPr>
              <a:t>morrow</a:t>
            </a:r>
            <a:r>
              <a:rPr lang="en-US" sz="2400" b="1" i="1" u="heavy" dirty="0"/>
              <a:t> after the Sabbath</a:t>
            </a:r>
            <a:r>
              <a:rPr lang="en-US" sz="2400" baseline="30000" dirty="0"/>
              <a:t>[</a:t>
            </a:r>
            <a:r>
              <a:rPr lang="en-US" sz="2400" baseline="30000" dirty="0">
                <a:solidFill>
                  <a:schemeClr val="tx1"/>
                </a:solidFill>
              </a:rPr>
              <a:t>H767</a:t>
            </a:r>
            <a:r>
              <a:rPr lang="en-US" sz="2400" b="1" baseline="30000" dirty="0">
                <a:solidFill>
                  <a:srgbClr val="0070C0"/>
                </a:solidFill>
              </a:rPr>
              <a:t>6</a:t>
            </a:r>
            <a:r>
              <a:rPr lang="en-US" sz="2400" baseline="30000" dirty="0"/>
              <a:t>]</a:t>
            </a:r>
            <a:r>
              <a:rPr lang="en-US" sz="2400" dirty="0"/>
              <a:t> </a:t>
            </a:r>
            <a:r>
              <a:rPr lang="en-US" sz="2400" b="1" i="1" dirty="0"/>
              <a:t>the priest waves it.</a:t>
            </a:r>
            <a:r>
              <a:rPr lang="en-US" sz="2400" i="1" dirty="0"/>
              <a:t>’</a:t>
            </a:r>
            <a:endParaRPr lang="en-US" sz="2400" dirty="0">
              <a:solidFill>
                <a:schemeClr val="accent5">
                  <a:lumMod val="75000"/>
                </a:schemeClr>
              </a:solidFill>
            </a:endParaRPr>
          </a:p>
          <a:p>
            <a:pPr marL="45720" indent="0">
              <a:buNone/>
            </a:pPr>
            <a:endParaRPr lang="en-US" sz="1800" dirty="0">
              <a:solidFill>
                <a:srgbClr val="00B0F0"/>
              </a:solidFill>
            </a:endParaRPr>
          </a:p>
        </p:txBody>
      </p:sp>
      <p:sp>
        <p:nvSpPr>
          <p:cNvPr id="14" name="TextBox 13"/>
          <p:cNvSpPr txBox="1"/>
          <p:nvPr/>
        </p:nvSpPr>
        <p:spPr>
          <a:xfrm>
            <a:off x="3039036" y="5957045"/>
            <a:ext cx="5419164" cy="369332"/>
          </a:xfrm>
          <a:prstGeom prst="rect">
            <a:avLst/>
          </a:prstGeom>
          <a:solidFill>
            <a:srgbClr val="DCE5EE"/>
          </a:solidFill>
          <a:ln w="28575">
            <a:solidFill>
              <a:srgbClr val="7030A0"/>
            </a:solidFill>
          </a:ln>
          <a:scene3d>
            <a:camera prst="orthographicFront"/>
            <a:lightRig rig="threePt" dir="t"/>
          </a:scene3d>
          <a:sp3d>
            <a:bevelT prst="slope"/>
          </a:sp3d>
        </p:spPr>
        <p:txBody>
          <a:bodyPr wrap="square" rtlCol="0">
            <a:spAutoFit/>
          </a:bodyPr>
          <a:lstStyle/>
          <a:p>
            <a:pPr algn="ctr"/>
            <a:r>
              <a:rPr lang="en-US" b="1" dirty="0">
                <a:solidFill>
                  <a:srgbClr val="4F2270"/>
                </a:solidFill>
              </a:rPr>
              <a:t>Note</a:t>
            </a:r>
            <a:r>
              <a:rPr lang="en-US" dirty="0">
                <a:solidFill>
                  <a:srgbClr val="4F2270"/>
                </a:solidFill>
              </a:rPr>
              <a:t>:  This is </a:t>
            </a:r>
            <a:r>
              <a:rPr lang="en-US" b="1" u="sng" dirty="0">
                <a:solidFill>
                  <a:srgbClr val="4F2270"/>
                </a:solidFill>
              </a:rPr>
              <a:t>not</a:t>
            </a:r>
            <a:r>
              <a:rPr lang="en-US" dirty="0">
                <a:solidFill>
                  <a:srgbClr val="4F2270"/>
                </a:solidFill>
              </a:rPr>
              <a:t> a sample calendar year for Joshua 5.</a:t>
            </a:r>
          </a:p>
        </p:txBody>
      </p:sp>
    </p:spTree>
    <p:extLst>
      <p:ext uri="{BB962C8B-B14F-4D97-AF65-F5344CB8AC3E}">
        <p14:creationId xmlns:p14="http://schemas.microsoft.com/office/powerpoint/2010/main" val="734741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left)">
                                      <p:cBhvr>
                                        <p:cTn id="39" dur="1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outVertical)">
                                      <p:cBhvr>
                                        <p:cTn id="44" dur="1500"/>
                                        <p:tgtEl>
                                          <p:spTgt spid="7"/>
                                        </p:tgtEl>
                                      </p:cBhvr>
                                    </p:animEffect>
                                  </p:childTnLst>
                                </p:cTn>
                              </p:par>
                            </p:childTnLst>
                          </p:cTn>
                        </p:par>
                        <p:par>
                          <p:cTn id="45" fill="hold">
                            <p:stCondLst>
                              <p:cond delay="1500"/>
                            </p:stCondLst>
                            <p:childTnLst>
                              <p:par>
                                <p:cTn id="46" presetID="47"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250"/>
                                        <p:tgtEl>
                                          <p:spTgt spid="14"/>
                                        </p:tgtEl>
                                      </p:cBhvr>
                                    </p:animEffect>
                                    <p:anim calcmode="lin" valueType="num">
                                      <p:cBhvr>
                                        <p:cTn id="49" dur="1250" fill="hold"/>
                                        <p:tgtEl>
                                          <p:spTgt spid="14"/>
                                        </p:tgtEl>
                                        <p:attrNameLst>
                                          <p:attrName>ppt_x</p:attrName>
                                        </p:attrNameLst>
                                      </p:cBhvr>
                                      <p:tavLst>
                                        <p:tav tm="0">
                                          <p:val>
                                            <p:strVal val="#ppt_x"/>
                                          </p:val>
                                        </p:tav>
                                        <p:tav tm="100000">
                                          <p:val>
                                            <p:strVal val="#ppt_x"/>
                                          </p:val>
                                        </p:tav>
                                      </p:tavLst>
                                    </p:anim>
                                    <p:anim calcmode="lin" valueType="num">
                                      <p:cBhvr>
                                        <p:cTn id="50" dur="1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
                                            <p:bg/>
                                          </p:spTgt>
                                        </p:tgtEl>
                                        <p:attrNameLst>
                                          <p:attrName>style.visibility</p:attrName>
                                        </p:attrNameLst>
                                      </p:cBhvr>
                                      <p:to>
                                        <p:strVal val="visible"/>
                                      </p:to>
                                    </p:set>
                                    <p:animEffect transition="in" filter="wipe(left)">
                                      <p:cBhvr>
                                        <p:cTn id="55" dur="1500"/>
                                        <p:tgtEl>
                                          <p:spTgt spid="13">
                                            <p:bg/>
                                          </p:spTgt>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wipe(left)">
                                      <p:cBhvr>
                                        <p:cTn id="59" dur="1500"/>
                                        <p:tgtEl>
                                          <p:spTgt spid="1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heel(1)">
                                      <p:cBhvr>
                                        <p:cTn id="64" dur="2000"/>
                                        <p:tgtEl>
                                          <p:spTgt spid="3"/>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3000"/>
                                        <p:tgtEl>
                                          <p:spTgt spid="11"/>
                                        </p:tgtEl>
                                      </p:cBhvr>
                                    </p:animEffect>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heel(1)">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3" grpId="0" uiExpand="1" build="p"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pPr/>
              <a:t>47</a:t>
            </a:fld>
            <a:endParaRPr lang="en-US" dirty="0"/>
          </a:p>
        </p:txBody>
      </p:sp>
      <p:sp>
        <p:nvSpPr>
          <p:cNvPr id="5" name="Title 1"/>
          <p:cNvSpPr txBox="1">
            <a:spLocks/>
          </p:cNvSpPr>
          <p:nvPr/>
        </p:nvSpPr>
        <p:spPr>
          <a:xfrm>
            <a:off x="0" y="0"/>
            <a:ext cx="9184640" cy="2895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C00000"/>
                </a:solidFill>
                <a:effectLst>
                  <a:outerShdw blurRad="76200" dist="50800" dir="5400000" algn="tl" rotWithShape="0">
                    <a:srgbClr val="000000">
                      <a:alpha val="65000"/>
                    </a:srgbClr>
                  </a:outerShdw>
                </a:effectLst>
              </a:rPr>
              <a:t>#5b  </a:t>
            </a:r>
            <a:r>
              <a:rPr lang="en-US" sz="4400" spc="50" dirty="0">
                <a:ln w="11430"/>
                <a:solidFill>
                  <a:srgbClr val="8C4C64"/>
                </a:solidFill>
                <a:effectLst>
                  <a:outerShdw blurRad="76200" dist="50800" dir="5400000" algn="tl" rotWithShape="0">
                    <a:srgbClr val="000000">
                      <a:alpha val="65000"/>
                    </a:srgbClr>
                  </a:outerShdw>
                </a:effectLst>
              </a:rPr>
              <a:t>Covenant Calendar Fact </a:t>
            </a:r>
            <a:r>
              <a:rPr lang="en-US" sz="3600" i="1" spc="50" dirty="0">
                <a:ln w="11430"/>
                <a:solidFill>
                  <a:srgbClr val="FF0000"/>
                </a:solidFill>
                <a:effectLst>
                  <a:outerShdw blurRad="76200" dist="50800" dir="5400000" algn="tl" rotWithShape="0">
                    <a:srgbClr val="000000">
                      <a:alpha val="65000"/>
                    </a:srgbClr>
                  </a:outerShdw>
                </a:effectLst>
              </a:rPr>
              <a:t>if/when:</a:t>
            </a:r>
            <a:endParaRPr lang="en-US" sz="4400" spc="50" dirty="0">
              <a:ln w="11430"/>
              <a:solidFill>
                <a:srgbClr val="8C4C64"/>
              </a:solidFill>
              <a:effectLst>
                <a:outerShdw blurRad="76200" dist="50800" dir="5400000" algn="tl" rotWithShape="0">
                  <a:srgbClr val="000000">
                    <a:alpha val="65000"/>
                  </a:srgbClr>
                </a:outerShdw>
              </a:effectLst>
            </a:endParaRPr>
          </a:p>
          <a:p>
            <a:pPr marL="742950" indent="-742950">
              <a:buFont typeface="Arial" pitchFamily="34" charset="0"/>
              <a:buChar char="•"/>
            </a:pPr>
            <a:r>
              <a:rPr lang="en-US" sz="4400" spc="50" dirty="0">
                <a:ln w="11430"/>
                <a:solidFill>
                  <a:srgbClr val="00B050"/>
                </a:solidFill>
                <a:effectLst>
                  <a:outerShdw blurRad="76200" dist="50800" dir="5400000" algn="tl" rotWithShape="0">
                    <a:srgbClr val="000000">
                      <a:alpha val="65000"/>
                    </a:srgbClr>
                  </a:outerShdw>
                </a:effectLst>
              </a:rPr>
              <a:t>Wave Sheaf</a:t>
            </a:r>
            <a:r>
              <a:rPr lang="en-US" sz="4400"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FF0000"/>
                </a:solidFill>
                <a:effectLst>
                  <a:outerShdw blurRad="76200" dist="50800" dir="5400000" algn="tl" rotWithShape="0">
                    <a:srgbClr val="000000">
                      <a:alpha val="65000"/>
                    </a:srgbClr>
                  </a:outerShdw>
                </a:effectLst>
              </a:rPr>
              <a:t>follows </a:t>
            </a:r>
            <a:r>
              <a:rPr lang="en-US" sz="4400" spc="50" dirty="0">
                <a:ln w="11430"/>
                <a:solidFill>
                  <a:srgbClr val="8C4C64"/>
                </a:solidFill>
                <a:effectLst>
                  <a:outerShdw blurRad="76200" dist="50800" dir="5400000" algn="tl" rotWithShape="0">
                    <a:srgbClr val="000000">
                      <a:alpha val="65000"/>
                    </a:srgbClr>
                  </a:outerShdw>
                </a:effectLst>
              </a:rPr>
              <a:t>the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1</a:t>
            </a:r>
            <a:r>
              <a:rPr lang="en-US" sz="4400" spc="50" baseline="30000" dirty="0">
                <a:ln w="11430"/>
                <a:solidFill>
                  <a:srgbClr val="8C4C64"/>
                </a:solidFill>
                <a:effectLst>
                  <a:outerShdw blurRad="76200" dist="50800" dir="5400000" algn="tl" rotWithShape="0">
                    <a:srgbClr val="000000">
                      <a:alpha val="65000"/>
                    </a:srgbClr>
                  </a:outerShdw>
                </a:effectLst>
              </a:rPr>
              <a:t>st</a:t>
            </a:r>
            <a:r>
              <a:rPr lang="en-US" sz="4400" spc="50" dirty="0">
                <a:ln w="11430"/>
                <a:solidFill>
                  <a:srgbClr val="8C4C64"/>
                </a:solidFill>
                <a:effectLst>
                  <a:outerShdw blurRad="76200" dist="50800" dir="5400000" algn="tl" rotWithShape="0">
                    <a:srgbClr val="000000">
                      <a:alpha val="65000"/>
                    </a:srgbClr>
                  </a:outerShdw>
                </a:effectLst>
              </a:rPr>
              <a:t> Sabbath of Unleavened Bread </a:t>
            </a:r>
            <a:r>
              <a:rPr lang="en-US" sz="4400" spc="50" dirty="0">
                <a:ln w="11430"/>
                <a:solidFill>
                  <a:srgbClr val="FF0000"/>
                </a:solidFill>
                <a:effectLst>
                  <a:outerShdw blurRad="76200" dist="50800" dir="5400000" algn="tl" rotWithShape="0">
                    <a:srgbClr val="000000">
                      <a:alpha val="65000"/>
                    </a:srgbClr>
                  </a:outerShdw>
                </a:effectLst>
              </a:rPr>
              <a:t>on Abib 16?</a:t>
            </a:r>
            <a:r>
              <a:rPr lang="en-US" sz="4400" spc="50" dirty="0">
                <a:ln w="11430"/>
                <a:solidFill>
                  <a:srgbClr val="8C4C64"/>
                </a:solidFill>
                <a:effectLst>
                  <a:outerShdw blurRad="76200" dist="50800" dir="5400000" algn="tl" rotWithShape="0">
                    <a:srgbClr val="000000">
                      <a:alpha val="65000"/>
                    </a:srgbClr>
                  </a:outerShdw>
                </a:effectLst>
              </a:rPr>
              <a:t>!</a:t>
            </a:r>
          </a:p>
        </p:txBody>
      </p:sp>
      <p:graphicFrame>
        <p:nvGraphicFramePr>
          <p:cNvPr id="4" name="Table 3"/>
          <p:cNvGraphicFramePr>
            <a:graphicFrameLocks noGrp="1"/>
          </p:cNvGraphicFramePr>
          <p:nvPr>
            <p:extLst>
              <p:ext uri="{D42A27DB-BD31-4B8C-83A1-F6EECF244321}">
                <p14:modId xmlns:p14="http://schemas.microsoft.com/office/powerpoint/2010/main" val="2573014138"/>
              </p:ext>
            </p:extLst>
          </p:nvPr>
        </p:nvGraphicFramePr>
        <p:xfrm>
          <a:off x="653184" y="3339703"/>
          <a:ext cx="4261537" cy="2560320"/>
        </p:xfrm>
        <a:graphic>
          <a:graphicData uri="http://schemas.openxmlformats.org/drawingml/2006/table">
            <a:tbl>
              <a:tblPr firstRow="1" bandRow="1">
                <a:tableStyleId>{69C7853C-536D-4A76-A0AE-DD22124D55A5}</a:tableStyleId>
              </a:tblPr>
              <a:tblGrid>
                <a:gridCol w="608791">
                  <a:extLst>
                    <a:ext uri="{9D8B030D-6E8A-4147-A177-3AD203B41FA5}">
                      <a16:colId xmlns:a16="http://schemas.microsoft.com/office/drawing/2014/main" val="20000"/>
                    </a:ext>
                  </a:extLst>
                </a:gridCol>
                <a:gridCol w="608791">
                  <a:extLst>
                    <a:ext uri="{9D8B030D-6E8A-4147-A177-3AD203B41FA5}">
                      <a16:colId xmlns:a16="http://schemas.microsoft.com/office/drawing/2014/main" val="20001"/>
                    </a:ext>
                  </a:extLst>
                </a:gridCol>
                <a:gridCol w="608791">
                  <a:extLst>
                    <a:ext uri="{9D8B030D-6E8A-4147-A177-3AD203B41FA5}">
                      <a16:colId xmlns:a16="http://schemas.microsoft.com/office/drawing/2014/main" val="20002"/>
                    </a:ext>
                  </a:extLst>
                </a:gridCol>
                <a:gridCol w="608791">
                  <a:extLst>
                    <a:ext uri="{9D8B030D-6E8A-4147-A177-3AD203B41FA5}">
                      <a16:colId xmlns:a16="http://schemas.microsoft.com/office/drawing/2014/main" val="20003"/>
                    </a:ext>
                  </a:extLst>
                </a:gridCol>
                <a:gridCol w="608791">
                  <a:extLst>
                    <a:ext uri="{9D8B030D-6E8A-4147-A177-3AD203B41FA5}">
                      <a16:colId xmlns:a16="http://schemas.microsoft.com/office/drawing/2014/main" val="20004"/>
                    </a:ext>
                  </a:extLst>
                </a:gridCol>
                <a:gridCol w="608791">
                  <a:extLst>
                    <a:ext uri="{9D8B030D-6E8A-4147-A177-3AD203B41FA5}">
                      <a16:colId xmlns:a16="http://schemas.microsoft.com/office/drawing/2014/main" val="20005"/>
                    </a:ext>
                  </a:extLst>
                </a:gridCol>
                <a:gridCol w="608791">
                  <a:extLst>
                    <a:ext uri="{9D8B030D-6E8A-4147-A177-3AD203B41FA5}">
                      <a16:colId xmlns:a16="http://schemas.microsoft.com/office/drawing/2014/main" val="20006"/>
                    </a:ext>
                  </a:extLst>
                </a:gridCol>
              </a:tblGrid>
              <a:tr h="330811">
                <a:tc>
                  <a:txBody>
                    <a:bodyPr/>
                    <a:lstStyle/>
                    <a:p>
                      <a:pPr algn="ctr"/>
                      <a:r>
                        <a:rPr lang="en-US" b="1" dirty="0"/>
                        <a:t>1</a:t>
                      </a:r>
                      <a:r>
                        <a:rPr lang="en-US" b="1" baseline="30000" dirty="0"/>
                        <a:t>st</a:t>
                      </a:r>
                      <a:r>
                        <a:rPr lang="en-US" b="1" dirty="0"/>
                        <a:t> </a:t>
                      </a:r>
                    </a:p>
                  </a:txBody>
                  <a:tcPr/>
                </a:tc>
                <a:tc>
                  <a:txBody>
                    <a:bodyPr/>
                    <a:lstStyle/>
                    <a:p>
                      <a:pPr algn="ctr"/>
                      <a:r>
                        <a:rPr lang="en-US" b="1" dirty="0"/>
                        <a:t>2</a:t>
                      </a:r>
                      <a:r>
                        <a:rPr lang="en-US" b="1" baseline="30000" dirty="0"/>
                        <a:t>nd</a:t>
                      </a:r>
                      <a:r>
                        <a:rPr lang="en-US" b="1" dirty="0"/>
                        <a:t> </a:t>
                      </a:r>
                    </a:p>
                  </a:txBody>
                  <a:tcPr/>
                </a:tc>
                <a:tc>
                  <a:txBody>
                    <a:bodyPr/>
                    <a:lstStyle/>
                    <a:p>
                      <a:pPr algn="ctr"/>
                      <a:r>
                        <a:rPr lang="en-US" b="1" dirty="0"/>
                        <a:t>3</a:t>
                      </a:r>
                      <a:r>
                        <a:rPr lang="en-US" b="1" baseline="30000" dirty="0"/>
                        <a:t>rd</a:t>
                      </a:r>
                      <a:r>
                        <a:rPr lang="en-US" b="1" dirty="0"/>
                        <a:t> </a:t>
                      </a:r>
                    </a:p>
                  </a:txBody>
                  <a:tcPr/>
                </a:tc>
                <a:tc>
                  <a:txBody>
                    <a:bodyPr/>
                    <a:lstStyle/>
                    <a:p>
                      <a:pPr algn="ctr"/>
                      <a:r>
                        <a:rPr lang="en-US" b="1" dirty="0"/>
                        <a:t>4</a:t>
                      </a:r>
                      <a:r>
                        <a:rPr lang="en-US" b="1" baseline="30000" dirty="0"/>
                        <a:t>th</a:t>
                      </a:r>
                      <a:r>
                        <a:rPr lang="en-US" b="1" dirty="0"/>
                        <a:t> </a:t>
                      </a:r>
                    </a:p>
                  </a:txBody>
                  <a:tcPr/>
                </a:tc>
                <a:tc>
                  <a:txBody>
                    <a:bodyPr/>
                    <a:lstStyle/>
                    <a:p>
                      <a:pPr algn="ctr"/>
                      <a:r>
                        <a:rPr lang="en-US" b="1" dirty="0"/>
                        <a:t>5</a:t>
                      </a:r>
                      <a:r>
                        <a:rPr lang="en-US" b="1" baseline="30000" dirty="0"/>
                        <a:t>th</a:t>
                      </a:r>
                      <a:r>
                        <a:rPr lang="en-US" b="1" dirty="0"/>
                        <a:t> </a:t>
                      </a:r>
                    </a:p>
                  </a:txBody>
                  <a:tcPr/>
                </a:tc>
                <a:tc>
                  <a:txBody>
                    <a:bodyPr/>
                    <a:lstStyle/>
                    <a:p>
                      <a:pPr algn="ctr"/>
                      <a:r>
                        <a:rPr lang="en-US" b="1" dirty="0"/>
                        <a:t>6</a:t>
                      </a:r>
                      <a:r>
                        <a:rPr lang="en-US" b="1" baseline="30000" dirty="0"/>
                        <a:t>th</a:t>
                      </a:r>
                      <a:r>
                        <a:rPr lang="en-US" b="1" dirty="0"/>
                        <a:t> </a:t>
                      </a:r>
                    </a:p>
                  </a:txBody>
                  <a:tcPr/>
                </a:tc>
                <a:tc>
                  <a:txBody>
                    <a:bodyPr/>
                    <a:lstStyle/>
                    <a:p>
                      <a:pPr algn="ctr"/>
                      <a:r>
                        <a:rPr lang="en-US" b="1" dirty="0"/>
                        <a:t>7</a:t>
                      </a:r>
                      <a:r>
                        <a:rPr lang="en-US" b="1" baseline="30000" dirty="0"/>
                        <a:t>th</a:t>
                      </a:r>
                      <a:r>
                        <a:rPr lang="en-US" b="1" dirty="0"/>
                        <a:t> </a:t>
                      </a:r>
                    </a:p>
                  </a:txBody>
                  <a:tcPr/>
                </a:tc>
                <a:extLst>
                  <a:ext uri="{0D108BD9-81ED-4DB2-BD59-A6C34878D82A}">
                    <a16:rowId xmlns:a16="http://schemas.microsoft.com/office/drawing/2014/main" val="10000"/>
                  </a:ext>
                </a:extLst>
              </a:tr>
              <a:tr h="330811">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1</a:t>
                      </a:r>
                    </a:p>
                  </a:txBody>
                  <a:tcPr>
                    <a:solidFill>
                      <a:schemeClr val="accent1">
                        <a:lumMod val="40000"/>
                        <a:lumOff val="60000"/>
                      </a:schemeClr>
                    </a:solidFill>
                  </a:tcPr>
                </a:tc>
                <a:extLst>
                  <a:ext uri="{0D108BD9-81ED-4DB2-BD59-A6C34878D82A}">
                    <a16:rowId xmlns:a16="http://schemas.microsoft.com/office/drawing/2014/main" val="10001"/>
                  </a:ext>
                </a:extLst>
              </a:tr>
              <a:tr h="330811">
                <a:tc>
                  <a:txBody>
                    <a:bodyPr/>
                    <a:lstStyle/>
                    <a:p>
                      <a:r>
                        <a:rPr lang="en-US" b="1" dirty="0"/>
                        <a:t>2</a:t>
                      </a:r>
                    </a:p>
                  </a:txBody>
                  <a:tcPr>
                    <a:solidFill>
                      <a:schemeClr val="bg1"/>
                    </a:solidFill>
                  </a:tcPr>
                </a:tc>
                <a:tc>
                  <a:txBody>
                    <a:bodyPr/>
                    <a:lstStyle/>
                    <a:p>
                      <a:r>
                        <a:rPr lang="en-US" b="1" dirty="0"/>
                        <a:t>3</a:t>
                      </a:r>
                    </a:p>
                  </a:txBody>
                  <a:tcPr>
                    <a:solidFill>
                      <a:schemeClr val="bg1"/>
                    </a:solidFill>
                  </a:tcPr>
                </a:tc>
                <a:tc>
                  <a:txBody>
                    <a:bodyPr/>
                    <a:lstStyle/>
                    <a:p>
                      <a:r>
                        <a:rPr lang="en-US" b="1" dirty="0"/>
                        <a:t>4</a:t>
                      </a:r>
                    </a:p>
                  </a:txBody>
                  <a:tcPr>
                    <a:solidFill>
                      <a:schemeClr val="bg1"/>
                    </a:solidFill>
                  </a:tcPr>
                </a:tc>
                <a:tc>
                  <a:txBody>
                    <a:bodyPr/>
                    <a:lstStyle/>
                    <a:p>
                      <a:r>
                        <a:rPr lang="en-US" b="1" dirty="0"/>
                        <a:t>5</a:t>
                      </a:r>
                    </a:p>
                  </a:txBody>
                  <a:tcPr>
                    <a:solidFill>
                      <a:schemeClr val="bg1"/>
                    </a:solidFill>
                  </a:tcPr>
                </a:tc>
                <a:tc>
                  <a:txBody>
                    <a:bodyPr/>
                    <a:lstStyle/>
                    <a:p>
                      <a:r>
                        <a:rPr lang="en-US" b="1" dirty="0"/>
                        <a:t>6</a:t>
                      </a:r>
                    </a:p>
                  </a:txBody>
                  <a:tcPr>
                    <a:solidFill>
                      <a:schemeClr val="bg1"/>
                    </a:solidFill>
                  </a:tcPr>
                </a:tc>
                <a:tc>
                  <a:txBody>
                    <a:bodyPr/>
                    <a:lstStyle/>
                    <a:p>
                      <a:r>
                        <a:rPr lang="en-US" b="1" dirty="0"/>
                        <a:t>7</a:t>
                      </a:r>
                    </a:p>
                  </a:txBody>
                  <a:tcPr>
                    <a:solidFill>
                      <a:schemeClr val="bg1"/>
                    </a:solidFill>
                  </a:tcPr>
                </a:tc>
                <a:tc>
                  <a:txBody>
                    <a:bodyPr/>
                    <a:lstStyle/>
                    <a:p>
                      <a:r>
                        <a:rPr lang="en-US" b="1" dirty="0"/>
                        <a:t>8</a:t>
                      </a:r>
                    </a:p>
                  </a:txBody>
                  <a:tcPr>
                    <a:solidFill>
                      <a:schemeClr val="accent1">
                        <a:lumMod val="40000"/>
                        <a:lumOff val="60000"/>
                      </a:schemeClr>
                    </a:solidFill>
                  </a:tcPr>
                </a:tc>
                <a:extLst>
                  <a:ext uri="{0D108BD9-81ED-4DB2-BD59-A6C34878D82A}">
                    <a16:rowId xmlns:a16="http://schemas.microsoft.com/office/drawing/2014/main" val="10002"/>
                  </a:ext>
                </a:extLst>
              </a:tr>
              <a:tr h="330811">
                <a:tc>
                  <a:txBody>
                    <a:bodyPr/>
                    <a:lstStyle/>
                    <a:p>
                      <a:r>
                        <a:rPr lang="en-US" b="1" dirty="0"/>
                        <a:t>9</a:t>
                      </a:r>
                    </a:p>
                  </a:txBody>
                  <a:tcPr>
                    <a:solidFill>
                      <a:schemeClr val="bg1"/>
                    </a:solidFill>
                  </a:tcPr>
                </a:tc>
                <a:tc>
                  <a:txBody>
                    <a:bodyPr/>
                    <a:lstStyle/>
                    <a:p>
                      <a:r>
                        <a:rPr lang="en-US" b="1" dirty="0"/>
                        <a:t>10</a:t>
                      </a:r>
                    </a:p>
                  </a:txBody>
                  <a:tcPr>
                    <a:solidFill>
                      <a:schemeClr val="bg1"/>
                    </a:solidFill>
                  </a:tcPr>
                </a:tc>
                <a:tc>
                  <a:txBody>
                    <a:bodyPr/>
                    <a:lstStyle/>
                    <a:p>
                      <a:r>
                        <a:rPr lang="en-US" b="1" dirty="0"/>
                        <a:t>11</a:t>
                      </a:r>
                    </a:p>
                  </a:txBody>
                  <a:tcPr>
                    <a:solidFill>
                      <a:schemeClr val="bg1"/>
                    </a:solidFill>
                  </a:tcPr>
                </a:tc>
                <a:tc>
                  <a:txBody>
                    <a:bodyPr/>
                    <a:lstStyle/>
                    <a:p>
                      <a:r>
                        <a:rPr lang="en-US" b="1" dirty="0"/>
                        <a:t>12</a:t>
                      </a:r>
                    </a:p>
                  </a:txBody>
                  <a:tcPr>
                    <a:solidFill>
                      <a:schemeClr val="bg1"/>
                    </a:solidFill>
                  </a:tcPr>
                </a:tc>
                <a:tc>
                  <a:txBody>
                    <a:bodyPr/>
                    <a:lstStyle/>
                    <a:p>
                      <a:r>
                        <a:rPr lang="en-US" b="1" dirty="0"/>
                        <a:t>13</a:t>
                      </a:r>
                    </a:p>
                  </a:txBody>
                  <a:tcPr>
                    <a:solidFill>
                      <a:schemeClr val="bg1"/>
                    </a:solidFill>
                  </a:tcPr>
                </a:tc>
                <a:tc>
                  <a:txBody>
                    <a:bodyPr/>
                    <a:lstStyle/>
                    <a:p>
                      <a:r>
                        <a:rPr lang="en-US" sz="1600" b="1" dirty="0"/>
                        <a:t>14</a:t>
                      </a:r>
                      <a:r>
                        <a:rPr lang="en-US" sz="1100" b="1" dirty="0"/>
                        <a:t>P/O</a:t>
                      </a:r>
                      <a:endParaRPr lang="en-US" b="1" dirty="0"/>
                    </a:p>
                  </a:txBody>
                  <a:tcPr>
                    <a:gradFill>
                      <a:gsLst>
                        <a:gs pos="30000">
                          <a:srgbClr val="FF0000"/>
                        </a:gs>
                        <a:gs pos="61000">
                          <a:schemeClr val="accent1">
                            <a:lumMod val="40000"/>
                            <a:lumOff val="60000"/>
                          </a:schemeClr>
                        </a:gs>
                      </a:gsLst>
                      <a:lin ang="2700000" scaled="1"/>
                    </a:gradFill>
                  </a:tcPr>
                </a:tc>
                <a:tc>
                  <a:txBody>
                    <a:bodyPr/>
                    <a:lstStyle/>
                    <a:p>
                      <a:r>
                        <a:rPr lang="en-US" b="1" dirty="0">
                          <a:solidFill>
                            <a:srgbClr val="002060"/>
                          </a:solidFill>
                        </a:rPr>
                        <a:t>15</a:t>
                      </a:r>
                      <a:r>
                        <a:rPr lang="en-US" sz="1050" b="1" dirty="0">
                          <a:solidFill>
                            <a:srgbClr val="002060"/>
                          </a:solidFill>
                        </a:rPr>
                        <a:t>ULB</a:t>
                      </a:r>
                      <a:endParaRPr lang="en-US" b="1" dirty="0">
                        <a:solidFill>
                          <a:srgbClr val="002060"/>
                        </a:solidFill>
                      </a:endParaRPr>
                    </a:p>
                  </a:txBody>
                  <a:tcPr>
                    <a:gradFill>
                      <a:gsLst>
                        <a:gs pos="30000">
                          <a:srgbClr val="CCFF99"/>
                        </a:gs>
                        <a:gs pos="61000">
                          <a:schemeClr val="accent1">
                            <a:lumMod val="88000"/>
                            <a:lumOff val="12000"/>
                          </a:schemeClr>
                        </a:gs>
                      </a:gsLst>
                      <a:lin ang="2700000" scaled="1"/>
                    </a:gradFill>
                  </a:tcPr>
                </a:tc>
                <a:extLst>
                  <a:ext uri="{0D108BD9-81ED-4DB2-BD59-A6C34878D82A}">
                    <a16:rowId xmlns:a16="http://schemas.microsoft.com/office/drawing/2014/main" val="10003"/>
                  </a:ext>
                </a:extLst>
              </a:tr>
              <a:tr h="330811">
                <a:tc>
                  <a:txBody>
                    <a:bodyPr/>
                    <a:lstStyle/>
                    <a:p>
                      <a:r>
                        <a:rPr lang="en-US" sz="1800" b="1" dirty="0">
                          <a:solidFill>
                            <a:schemeClr val="accent6">
                              <a:lumMod val="50000"/>
                            </a:schemeClr>
                          </a:solidFill>
                        </a:rPr>
                        <a:t>16</a:t>
                      </a:r>
                      <a:r>
                        <a:rPr lang="en-US" sz="1100" b="1" dirty="0">
                          <a:solidFill>
                            <a:schemeClr val="accent6">
                              <a:lumMod val="50000"/>
                            </a:schemeClr>
                          </a:solidFill>
                        </a:rPr>
                        <a:t>WS</a:t>
                      </a:r>
                      <a:endParaRPr lang="en-US" b="1" dirty="0">
                        <a:solidFill>
                          <a:schemeClr val="accent6">
                            <a:lumMod val="50000"/>
                          </a:schemeClr>
                        </a:solidFill>
                      </a:endParaRPr>
                    </a:p>
                  </a:txBody>
                  <a:tcPr>
                    <a:gradFill>
                      <a:gsLst>
                        <a:gs pos="42000">
                          <a:srgbClr val="00B050"/>
                        </a:gs>
                        <a:gs pos="57000">
                          <a:srgbClr val="CCFF99"/>
                        </a:gs>
                      </a:gsLst>
                      <a:lin ang="2700000" scaled="1"/>
                    </a:gradFill>
                  </a:tcPr>
                </a:tc>
                <a:tc>
                  <a:txBody>
                    <a:bodyPr/>
                    <a:lstStyle/>
                    <a:p>
                      <a:r>
                        <a:rPr lang="en-US" b="1" dirty="0"/>
                        <a:t>17</a:t>
                      </a:r>
                    </a:p>
                  </a:txBody>
                  <a:tcPr>
                    <a:solidFill>
                      <a:srgbClr val="CCFF99"/>
                    </a:solidFill>
                  </a:tcPr>
                </a:tc>
                <a:tc>
                  <a:txBody>
                    <a:bodyPr/>
                    <a:lstStyle/>
                    <a:p>
                      <a:r>
                        <a:rPr lang="en-US" b="1" dirty="0"/>
                        <a:t>18</a:t>
                      </a:r>
                    </a:p>
                  </a:txBody>
                  <a:tcPr>
                    <a:solidFill>
                      <a:srgbClr val="CCFF99"/>
                    </a:solidFill>
                  </a:tcPr>
                </a:tc>
                <a:tc>
                  <a:txBody>
                    <a:bodyPr/>
                    <a:lstStyle/>
                    <a:p>
                      <a:r>
                        <a:rPr lang="en-US" b="1" dirty="0"/>
                        <a:t>19</a:t>
                      </a:r>
                    </a:p>
                  </a:txBody>
                  <a:tcPr>
                    <a:solidFill>
                      <a:srgbClr val="CCFF99"/>
                    </a:solidFill>
                  </a:tcPr>
                </a:tc>
                <a:tc>
                  <a:txBody>
                    <a:bodyPr/>
                    <a:lstStyle/>
                    <a:p>
                      <a:r>
                        <a:rPr lang="en-US" b="1" dirty="0"/>
                        <a:t>20</a:t>
                      </a:r>
                    </a:p>
                  </a:txBody>
                  <a:tcPr>
                    <a:solidFill>
                      <a:srgbClr val="CC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21</a:t>
                      </a:r>
                    </a:p>
                  </a:txBody>
                  <a:tcPr>
                    <a:solidFill>
                      <a:srgbClr val="CCFF99"/>
                    </a:solidFill>
                  </a:tcPr>
                </a:tc>
                <a:tc>
                  <a:txBody>
                    <a:bodyPr/>
                    <a:lstStyle/>
                    <a:p>
                      <a:r>
                        <a:rPr lang="en-US" b="1" dirty="0"/>
                        <a:t>22</a:t>
                      </a:r>
                    </a:p>
                  </a:txBody>
                  <a:tcPr>
                    <a:solidFill>
                      <a:schemeClr val="accent1">
                        <a:lumMod val="40000"/>
                        <a:lumOff val="60000"/>
                      </a:schemeClr>
                    </a:solidFill>
                  </a:tcPr>
                </a:tc>
                <a:extLst>
                  <a:ext uri="{0D108BD9-81ED-4DB2-BD59-A6C34878D82A}">
                    <a16:rowId xmlns:a16="http://schemas.microsoft.com/office/drawing/2014/main" val="10004"/>
                  </a:ext>
                </a:extLst>
              </a:tr>
              <a:tr h="330811">
                <a:tc>
                  <a:txBody>
                    <a:bodyPr/>
                    <a:lstStyle/>
                    <a:p>
                      <a:r>
                        <a:rPr lang="en-US" b="1" dirty="0"/>
                        <a:t>23</a:t>
                      </a:r>
                    </a:p>
                  </a:txBody>
                  <a:tcPr>
                    <a:solidFill>
                      <a:schemeClr val="bg1"/>
                    </a:solidFill>
                  </a:tcPr>
                </a:tc>
                <a:tc>
                  <a:txBody>
                    <a:bodyPr/>
                    <a:lstStyle/>
                    <a:p>
                      <a:r>
                        <a:rPr lang="en-US" b="1" dirty="0"/>
                        <a:t>24</a:t>
                      </a:r>
                    </a:p>
                  </a:txBody>
                  <a:tcPr>
                    <a:solidFill>
                      <a:schemeClr val="bg1"/>
                    </a:solidFill>
                  </a:tcPr>
                </a:tc>
                <a:tc>
                  <a:txBody>
                    <a:bodyPr/>
                    <a:lstStyle/>
                    <a:p>
                      <a:r>
                        <a:rPr lang="en-US" b="1" dirty="0"/>
                        <a:t>25</a:t>
                      </a:r>
                    </a:p>
                  </a:txBody>
                  <a:tcPr>
                    <a:solidFill>
                      <a:schemeClr val="bg1"/>
                    </a:solidFill>
                  </a:tcPr>
                </a:tc>
                <a:tc>
                  <a:txBody>
                    <a:bodyPr/>
                    <a:lstStyle/>
                    <a:p>
                      <a:r>
                        <a:rPr lang="en-US" b="1" dirty="0"/>
                        <a:t>26</a:t>
                      </a:r>
                    </a:p>
                  </a:txBody>
                  <a:tcPr>
                    <a:solidFill>
                      <a:schemeClr val="bg1"/>
                    </a:solidFill>
                  </a:tcPr>
                </a:tc>
                <a:tc>
                  <a:txBody>
                    <a:bodyPr/>
                    <a:lstStyle/>
                    <a:p>
                      <a:r>
                        <a:rPr lang="en-US" b="1" dirty="0"/>
                        <a:t>27</a:t>
                      </a:r>
                    </a:p>
                  </a:txBody>
                  <a:tcPr>
                    <a:solidFill>
                      <a:schemeClr val="bg1"/>
                    </a:solidFill>
                  </a:tcPr>
                </a:tc>
                <a:tc>
                  <a:txBody>
                    <a:bodyPr/>
                    <a:lstStyle/>
                    <a:p>
                      <a:r>
                        <a:rPr lang="en-US" b="1" dirty="0"/>
                        <a:t>28</a:t>
                      </a:r>
                    </a:p>
                  </a:txBody>
                  <a:tcPr>
                    <a:solidFill>
                      <a:schemeClr val="bg1"/>
                    </a:solidFill>
                  </a:tcPr>
                </a:tc>
                <a:tc>
                  <a:txBody>
                    <a:bodyPr/>
                    <a:lstStyle/>
                    <a:p>
                      <a:r>
                        <a:rPr lang="en-US" b="1" dirty="0"/>
                        <a:t>29</a:t>
                      </a:r>
                    </a:p>
                  </a:txBody>
                  <a:tcPr>
                    <a:solidFill>
                      <a:schemeClr val="accent1">
                        <a:lumMod val="40000"/>
                        <a:lumOff val="60000"/>
                      </a:schemeClr>
                    </a:solidFill>
                  </a:tcPr>
                </a:tc>
                <a:extLst>
                  <a:ext uri="{0D108BD9-81ED-4DB2-BD59-A6C34878D82A}">
                    <a16:rowId xmlns:a16="http://schemas.microsoft.com/office/drawing/2014/main" val="10005"/>
                  </a:ext>
                </a:extLst>
              </a:tr>
              <a:tr h="330811">
                <a:tc>
                  <a:txBody>
                    <a:bodyPr/>
                    <a:lstStyle/>
                    <a:p>
                      <a:r>
                        <a:rPr lang="en-US" b="1" dirty="0"/>
                        <a:t>30</a:t>
                      </a:r>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extLst>
                  <a:ext uri="{0D108BD9-81ED-4DB2-BD59-A6C34878D82A}">
                    <a16:rowId xmlns:a16="http://schemas.microsoft.com/office/drawing/2014/main" val="10006"/>
                  </a:ext>
                </a:extLst>
              </a:tr>
            </a:tbl>
          </a:graphicData>
        </a:graphic>
      </p:graphicFrame>
      <p:sp>
        <p:nvSpPr>
          <p:cNvPr id="6" name="Rectangle 5"/>
          <p:cNvSpPr/>
          <p:nvPr/>
        </p:nvSpPr>
        <p:spPr>
          <a:xfrm>
            <a:off x="647521" y="2743200"/>
            <a:ext cx="4267200" cy="584775"/>
          </a:xfrm>
          <a:prstGeom prst="rect">
            <a:avLst/>
          </a:prstGeom>
          <a:noFill/>
        </p:spPr>
        <p:txBody>
          <a:bodyPr wrap="square" lIns="91440" tIns="45720" rIns="91440" bIns="45720">
            <a:spAutoFit/>
          </a:bodyPr>
          <a:lstStyle/>
          <a:p>
            <a:pPr algn="ctr"/>
            <a:r>
              <a:rPr lang="en-US" sz="3200" b="1" dirty="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Friday</a:t>
            </a: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p>
        </p:txBody>
      </p:sp>
      <p:sp>
        <p:nvSpPr>
          <p:cNvPr id="7" name="TextBox 6"/>
          <p:cNvSpPr txBox="1"/>
          <p:nvPr/>
        </p:nvSpPr>
        <p:spPr>
          <a:xfrm>
            <a:off x="5105400" y="3137645"/>
            <a:ext cx="3733800" cy="2862322"/>
          </a:xfrm>
          <a:prstGeom prst="rect">
            <a:avLst/>
          </a:prstGeom>
          <a:solidFill>
            <a:schemeClr val="tx2">
              <a:lumMod val="50000"/>
            </a:schemeClr>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h="25400" prst="softRound"/>
            </a:sp3d>
          </a:bodyPr>
          <a:lstStyle/>
          <a:p>
            <a:pPr algn="ctr">
              <a:lnSpc>
                <a:spcPct val="90000"/>
              </a:lnSpc>
            </a:pPr>
            <a:r>
              <a:rPr lang="en-US" sz="2000" b="1" dirty="0">
                <a:solidFill>
                  <a:schemeClr val="bg1"/>
                </a:solidFill>
                <a:latin typeface="Arial Rounded MT Bold" pitchFamily="34" charset="0"/>
              </a:rPr>
              <a:t>When </a:t>
            </a:r>
            <a:r>
              <a:rPr lang="en-US" sz="2000" b="1" dirty="0">
                <a:solidFill>
                  <a:srgbClr val="FFFF00"/>
                </a:solidFill>
                <a:latin typeface="Arial Rounded MT Bold" pitchFamily="34" charset="0"/>
              </a:rPr>
              <a:t>Passover</a:t>
            </a:r>
            <a:r>
              <a:rPr lang="en-US" sz="2000" b="1" dirty="0">
                <a:solidFill>
                  <a:schemeClr val="bg1"/>
                </a:solidFill>
                <a:latin typeface="Arial Rounded MT Bold" pitchFamily="34" charset="0"/>
              </a:rPr>
              <a:t> falls on Friday – a 6</a:t>
            </a:r>
            <a:r>
              <a:rPr lang="en-US" sz="2000" b="1" baseline="30000" dirty="0">
                <a:solidFill>
                  <a:schemeClr val="bg1"/>
                </a:solidFill>
                <a:latin typeface="Arial Rounded MT Bold" pitchFamily="34" charset="0"/>
              </a:rPr>
              <a:t>th</a:t>
            </a:r>
            <a:r>
              <a:rPr lang="en-US" sz="2000" b="1" dirty="0">
                <a:solidFill>
                  <a:schemeClr val="bg1"/>
                </a:solidFill>
                <a:latin typeface="Arial Rounded MT Bold" pitchFamily="34" charset="0"/>
              </a:rPr>
              <a:t> cycle: </a:t>
            </a:r>
          </a:p>
          <a:p>
            <a:pPr marL="342900" indent="-342900">
              <a:lnSpc>
                <a:spcPct val="90000"/>
              </a:lnSpc>
              <a:buFont typeface="Arial" pitchFamily="34" charset="0"/>
              <a:buChar char="•"/>
            </a:pPr>
            <a:r>
              <a:rPr lang="en-US" sz="2000" b="1" dirty="0">
                <a:solidFill>
                  <a:schemeClr val="accent2"/>
                </a:solidFill>
                <a:latin typeface="Arial Rounded MT Bold" pitchFamily="34" charset="0"/>
              </a:rPr>
              <a:t>1</a:t>
            </a:r>
            <a:r>
              <a:rPr lang="en-US" sz="2000" b="1" baseline="30000" dirty="0">
                <a:solidFill>
                  <a:schemeClr val="accent2"/>
                </a:solidFill>
                <a:latin typeface="Arial Rounded MT Bold" pitchFamily="34" charset="0"/>
              </a:rPr>
              <a:t>st</a:t>
            </a:r>
            <a:r>
              <a:rPr lang="en-US" sz="2000" b="1" dirty="0">
                <a:solidFill>
                  <a:schemeClr val="accent2"/>
                </a:solidFill>
                <a:latin typeface="Arial Rounded MT Bold" pitchFamily="34" charset="0"/>
              </a:rPr>
              <a:t> Sabbath of ULB </a:t>
            </a:r>
            <a:r>
              <a:rPr lang="en-US" sz="1600" b="1" dirty="0">
                <a:solidFill>
                  <a:schemeClr val="bg1"/>
                </a:solidFill>
                <a:latin typeface="Arial Rounded MT Bold" pitchFamily="34" charset="0"/>
              </a:rPr>
              <a:t>(as </a:t>
            </a:r>
            <a:br>
              <a:rPr lang="en-US" sz="1600" b="1" dirty="0">
                <a:solidFill>
                  <a:schemeClr val="bg1"/>
                </a:solidFill>
                <a:latin typeface="Arial Rounded MT Bold" pitchFamily="34" charset="0"/>
              </a:rPr>
            </a:br>
            <a:r>
              <a:rPr lang="en-US" sz="1600" b="1" dirty="0">
                <a:solidFill>
                  <a:schemeClr val="bg1"/>
                </a:solidFill>
                <a:latin typeface="Arial Rounded MT Bold" pitchFamily="34" charset="0"/>
              </a:rPr>
              <a:t>Abib 15</a:t>
            </a:r>
            <a:r>
              <a:rPr lang="en-US" sz="1600" b="1" baseline="30000" dirty="0">
                <a:solidFill>
                  <a:schemeClr val="bg1"/>
                </a:solidFill>
                <a:latin typeface="Arial Rounded MT Bold" pitchFamily="34" charset="0"/>
              </a:rPr>
              <a:t>th</a:t>
            </a:r>
            <a:r>
              <a:rPr lang="en-US" sz="1600" b="1" dirty="0">
                <a:solidFill>
                  <a:schemeClr val="bg1"/>
                </a:solidFill>
                <a:latin typeface="Arial Rounded MT Bold" pitchFamily="34" charset="0"/>
              </a:rPr>
              <a:t>) </a:t>
            </a:r>
            <a:r>
              <a:rPr lang="en-US" sz="2000" b="1" dirty="0">
                <a:solidFill>
                  <a:schemeClr val="bg1"/>
                </a:solidFill>
                <a:latin typeface="Arial Rounded MT Bold" pitchFamily="34" charset="0"/>
              </a:rPr>
              <a:t>will also be on a weekly </a:t>
            </a:r>
            <a:r>
              <a:rPr lang="en-US" sz="1600" b="1" dirty="0">
                <a:solidFill>
                  <a:schemeClr val="bg1"/>
                </a:solidFill>
                <a:latin typeface="Arial Rounded MT Bold" pitchFamily="34" charset="0"/>
              </a:rPr>
              <a:t>[</a:t>
            </a:r>
            <a:r>
              <a:rPr lang="en-US" sz="1600" b="1" dirty="0">
                <a:solidFill>
                  <a:srgbClr val="00B0F0"/>
                </a:solidFill>
                <a:latin typeface="Arial Rounded MT Bold" pitchFamily="34" charset="0"/>
              </a:rPr>
              <a:t>H7676</a:t>
            </a:r>
            <a:r>
              <a:rPr lang="en-US" sz="1600" b="1" dirty="0">
                <a:solidFill>
                  <a:schemeClr val="bg1"/>
                </a:solidFill>
                <a:latin typeface="Arial Rounded MT Bold" pitchFamily="34" charset="0"/>
              </a:rPr>
              <a:t>] </a:t>
            </a:r>
            <a:r>
              <a:rPr lang="en-US" sz="2000" b="1" dirty="0">
                <a:solidFill>
                  <a:srgbClr val="00B0F0"/>
                </a:solidFill>
                <a:latin typeface="Arial Rounded MT Bold" pitchFamily="34" charset="0"/>
              </a:rPr>
              <a:t>Sabbath.</a:t>
            </a:r>
          </a:p>
          <a:p>
            <a:pPr marL="342900" indent="-342900">
              <a:lnSpc>
                <a:spcPct val="90000"/>
              </a:lnSpc>
              <a:buFont typeface="Arial" pitchFamily="34" charset="0"/>
              <a:buChar char="•"/>
            </a:pPr>
            <a:r>
              <a:rPr lang="en-US" sz="2000" b="1" dirty="0">
                <a:solidFill>
                  <a:schemeClr val="bg1"/>
                </a:solidFill>
                <a:latin typeface="Arial Rounded MT Bold" pitchFamily="34" charset="0"/>
              </a:rPr>
              <a:t>BUT … </a:t>
            </a:r>
            <a:r>
              <a:rPr lang="en-US" sz="2000" b="1" dirty="0">
                <a:solidFill>
                  <a:srgbClr val="00FF00"/>
                </a:solidFill>
                <a:latin typeface="Arial Rounded MT Bold" pitchFamily="34" charset="0"/>
              </a:rPr>
              <a:t>Wave Sheaf on Abib 16</a:t>
            </a:r>
            <a:r>
              <a:rPr lang="en-US" sz="2000" b="1" baseline="30000" dirty="0">
                <a:solidFill>
                  <a:srgbClr val="00FF00"/>
                </a:solidFill>
                <a:latin typeface="Arial Rounded MT Bold" pitchFamily="34" charset="0"/>
              </a:rPr>
              <a:t>th</a:t>
            </a:r>
            <a:r>
              <a:rPr lang="en-US" sz="2000" b="1" dirty="0">
                <a:solidFill>
                  <a:srgbClr val="00FF00"/>
                </a:solidFill>
                <a:latin typeface="Arial Rounded MT Bold" pitchFamily="34" charset="0"/>
              </a:rPr>
              <a:t> is following the</a:t>
            </a:r>
            <a:r>
              <a:rPr lang="en-US" sz="2000" b="1" dirty="0">
                <a:solidFill>
                  <a:schemeClr val="bg1"/>
                </a:solidFill>
                <a:latin typeface="Arial Rounded MT Bold" pitchFamily="34" charset="0"/>
              </a:rPr>
              <a:t> weekly </a:t>
            </a:r>
            <a:r>
              <a:rPr lang="en-US" sz="1600" b="1" dirty="0">
                <a:solidFill>
                  <a:schemeClr val="bg1"/>
                </a:solidFill>
                <a:latin typeface="Arial Rounded MT Bold" pitchFamily="34" charset="0"/>
              </a:rPr>
              <a:t>[</a:t>
            </a:r>
            <a:r>
              <a:rPr lang="en-US" sz="1600" b="1" dirty="0">
                <a:solidFill>
                  <a:srgbClr val="00B0F0"/>
                </a:solidFill>
                <a:latin typeface="Arial Rounded MT Bold" pitchFamily="34" charset="0"/>
              </a:rPr>
              <a:t>H7676</a:t>
            </a:r>
            <a:r>
              <a:rPr lang="en-US" sz="1600" b="1" dirty="0">
                <a:solidFill>
                  <a:schemeClr val="bg1"/>
                </a:solidFill>
                <a:latin typeface="Arial Rounded MT Bold" pitchFamily="34" charset="0"/>
              </a:rPr>
              <a:t>] </a:t>
            </a:r>
            <a:r>
              <a:rPr lang="en-US" sz="2000" b="1" dirty="0">
                <a:solidFill>
                  <a:srgbClr val="00B0F0"/>
                </a:solidFill>
                <a:latin typeface="Arial Rounded MT Bold" pitchFamily="34" charset="0"/>
              </a:rPr>
              <a:t>Sabbath, </a:t>
            </a:r>
            <a:r>
              <a:rPr lang="en-US" sz="2000" b="1" dirty="0">
                <a:solidFill>
                  <a:srgbClr val="FF0000"/>
                </a:solidFill>
                <a:latin typeface="Arial Rounded MT Bold" pitchFamily="34" charset="0"/>
              </a:rPr>
              <a:t>NOT</a:t>
            </a:r>
            <a:r>
              <a:rPr lang="en-US" sz="2000" b="1" dirty="0">
                <a:solidFill>
                  <a:schemeClr val="bg1"/>
                </a:solidFill>
                <a:latin typeface="Arial Rounded MT Bold" pitchFamily="34" charset="0"/>
              </a:rPr>
              <a:t> the </a:t>
            </a:r>
            <a:r>
              <a:rPr lang="en-US" sz="2000" b="1" dirty="0">
                <a:solidFill>
                  <a:schemeClr val="accent2"/>
                </a:solidFill>
                <a:latin typeface="Arial Rounded MT Bold" pitchFamily="34" charset="0"/>
              </a:rPr>
              <a:t>High Sabbath </a:t>
            </a:r>
            <a:br>
              <a:rPr lang="en-US" sz="2000" b="1" dirty="0">
                <a:solidFill>
                  <a:schemeClr val="accent2"/>
                </a:solidFill>
                <a:latin typeface="Arial Rounded MT Bold" pitchFamily="34" charset="0"/>
              </a:rPr>
            </a:br>
            <a:r>
              <a:rPr lang="en-US" sz="2000" b="1" dirty="0">
                <a:solidFill>
                  <a:schemeClr val="accent2"/>
                </a:solidFill>
                <a:latin typeface="Arial Rounded MT Bold" pitchFamily="34" charset="0"/>
              </a:rPr>
              <a:t>of Unleavened Bread.</a:t>
            </a:r>
          </a:p>
        </p:txBody>
      </p:sp>
      <p:sp>
        <p:nvSpPr>
          <p:cNvPr id="9" name="Rectangle 8"/>
          <p:cNvSpPr/>
          <p:nvPr/>
        </p:nvSpPr>
        <p:spPr>
          <a:xfrm>
            <a:off x="4258235" y="4426126"/>
            <a:ext cx="672908" cy="410870"/>
          </a:xfrm>
          <a:prstGeom prst="rect">
            <a:avLst/>
          </a:prstGeom>
          <a:noFill/>
          <a:ln w="57150">
            <a:solidFill>
              <a:schemeClr val="accent2">
                <a:lumMod val="60000"/>
                <a:lumOff val="40000"/>
              </a:schemeClr>
            </a:solidFill>
          </a:ln>
          <a:effectLst>
            <a:glow rad="88900">
              <a:srgbClr val="00FFFF"/>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lumMod val="50000"/>
                </a:schemeClr>
              </a:solidFill>
            </a:endParaRPr>
          </a:p>
        </p:txBody>
      </p:sp>
      <p:sp>
        <p:nvSpPr>
          <p:cNvPr id="10" name="Rectangle 9"/>
          <p:cNvSpPr/>
          <p:nvPr/>
        </p:nvSpPr>
        <p:spPr>
          <a:xfrm>
            <a:off x="647521" y="4792433"/>
            <a:ext cx="647879" cy="410870"/>
          </a:xfrm>
          <a:prstGeom prst="rect">
            <a:avLst/>
          </a:prstGeom>
          <a:noFill/>
          <a:ln w="57150">
            <a:solidFill>
              <a:srgbClr val="FFFF00"/>
            </a:solidFill>
          </a:ln>
          <a:effectLst>
            <a:glow rad="101600">
              <a:schemeClr val="accent3">
                <a:lumMod val="50000"/>
                <a:alpha val="89000"/>
              </a:schemeClr>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550120" y="6172200"/>
            <a:ext cx="8441480" cy="52322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r"/>
            <a:r>
              <a:rPr lang="en-US" sz="2800" b="1" cap="all" spc="0"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This happens about once every 7 years!</a:t>
            </a:r>
          </a:p>
        </p:txBody>
      </p:sp>
      <p:pic>
        <p:nvPicPr>
          <p:cNvPr id="8" name="Picture 6" descr="C:\Users\Rae\Desktop\wheat 5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112060" y="4498278"/>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28600" y="838200"/>
            <a:ext cx="576064" cy="2294686"/>
          </a:xfrm>
          <a:prstGeom prst="roundRect">
            <a:avLst>
              <a:gd name="adj" fmla="val 30777"/>
            </a:avLst>
          </a:prstGeom>
          <a:solidFill>
            <a:srgbClr val="6F3350"/>
          </a:solidFill>
          <a:ln w="57150">
            <a:solidFill>
              <a:schemeClr val="accent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000" b="1" dirty="0">
                <a:solidFill>
                  <a:schemeClr val="bg1"/>
                </a:solidFill>
                <a:latin typeface="Comic Sans MS" panose="030F0702030302020204" pitchFamily="66" charset="0"/>
              </a:rPr>
              <a:t>R</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E</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V</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I</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E</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W</a:t>
            </a:r>
            <a:endParaRPr lang="en-CA" sz="2800" b="1" dirty="0">
              <a:ln>
                <a:solidFill>
                  <a:srgbClr val="0000FF"/>
                </a:solidFill>
              </a:ln>
              <a:solidFill>
                <a:schemeClr val="bg1"/>
              </a:solidFill>
              <a:latin typeface="Comic Sans MS" panose="030F0702030302020204" pitchFamily="66" charset="0"/>
            </a:endParaRPr>
          </a:p>
        </p:txBody>
      </p:sp>
    </p:spTree>
    <p:extLst>
      <p:ext uri="{BB962C8B-B14F-4D97-AF65-F5344CB8AC3E}">
        <p14:creationId xmlns:p14="http://schemas.microsoft.com/office/powerpoint/2010/main" val="15820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1250"/>
                                        <p:tgtEl>
                                          <p:spTgt spid="7">
                                            <p:txEl>
                                              <p:pRg st="1" end="1"/>
                                            </p:txEl>
                                          </p:spTgt>
                                        </p:tgtEl>
                                      </p:cBhvr>
                                    </p:animEffect>
                                  </p:childTnLst>
                                </p:cTn>
                              </p:par>
                            </p:childTnLst>
                          </p:cTn>
                        </p:par>
                        <p:par>
                          <p:cTn id="19" fill="hold">
                            <p:stCondLst>
                              <p:cond delay="2250"/>
                            </p:stCondLst>
                            <p:childTnLst>
                              <p:par>
                                <p:cTn id="20" presetID="3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3250"/>
                            </p:stCondLst>
                            <p:childTnLst>
                              <p:par>
                                <p:cTn id="27" presetID="8" presetClass="emph" presetSubtype="0" fill="hold" grpId="1" nodeType="afterEffect">
                                  <p:stCondLst>
                                    <p:cond delay="750"/>
                                  </p:stCondLst>
                                  <p:childTnLst>
                                    <p:animRot by="21600000">
                                      <p:cBhvr>
                                        <p:cTn id="28" dur="2000" fill="hold"/>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up)">
                                      <p:cBhvr>
                                        <p:cTn id="33" dur="1750"/>
                                        <p:tgtEl>
                                          <p:spTgt spid="7">
                                            <p:txEl>
                                              <p:pRg st="2" end="2"/>
                                            </p:txEl>
                                          </p:spTgt>
                                        </p:tgtEl>
                                      </p:cBhvr>
                                    </p:animEffect>
                                  </p:childTnLst>
                                </p:cTn>
                              </p:par>
                            </p:childTnLst>
                          </p:cTn>
                        </p:par>
                        <p:par>
                          <p:cTn id="34" fill="hold">
                            <p:stCondLst>
                              <p:cond delay="1750"/>
                            </p:stCondLst>
                            <p:childTnLst>
                              <p:par>
                                <p:cTn id="35" presetID="21" presetClass="entr" presetSubtype="8" repeatCount="3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8)">
                                      <p:cBhvr>
                                        <p:cTn id="37" dur="125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gtEl>
                                        <p:attrNameLst>
                                          <p:attrName>ppt_y</p:attrName>
                                        </p:attrNameLst>
                                      </p:cBhvr>
                                      <p:tavLst>
                                        <p:tav tm="0">
                                          <p:val>
                                            <p:strVal val="#ppt_y"/>
                                          </p:val>
                                        </p:tav>
                                        <p:tav tm="100000">
                                          <p:val>
                                            <p:strVal val="#ppt_y"/>
                                          </p:val>
                                        </p:tav>
                                      </p:tavLst>
                                    </p:anim>
                                    <p:anim calcmode="lin" valueType="num">
                                      <p:cBhvr>
                                        <p:cTn id="4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3" grpId="0"/>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269988"/>
            <a:ext cx="1828800" cy="365125"/>
          </a:xfrm>
        </p:spPr>
        <p:txBody>
          <a:bodyPr/>
          <a:lstStyle/>
          <a:p>
            <a:fld id="{5C014052-953B-4273-8F47-BF25327D5B24}" type="slidenum">
              <a:rPr lang="en-US" smtClean="0"/>
              <a:t>48</a:t>
            </a:fld>
            <a:endParaRPr lang="en-US"/>
          </a:p>
        </p:txBody>
      </p:sp>
      <p:sp>
        <p:nvSpPr>
          <p:cNvPr id="5" name="Title 1"/>
          <p:cNvSpPr txBox="1">
            <a:spLocks/>
          </p:cNvSpPr>
          <p:nvPr/>
        </p:nvSpPr>
        <p:spPr>
          <a:xfrm>
            <a:off x="152400" y="3571246"/>
            <a:ext cx="8803640" cy="242875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So far a lot of emphasis has been placed on the </a:t>
            </a:r>
            <a:b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br>
            <a: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Hebrew numbers to prove </a:t>
            </a:r>
            <a:r>
              <a:rPr lang="en-US" sz="2400" dirty="0">
                <a:ln w="1905">
                  <a:solidFill>
                    <a:srgbClr val="002060"/>
                  </a:solidFill>
                </a:ln>
                <a:solidFill>
                  <a:srgbClr val="00B050"/>
                </a:solidFill>
                <a:effectLst>
                  <a:innerShdw blurRad="69850" dist="43180" dir="5400000">
                    <a:srgbClr val="000000">
                      <a:alpha val="65000"/>
                    </a:srgbClr>
                  </a:innerShdw>
                </a:effectLst>
                <a:latin typeface="Arial Rounded MT Bold" pitchFamily="34" charset="0"/>
              </a:rPr>
              <a:t>Wave Sheaf </a:t>
            </a:r>
            <a: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follows the </a:t>
            </a:r>
            <a:b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br>
            <a:r>
              <a:rPr lang="en-US" sz="1800" dirty="0">
                <a:ln w="1905">
                  <a:solidFill>
                    <a:srgbClr val="002060"/>
                  </a:solidFill>
                </a:ln>
                <a:solidFill>
                  <a:srgbClr val="002060"/>
                </a:solidFill>
                <a:effectLst>
                  <a:innerShdw blurRad="69850" dist="43180" dir="5400000">
                    <a:srgbClr val="000000">
                      <a:alpha val="65000"/>
                    </a:srgbClr>
                  </a:innerShdw>
                </a:effectLst>
                <a:latin typeface="Arial Rounded MT Bold" pitchFamily="34" charset="0"/>
              </a:rPr>
              <a:t>H767</a:t>
            </a:r>
            <a:r>
              <a:rPr lang="en-US" sz="1800" dirty="0">
                <a:ln w="1905">
                  <a:solidFill>
                    <a:srgbClr val="002060"/>
                  </a:solidFill>
                </a:ln>
                <a:solidFill>
                  <a:srgbClr val="00B0F0"/>
                </a:solidFill>
                <a:effectLst>
                  <a:innerShdw blurRad="69850" dist="43180" dir="5400000">
                    <a:srgbClr val="000000">
                      <a:alpha val="65000"/>
                    </a:srgbClr>
                  </a:innerShdw>
                </a:effectLst>
                <a:latin typeface="Arial Rounded MT Bold" pitchFamily="34" charset="0"/>
              </a:rPr>
              <a:t>6</a:t>
            </a:r>
            <a: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weekly </a:t>
            </a:r>
            <a:r>
              <a:rPr lang="en-US" sz="2400" dirty="0">
                <a:ln w="1905">
                  <a:solidFill>
                    <a:srgbClr val="002060"/>
                  </a:solidFill>
                </a:ln>
                <a:solidFill>
                  <a:srgbClr val="00B0F0"/>
                </a:solidFill>
                <a:effectLst>
                  <a:innerShdw blurRad="69850" dist="43180" dir="5400000">
                    <a:srgbClr val="000000">
                      <a:alpha val="65000"/>
                    </a:srgbClr>
                  </a:innerShdw>
                </a:effectLst>
                <a:latin typeface="Arial Rounded MT Bold" pitchFamily="34" charset="0"/>
              </a:rPr>
              <a:t>Sabbath</a:t>
            </a:r>
            <a: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within the </a:t>
            </a:r>
            <a:r>
              <a:rPr lang="en-US" sz="2400" dirty="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Passover</a:t>
            </a:r>
            <a: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a:t>
            </a:r>
            <a:r>
              <a:rPr lang="en-US" sz="2400" dirty="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Festival.</a:t>
            </a:r>
          </a:p>
          <a:p>
            <a:r>
              <a:rPr lang="en-US" sz="2400" dirty="0">
                <a:ln w="1905">
                  <a:solidFill>
                    <a:srgbClr val="002060"/>
                  </a:solidFill>
                </a:ln>
                <a:solidFill>
                  <a:schemeClr val="bg2">
                    <a:lumMod val="25000"/>
                  </a:schemeClr>
                </a:solidFill>
                <a:effectLst>
                  <a:innerShdw blurRad="69850" dist="43180" dir="5400000">
                    <a:srgbClr val="000000">
                      <a:alpha val="65000"/>
                    </a:srgbClr>
                  </a:innerShdw>
                </a:effectLst>
                <a:latin typeface="Arial Rounded MT Bold" pitchFamily="34" charset="0"/>
              </a:rPr>
              <a:t>Hebrew scholars have generated these Hebrew numbers.  </a:t>
            </a:r>
            <a: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While they can serve to show “the truth of the matter” there also needs to be a 2</a:t>
            </a:r>
            <a:r>
              <a:rPr lang="en-US" sz="2400" baseline="300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nd</a:t>
            </a:r>
            <a:r>
              <a:rPr lang="en-US" sz="24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rPr>
              <a:t> witness for proof. </a:t>
            </a:r>
          </a:p>
        </p:txBody>
      </p:sp>
      <p:graphicFrame>
        <p:nvGraphicFramePr>
          <p:cNvPr id="7" name="Table 6"/>
          <p:cNvGraphicFramePr>
            <a:graphicFrameLocks noGrp="1"/>
          </p:cNvGraphicFramePr>
          <p:nvPr>
            <p:extLst>
              <p:ext uri="{D42A27DB-BD31-4B8C-83A1-F6EECF244321}">
                <p14:modId xmlns:p14="http://schemas.microsoft.com/office/powerpoint/2010/main" val="2533803801"/>
              </p:ext>
            </p:extLst>
          </p:nvPr>
        </p:nvGraphicFramePr>
        <p:xfrm>
          <a:off x="504238" y="697375"/>
          <a:ext cx="8229599" cy="283663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72380">
                <a:tc>
                  <a:txBody>
                    <a:bodyPr/>
                    <a:lstStyle/>
                    <a:p>
                      <a:pPr algn="ctr"/>
                      <a:r>
                        <a:rPr lang="en-US" sz="2000" b="1" dirty="0"/>
                        <a:t>Abib 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a:t>3</a:t>
                      </a:r>
                    </a:p>
                  </a:txBody>
                  <a:tcPr>
                    <a:lnL w="12700" cmpd="sng">
                      <a:noFill/>
                    </a:lnL>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8</a:t>
                      </a:r>
                    </a:p>
                  </a:txBody>
                  <a:tcPr>
                    <a:cell3D prstMaterial="dkEdge">
                      <a:bevel w="77470" h="12700" prst="softRound"/>
                      <a:lightRig rig="flood" dir="t"/>
                    </a:cell3D>
                  </a:tcPr>
                </a:tc>
                <a:extLst>
                  <a:ext uri="{0D108BD9-81ED-4DB2-BD59-A6C34878D82A}">
                    <a16:rowId xmlns:a16="http://schemas.microsoft.com/office/drawing/2014/main" val="10001"/>
                  </a:ext>
                </a:extLst>
              </a:tr>
              <a:tr h="372380">
                <a:tc>
                  <a:txBody>
                    <a:bodyPr/>
                    <a:lstStyle/>
                    <a:p>
                      <a:pPr algn="ctr"/>
                      <a:r>
                        <a:rPr lang="en-US" sz="1400" dirty="0"/>
                        <a:t>9</a:t>
                      </a:r>
                    </a:p>
                  </a:txBody>
                  <a:tcPr>
                    <a:lnT w="12700" cmpd="sng">
                      <a:noFill/>
                    </a:lnT>
                    <a:lnB w="12700" cmpd="sng">
                      <a:noFill/>
                    </a:lnB>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1400" dirty="0"/>
                        <a:t>11</a:t>
                      </a:r>
                    </a:p>
                  </a:txBody>
                  <a:tcPr>
                    <a:cell3D prstMaterial="dkEdge">
                      <a:bevel w="77470" h="12700" prst="softRound"/>
                      <a:lightRig rig="flood" dir="t"/>
                    </a:cell3D>
                  </a:tcPr>
                </a:tc>
                <a:tc>
                  <a:txBody>
                    <a:bodyPr/>
                    <a:lstStyle/>
                    <a:p>
                      <a:pPr algn="ctr"/>
                      <a:r>
                        <a:rPr lang="en-US" sz="1400" b="0" dirty="0"/>
                        <a:t>12</a:t>
                      </a:r>
                    </a:p>
                  </a:txBody>
                  <a:tcPr>
                    <a:cell3D prstMaterial="dkEdge">
                      <a:bevel w="77470" h="12700" prst="softRound"/>
                      <a:lightRig rig="flood" dir="t"/>
                    </a:cell3D>
                    <a:solidFill>
                      <a:srgbClr val="DCE5EE"/>
                    </a:solidFill>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2000" b="1" dirty="0"/>
                        <a:t>14 </a:t>
                      </a:r>
                      <a:br>
                        <a:rPr lang="en-US" sz="2000" b="1" dirty="0"/>
                      </a:br>
                      <a:r>
                        <a:rPr lang="en-US" sz="2000" b="1" dirty="0">
                          <a:solidFill>
                            <a:srgbClr val="C00000"/>
                          </a:solidFill>
                        </a:rPr>
                        <a:t>Passover</a:t>
                      </a:r>
                      <a:br>
                        <a:rPr lang="en-US" sz="1400" b="1" dirty="0"/>
                      </a:br>
                      <a:endParaRPr lang="en-US" sz="1400" dirty="0"/>
                    </a:p>
                  </a:txBody>
                  <a:tcPr>
                    <a:cell3D prstMaterial="dkEdge">
                      <a:bevel w="77470" h="12700" prst="softRound"/>
                      <a:lightRig rig="flood" dir="t"/>
                    </a:cell3D>
                  </a:tcPr>
                </a:tc>
                <a:tc>
                  <a:txBody>
                    <a:bodyPr/>
                    <a:lstStyle/>
                    <a:p>
                      <a:pPr algn="ctr"/>
                      <a:r>
                        <a:rPr lang="en-US" sz="2000" b="1" dirty="0"/>
                        <a:t>15 </a:t>
                      </a:r>
                      <a:br>
                        <a:rPr lang="en-US" sz="2000" b="1" dirty="0"/>
                      </a:br>
                      <a:r>
                        <a:rPr lang="en-US" sz="2000" b="1" dirty="0">
                          <a:ln>
                            <a:solidFill>
                              <a:srgbClr val="002060"/>
                            </a:solidFill>
                          </a:ln>
                          <a:solidFill>
                            <a:srgbClr val="0070C0"/>
                          </a:solidFill>
                        </a:rPr>
                        <a:t>H7676</a:t>
                      </a:r>
                    </a:p>
                    <a:p>
                      <a:pPr algn="ctr"/>
                      <a:r>
                        <a:rPr lang="en-US" sz="2000" b="1" dirty="0">
                          <a:ln>
                            <a:solidFill>
                              <a:srgbClr val="002060"/>
                            </a:solidFill>
                          </a:ln>
                          <a:solidFill>
                            <a:schemeClr val="bg2">
                              <a:lumMod val="50000"/>
                            </a:schemeClr>
                          </a:solidFill>
                        </a:rPr>
                        <a:t>H2282</a:t>
                      </a:r>
                      <a:endParaRPr lang="en-US" sz="1400" b="1" dirty="0">
                        <a:ln>
                          <a:solidFill>
                            <a:srgbClr val="002060"/>
                          </a:solidFill>
                        </a:ln>
                        <a:solidFill>
                          <a:schemeClr val="bg2">
                            <a:lumMod val="50000"/>
                          </a:schemeClr>
                        </a:solidFill>
                      </a:endParaRPr>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r h="372380">
                <a:tc>
                  <a:txBody>
                    <a:bodyPr/>
                    <a:lstStyle/>
                    <a:p>
                      <a:pPr marL="0" indent="0" algn="ctr">
                        <a:buNone/>
                      </a:pPr>
                      <a:r>
                        <a:rPr lang="en-US" sz="1600" b="1" dirty="0"/>
                        <a:t>16 </a:t>
                      </a:r>
                      <a:br>
                        <a:rPr lang="en-US" sz="1600" b="1" dirty="0"/>
                      </a:br>
                      <a:r>
                        <a:rPr lang="en-US" sz="1600" b="1" dirty="0"/>
                        <a:t>Wave Sheaf</a:t>
                      </a:r>
                    </a:p>
                    <a:p>
                      <a:pPr marL="342900" indent="-342900" algn="ctr">
                        <a:buAutoNum type="arabicPlain" startAt="15"/>
                      </a:pP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17</a:t>
                      </a:r>
                    </a:p>
                  </a:txBody>
                  <a:tcPr>
                    <a:cell3D prstMaterial="dkEdge">
                      <a:bevel w="77470" h="12700" prst="softRound"/>
                      <a:lightRig rig="flood" dir="t"/>
                    </a:cell3D>
                    <a:solidFill>
                      <a:srgbClr val="DCE5EE"/>
                    </a:solidFill>
                  </a:tcPr>
                </a:tc>
                <a:tc>
                  <a:txBody>
                    <a:bodyPr/>
                    <a:lstStyle/>
                    <a:p>
                      <a:pPr algn="ctr"/>
                      <a:r>
                        <a:rPr lang="en-US" sz="1400" dirty="0"/>
                        <a:t>18</a:t>
                      </a:r>
                    </a:p>
                  </a:txBody>
                  <a:tcPr>
                    <a:cell3D prstMaterial="dkEdge">
                      <a:bevel w="77470" h="12700" prst="softRound"/>
                      <a:lightRig rig="flood" dir="t"/>
                    </a:cell3D>
                    <a:solidFill>
                      <a:srgbClr val="DCE5EE"/>
                    </a:solidFill>
                  </a:tcPr>
                </a:tc>
                <a:tc>
                  <a:txBody>
                    <a:bodyPr/>
                    <a:lstStyle/>
                    <a:p>
                      <a:pPr algn="ctr"/>
                      <a:r>
                        <a:rPr lang="en-US" sz="1400" b="0" dirty="0"/>
                        <a:t>19</a:t>
                      </a:r>
                    </a:p>
                  </a:txBody>
                  <a:tcPr>
                    <a:cell3D prstMaterial="dkEdge">
                      <a:bevel w="77470" h="12700" prst="softRound"/>
                      <a:lightRig rig="flood" dir="t"/>
                    </a:cell3D>
                    <a:solidFill>
                      <a:srgbClr val="DCE5EE"/>
                    </a:solidFill>
                  </a:tcPr>
                </a:tc>
                <a:tc>
                  <a:txBody>
                    <a:bodyPr/>
                    <a:lstStyle/>
                    <a:p>
                      <a:pPr algn="ctr"/>
                      <a:r>
                        <a:rPr lang="en-US" sz="1400" dirty="0"/>
                        <a:t>20</a:t>
                      </a:r>
                    </a:p>
                  </a:txBody>
                  <a:tcPr>
                    <a:cell3D prstMaterial="dkEdge">
                      <a:bevel w="77470" h="12700" prst="softRound"/>
                      <a:lightRig rig="flood" dir="t"/>
                    </a:cell3D>
                  </a:tcPr>
                </a:tc>
                <a:tc>
                  <a:txBody>
                    <a:bodyPr/>
                    <a:lstStyle/>
                    <a:p>
                      <a:pPr algn="ctr"/>
                      <a:r>
                        <a:rPr lang="en-US" sz="1400" dirty="0"/>
                        <a:t>21</a:t>
                      </a:r>
                    </a:p>
                  </a:txBody>
                  <a:tcPr>
                    <a:cell3D prstMaterial="dkEdge">
                      <a:bevel w="77470" h="12700" prst="softRound"/>
                      <a:lightRig rig="flood" dir="t"/>
                    </a:cell3D>
                  </a:tcPr>
                </a:tc>
                <a:tc>
                  <a:txBody>
                    <a:bodyPr/>
                    <a:lstStyle/>
                    <a:p>
                      <a:pPr algn="ctr"/>
                      <a:r>
                        <a:rPr lang="en-US" sz="1400" b="1" dirty="0"/>
                        <a:t>22</a:t>
                      </a:r>
                    </a:p>
                  </a:txBody>
                  <a:tcPr>
                    <a:cell3D prstMaterial="dkEdge">
                      <a:bevel w="77470" h="12700" prst="softRound"/>
                      <a:lightRig rig="flood" dir="t"/>
                    </a:cell3D>
                    <a:solidFill>
                      <a:srgbClr val="DCE5EE"/>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540248" y="2494800"/>
            <a:ext cx="1134035" cy="1066800"/>
          </a:xfrm>
          <a:prstGeom prst="rect">
            <a:avLst/>
          </a:prstGeom>
          <a:noFill/>
          <a:ln w="57150">
            <a:solidFill>
              <a:srgbClr val="7030A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73058" y="1535575"/>
            <a:ext cx="1134035" cy="636495"/>
          </a:xfrm>
          <a:prstGeom prst="rect">
            <a:avLst/>
          </a:prstGeom>
          <a:noFill/>
          <a:ln w="57150">
            <a:solidFill>
              <a:srgbClr val="7030A0"/>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1477058" y="2068976"/>
            <a:ext cx="6248400" cy="838199"/>
          </a:xfrm>
          <a:prstGeom prst="straightConnector1">
            <a:avLst/>
          </a:prstGeom>
          <a:ln w="57150">
            <a:solidFill>
              <a:srgbClr val="7030A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Content Placeholder 6"/>
          <p:cNvSpPr>
            <a:spLocks noGrp="1"/>
          </p:cNvSpPr>
          <p:nvPr>
            <p:ph sz="quarter" idx="13"/>
          </p:nvPr>
        </p:nvSpPr>
        <p:spPr>
          <a:xfrm>
            <a:off x="522319" y="1128828"/>
            <a:ext cx="4688539" cy="1114961"/>
          </a:xfrm>
          <a:solidFill>
            <a:schemeClr val="accent5">
              <a:lumMod val="20000"/>
              <a:lumOff val="80000"/>
            </a:schemeClr>
          </a:solidFill>
          <a:ln w="57150">
            <a:solidFill>
              <a:srgbClr val="7030A0"/>
            </a:solidFill>
          </a:ln>
          <a:effectLst>
            <a:glow rad="228600">
              <a:srgbClr val="7030A0">
                <a:alpha val="40000"/>
              </a:srgbClr>
            </a:glow>
          </a:effectLst>
          <a:scene3d>
            <a:camera prst="orthographicFront"/>
            <a:lightRig rig="threePt" dir="t"/>
          </a:scene3d>
          <a:sp3d>
            <a:bevelT w="114300" prst="artDeco"/>
          </a:sp3d>
        </p:spPr>
        <p:txBody>
          <a:bodyPr>
            <a:normAutofit fontScale="70000" lnSpcReduction="20000"/>
            <a:sp3d extrusionH="57150">
              <a:bevelT w="38100" h="38100"/>
            </a:sp3d>
          </a:bodyPr>
          <a:lstStyle/>
          <a:p>
            <a:pPr marL="45720" indent="0">
              <a:buNone/>
            </a:pPr>
            <a:r>
              <a:rPr lang="en-US" sz="3200" b="1" dirty="0">
                <a:solidFill>
                  <a:srgbClr val="7030A0"/>
                </a:solidFill>
              </a:rPr>
              <a:t>Torah Instruction:  </a:t>
            </a:r>
            <a:br>
              <a:rPr lang="en-US" sz="3200" b="1" dirty="0">
                <a:solidFill>
                  <a:schemeClr val="accent5">
                    <a:lumMod val="75000"/>
                  </a:schemeClr>
                </a:solidFill>
              </a:rPr>
            </a:br>
            <a:r>
              <a:rPr lang="en-US" sz="3200" b="1" dirty="0">
                <a:solidFill>
                  <a:schemeClr val="accent5">
                    <a:lumMod val="75000"/>
                  </a:schemeClr>
                </a:solidFill>
              </a:rPr>
              <a:t>Lev 23:11</a:t>
            </a:r>
            <a:r>
              <a:rPr lang="en-US" sz="2400" dirty="0"/>
              <a:t>   ‘And </a:t>
            </a:r>
            <a:r>
              <a:rPr lang="en-US" sz="2400" b="1" i="1" dirty="0"/>
              <a:t>he shall wave the sheaf</a:t>
            </a:r>
            <a:r>
              <a:rPr lang="en-US" sz="2400" dirty="0"/>
              <a:t> before [</a:t>
            </a:r>
            <a:r>
              <a:rPr lang="en-US" sz="2400" b="1" dirty="0">
                <a:solidFill>
                  <a:srgbClr val="0070C0"/>
                </a:solidFill>
              </a:rPr>
              <a:t>Yahuah</a:t>
            </a:r>
            <a:r>
              <a:rPr lang="en-US" sz="2400" dirty="0"/>
              <a:t>], for your acceptance.  </a:t>
            </a:r>
            <a:r>
              <a:rPr lang="en-US" sz="2400" b="1" i="1" u="heavy" dirty="0"/>
              <a:t>On the </a:t>
            </a:r>
            <a:r>
              <a:rPr lang="en-US" sz="2400" b="1" i="1" u="heavy" dirty="0">
                <a:solidFill>
                  <a:srgbClr val="FF3399"/>
                </a:solidFill>
              </a:rPr>
              <a:t>morrow</a:t>
            </a:r>
            <a:r>
              <a:rPr lang="en-US" sz="2400" b="1" i="1" u="heavy" dirty="0"/>
              <a:t> after the Sabbath</a:t>
            </a:r>
            <a:r>
              <a:rPr lang="en-US" sz="2400" baseline="30000" dirty="0"/>
              <a:t>[</a:t>
            </a:r>
            <a:r>
              <a:rPr lang="en-US" sz="2400" baseline="30000" dirty="0">
                <a:solidFill>
                  <a:schemeClr val="tx1"/>
                </a:solidFill>
              </a:rPr>
              <a:t>H767</a:t>
            </a:r>
            <a:r>
              <a:rPr lang="en-US" sz="2400" b="1" baseline="30000" dirty="0">
                <a:solidFill>
                  <a:srgbClr val="0070C0"/>
                </a:solidFill>
              </a:rPr>
              <a:t>6</a:t>
            </a:r>
            <a:r>
              <a:rPr lang="en-US" sz="2400" baseline="30000" dirty="0"/>
              <a:t>]</a:t>
            </a:r>
            <a:r>
              <a:rPr lang="en-US" sz="2400" dirty="0"/>
              <a:t> </a:t>
            </a:r>
            <a:r>
              <a:rPr lang="en-US" sz="2400" b="1" i="1" dirty="0"/>
              <a:t>the priest waves it.</a:t>
            </a:r>
            <a:r>
              <a:rPr lang="en-US" sz="2400" i="1" dirty="0"/>
              <a:t>’</a:t>
            </a:r>
            <a:endParaRPr lang="en-US" sz="2400" dirty="0">
              <a:solidFill>
                <a:schemeClr val="accent5">
                  <a:lumMod val="75000"/>
                </a:schemeClr>
              </a:solidFill>
            </a:endParaRPr>
          </a:p>
          <a:p>
            <a:pPr marL="45720" indent="0">
              <a:buNone/>
            </a:pPr>
            <a:endParaRPr lang="en-US" sz="1800" dirty="0">
              <a:solidFill>
                <a:srgbClr val="00B0F0"/>
              </a:solidFill>
            </a:endParaRPr>
          </a:p>
        </p:txBody>
      </p:sp>
      <p:sp>
        <p:nvSpPr>
          <p:cNvPr id="14" name="TextBox 13"/>
          <p:cNvSpPr txBox="1"/>
          <p:nvPr/>
        </p:nvSpPr>
        <p:spPr>
          <a:xfrm>
            <a:off x="3068294" y="2920620"/>
            <a:ext cx="5419164" cy="369332"/>
          </a:xfrm>
          <a:prstGeom prst="rect">
            <a:avLst/>
          </a:prstGeom>
          <a:solidFill>
            <a:srgbClr val="DCE5EE"/>
          </a:solidFill>
          <a:ln w="28575">
            <a:solidFill>
              <a:srgbClr val="7030A0"/>
            </a:solidFill>
          </a:ln>
          <a:scene3d>
            <a:camera prst="orthographicFront"/>
            <a:lightRig rig="threePt" dir="t"/>
          </a:scene3d>
          <a:sp3d>
            <a:bevelT prst="slope"/>
          </a:sp3d>
        </p:spPr>
        <p:txBody>
          <a:bodyPr wrap="square" rtlCol="0">
            <a:spAutoFit/>
          </a:bodyPr>
          <a:lstStyle/>
          <a:p>
            <a:pPr algn="ctr"/>
            <a:r>
              <a:rPr lang="en-US" b="1" dirty="0">
                <a:solidFill>
                  <a:srgbClr val="4F2270"/>
                </a:solidFill>
              </a:rPr>
              <a:t>Note</a:t>
            </a:r>
            <a:r>
              <a:rPr lang="en-US" dirty="0">
                <a:solidFill>
                  <a:srgbClr val="4F2270"/>
                </a:solidFill>
              </a:rPr>
              <a:t>:  This is </a:t>
            </a:r>
            <a:r>
              <a:rPr lang="en-US" b="1" u="sng" dirty="0">
                <a:solidFill>
                  <a:srgbClr val="4F2270"/>
                </a:solidFill>
              </a:rPr>
              <a:t>not</a:t>
            </a:r>
            <a:r>
              <a:rPr lang="en-US" dirty="0">
                <a:solidFill>
                  <a:srgbClr val="4F2270"/>
                </a:solidFill>
              </a:rPr>
              <a:t> a sample calendar year for Joshua 5.</a:t>
            </a:r>
          </a:p>
        </p:txBody>
      </p:sp>
      <p:sp>
        <p:nvSpPr>
          <p:cNvPr id="12" name="Title 1"/>
          <p:cNvSpPr txBox="1">
            <a:spLocks/>
          </p:cNvSpPr>
          <p:nvPr/>
        </p:nvSpPr>
        <p:spPr>
          <a:xfrm>
            <a:off x="-35560" y="-76200"/>
            <a:ext cx="917956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C00000"/>
                </a:solidFill>
                <a:effectLst>
                  <a:outerShdw blurRad="76200" dist="50800" dir="5400000" algn="tl" rotWithShape="0">
                    <a:srgbClr val="000000">
                      <a:alpha val="65000"/>
                    </a:srgbClr>
                  </a:outerShdw>
                </a:effectLst>
              </a:rPr>
              <a:t>#5c  </a:t>
            </a:r>
            <a:r>
              <a:rPr lang="en-US" sz="3600" spc="50" dirty="0">
                <a:ln w="11430"/>
                <a:solidFill>
                  <a:srgbClr val="7030A0"/>
                </a:solidFill>
                <a:effectLst>
                  <a:outerShdw blurRad="76200" dist="50800" dir="5400000" algn="tl" rotWithShape="0">
                    <a:srgbClr val="000000">
                      <a:alpha val="65000"/>
                    </a:srgbClr>
                  </a:outerShdw>
                </a:effectLst>
                <a:latin typeface="Ravie" pitchFamily="82" charset="0"/>
              </a:rPr>
              <a:t> </a:t>
            </a:r>
            <a:r>
              <a:rPr lang="en-US" sz="2800" spc="50" dirty="0">
                <a:ln w="11430"/>
                <a:solidFill>
                  <a:srgbClr val="7030A0"/>
                </a:solidFill>
                <a:effectLst>
                  <a:outerShdw blurRad="76200" dist="50800" dir="5400000" algn="tl" rotWithShape="0">
                    <a:srgbClr val="000000">
                      <a:alpha val="65000"/>
                    </a:srgbClr>
                  </a:outerShdw>
                </a:effectLst>
                <a:latin typeface="Ravie" pitchFamily="82" charset="0"/>
              </a:rPr>
              <a:t>A Very Important Note</a:t>
            </a:r>
            <a:endParaRPr lang="en-US" sz="2000" spc="50" dirty="0">
              <a:ln w="11430"/>
              <a:solidFill>
                <a:srgbClr val="8C4C64"/>
              </a:solidFill>
              <a:effectLst>
                <a:outerShdw blurRad="76200" dist="50800" dir="5400000" algn="tl" rotWithShape="0">
                  <a:srgbClr val="000000">
                    <a:alpha val="65000"/>
                  </a:srgbClr>
                </a:outerShdw>
              </a:effectLst>
            </a:endParaRPr>
          </a:p>
        </p:txBody>
      </p:sp>
      <p:pic>
        <p:nvPicPr>
          <p:cNvPr id="16" name="Picture 10" descr="C:\Users\Rae\Desktop\White men puzzle 600.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6324600" y="5724736"/>
            <a:ext cx="2286000" cy="1285664"/>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304800" y="5791200"/>
            <a:ext cx="5943600" cy="95759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200" b="0" spc="300" dirty="0">
              <a:ln w="1905">
                <a:solidFill>
                  <a:srgbClr val="002060"/>
                </a:solidFill>
              </a:ln>
              <a:solidFill>
                <a:srgbClr val="7030A0"/>
              </a:solidFill>
              <a:effectLst>
                <a:innerShdw blurRad="69850" dist="43180" dir="5400000">
                  <a:srgbClr val="000000">
                    <a:alpha val="65000"/>
                  </a:srgbClr>
                </a:innerShdw>
              </a:effectLst>
              <a:latin typeface="Arial Rounded MT Bold" pitchFamily="34" charset="0"/>
              <a:cs typeface="Aharoni" pitchFamily="2" charset="-79"/>
            </a:endParaRPr>
          </a:p>
          <a:p>
            <a:r>
              <a:rPr lang="en-US" sz="2400" b="0" spc="300" dirty="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This will be established with </a:t>
            </a:r>
            <a:br>
              <a:rPr lang="en-US" sz="2400" b="0" spc="300" dirty="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br>
            <a:r>
              <a:rPr lang="en-US" sz="2400" b="0" spc="300" dirty="0">
                <a:ln w="9000" cmpd="sng">
                  <a:solidFill>
                    <a:schemeClr val="accent4">
                      <a:shade val="50000"/>
                      <a:satMod val="120000"/>
                    </a:schemeClr>
                  </a:solidFill>
                  <a:prstDash val="solid"/>
                </a:ln>
                <a:solidFill>
                  <a:srgbClr val="00B050"/>
                </a:solidFill>
                <a:effectLst>
                  <a:glow rad="127000">
                    <a:srgbClr val="003300"/>
                  </a:glow>
                  <a:reflection blurRad="12700" stA="28000" endPos="45000" dist="1000" dir="5400000" sy="-100000" algn="bl" rotWithShape="0"/>
                </a:effectLst>
                <a:latin typeface="Segoe Print" pitchFamily="2" charset="0"/>
                <a:cs typeface="Aharoni" pitchFamily="2" charset="-79"/>
              </a:rPr>
              <a:t>the placement of Pentecost.</a:t>
            </a:r>
          </a:p>
        </p:txBody>
      </p:sp>
    </p:spTree>
    <p:extLst>
      <p:ext uri="{BB962C8B-B14F-4D97-AF65-F5344CB8AC3E}">
        <p14:creationId xmlns:p14="http://schemas.microsoft.com/office/powerpoint/2010/main" val="667464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1000"/>
                                        <p:tgtEl>
                                          <p:spTgt spid="18">
                                            <p:txEl>
                                              <p:pRg st="1" end="1"/>
                                            </p:txEl>
                                          </p:spTgt>
                                        </p:tgtEl>
                                      </p:cBhvr>
                                    </p:animEffect>
                                    <p:anim calcmode="lin" valueType="num">
                                      <p:cBhvr>
                                        <p:cTn id="1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49</a:t>
            </a:fld>
            <a:endParaRPr lang="en-US" dirty="0"/>
          </a:p>
        </p:txBody>
      </p:sp>
      <p:sp>
        <p:nvSpPr>
          <p:cNvPr id="5" name="Title 1"/>
          <p:cNvSpPr txBox="1">
            <a:spLocks/>
          </p:cNvSpPr>
          <p:nvPr/>
        </p:nvSpPr>
        <p:spPr>
          <a:xfrm>
            <a:off x="-35560" y="0"/>
            <a:ext cx="9179560" cy="6858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#6  Joshua </a:t>
            </a:r>
            <a:r>
              <a:rPr lang="en-US" sz="4000" spc="50" dirty="0">
                <a:ln w="11430"/>
                <a:solidFill>
                  <a:srgbClr val="8C4C64"/>
                </a:solidFill>
                <a:effectLst>
                  <a:outerShdw blurRad="76200" dist="50800" dir="5400000" algn="tl" rotWithShape="0">
                    <a:srgbClr val="000000">
                      <a:alpha val="65000"/>
                    </a:srgbClr>
                  </a:outerShdw>
                </a:effectLst>
              </a:rPr>
              <a:t>Confirms</a:t>
            </a:r>
            <a:r>
              <a:rPr lang="en-US" sz="4400" spc="50" dirty="0">
                <a:ln w="11430"/>
                <a:solidFill>
                  <a:srgbClr val="8C4C64"/>
                </a:solidFill>
                <a:effectLst>
                  <a:outerShdw blurRad="76200" dist="50800" dir="5400000" algn="tl" rotWithShape="0">
                    <a:srgbClr val="000000">
                      <a:alpha val="65000"/>
                    </a:srgbClr>
                  </a:outerShdw>
                </a:effectLst>
              </a:rPr>
              <a:t> </a:t>
            </a:r>
            <a:r>
              <a:rPr lang="en-US" sz="3600" spc="50" dirty="0">
                <a:ln w="11430"/>
                <a:solidFill>
                  <a:srgbClr val="8C4C64"/>
                </a:solidFill>
                <a:effectLst>
                  <a:outerShdw blurRad="76200" dist="50800" dir="5400000" algn="tl" rotWithShape="0">
                    <a:srgbClr val="000000">
                      <a:alpha val="65000"/>
                    </a:srgbClr>
                  </a:outerShdw>
                </a:effectLst>
              </a:rPr>
              <a:t>the</a:t>
            </a:r>
            <a:r>
              <a:rPr lang="en-US" sz="4400"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00B050"/>
                </a:solidFill>
                <a:effectLst>
                  <a:outerShdw blurRad="76200" dist="50800" dir="5400000" algn="tl" rotWithShape="0">
                    <a:srgbClr val="000000">
                      <a:alpha val="65000"/>
                    </a:srgbClr>
                  </a:outerShdw>
                </a:effectLst>
              </a:rPr>
              <a:t>Wave Sheaf:</a:t>
            </a:r>
          </a:p>
          <a:p>
            <a:pPr marL="742950" indent="-742950">
              <a:buFont typeface="+mj-lt"/>
              <a:buAutoNum type="arabicPeriod"/>
            </a:pPr>
            <a:r>
              <a:rPr lang="en-US" sz="3600" spc="50" dirty="0">
                <a:ln w="11430"/>
                <a:solidFill>
                  <a:srgbClr val="8C4C64"/>
                </a:solidFill>
                <a:effectLst>
                  <a:outerShdw blurRad="76200" dist="50800" dir="5400000" algn="tl" rotWithShape="0">
                    <a:srgbClr val="000000">
                      <a:alpha val="65000"/>
                    </a:srgbClr>
                  </a:outerShdw>
                </a:effectLst>
              </a:rPr>
              <a:t>On Abib 15 ~ after </a:t>
            </a:r>
            <a:r>
              <a:rPr lang="en-US" sz="3600" spc="50" dirty="0">
                <a:ln w="11430"/>
                <a:solidFill>
                  <a:srgbClr val="C00000"/>
                </a:solidFill>
                <a:effectLst>
                  <a:outerShdw blurRad="76200" dist="50800" dir="5400000" algn="tl" rotWithShape="0">
                    <a:srgbClr val="000000">
                      <a:alpha val="65000"/>
                    </a:srgbClr>
                  </a:outerShdw>
                </a:effectLst>
              </a:rPr>
              <a:t>Passover</a:t>
            </a:r>
            <a:r>
              <a:rPr lang="en-US" sz="3600" spc="50" dirty="0">
                <a:ln w="11430"/>
                <a:solidFill>
                  <a:srgbClr val="8C4C64"/>
                </a:solidFill>
                <a:effectLst>
                  <a:outerShdw blurRad="76200" dist="50800" dir="5400000" algn="tl" rotWithShape="0">
                    <a:srgbClr val="000000">
                      <a:alpha val="65000"/>
                    </a:srgbClr>
                  </a:outerShdw>
                </a:effectLst>
              </a:rPr>
              <a:t> …</a:t>
            </a:r>
          </a:p>
          <a:p>
            <a:pPr marL="742950" indent="-742950">
              <a:buFont typeface="+mj-lt"/>
              <a:buAutoNum type="arabicPeriod"/>
            </a:pPr>
            <a:r>
              <a:rPr lang="en-US" sz="3600" spc="50" dirty="0">
                <a:ln w="11430"/>
                <a:solidFill>
                  <a:srgbClr val="8C4C64"/>
                </a:solidFill>
                <a:effectLst>
                  <a:outerShdw blurRad="76200" dist="50800" dir="5400000" algn="tl" rotWithShape="0">
                    <a:srgbClr val="000000">
                      <a:alpha val="65000"/>
                    </a:srgbClr>
                  </a:outerShdw>
                </a:effectLst>
              </a:rPr>
              <a:t>Follows the </a:t>
            </a:r>
            <a:r>
              <a:rPr lang="en-US" sz="2800" spc="50" dirty="0">
                <a:ln w="11430"/>
                <a:solidFill>
                  <a:srgbClr val="8C4C64"/>
                </a:solidFill>
                <a:effectLst>
                  <a:outerShdw blurRad="76200" dist="50800" dir="5400000" algn="tl" rotWithShape="0">
                    <a:srgbClr val="000000">
                      <a:alpha val="65000"/>
                    </a:srgbClr>
                  </a:outerShdw>
                </a:effectLst>
              </a:rPr>
              <a:t>H767</a:t>
            </a:r>
            <a:r>
              <a:rPr lang="en-US" sz="2800" spc="50" dirty="0">
                <a:ln w="11430"/>
                <a:solidFill>
                  <a:srgbClr val="00B0F0"/>
                </a:solidFill>
                <a:effectLst>
                  <a:outerShdw blurRad="76200" dist="50800" dir="5400000" algn="tl" rotWithShape="0">
                    <a:srgbClr val="000000">
                      <a:alpha val="65000"/>
                    </a:srgbClr>
                  </a:outerShdw>
                </a:effectLst>
              </a:rPr>
              <a:t>6</a:t>
            </a:r>
            <a:r>
              <a:rPr lang="en-US" sz="3600" spc="50" dirty="0">
                <a:ln w="11430"/>
                <a:solidFill>
                  <a:srgbClr val="00B0F0"/>
                </a:solidFill>
                <a:effectLst>
                  <a:outerShdw blurRad="76200" dist="50800" dir="5400000" algn="tl" rotWithShape="0">
                    <a:srgbClr val="000000">
                      <a:alpha val="65000"/>
                    </a:srgbClr>
                  </a:outerShdw>
                </a:effectLst>
              </a:rPr>
              <a:t> weekly Sabbath </a:t>
            </a:r>
            <a:r>
              <a:rPr lang="en-US" sz="3600" spc="50" dirty="0">
                <a:ln w="11430"/>
                <a:solidFill>
                  <a:srgbClr val="8C4C64"/>
                </a:solidFill>
                <a:effectLst>
                  <a:outerShdw blurRad="76200" dist="50800" dir="5400000" algn="tl" rotWithShape="0">
                    <a:srgbClr val="000000">
                      <a:alpha val="65000"/>
                    </a:srgbClr>
                  </a:outerShdw>
                </a:effectLst>
              </a:rPr>
              <a:t>…</a:t>
            </a:r>
          </a:p>
          <a:p>
            <a:pPr marL="571500" indent="-571500">
              <a:buFont typeface="Arial" pitchFamily="34" charset="0"/>
              <a:buChar char="•"/>
            </a:pPr>
            <a:r>
              <a:rPr lang="en-US" sz="3600" spc="50" dirty="0">
                <a:ln w="11430"/>
                <a:solidFill>
                  <a:srgbClr val="8C4C64"/>
                </a:solidFill>
                <a:effectLst>
                  <a:outerShdw blurRad="76200" dist="50800" dir="5400000" algn="tl" rotWithShape="0">
                    <a:srgbClr val="000000">
                      <a:alpha val="65000"/>
                    </a:srgbClr>
                  </a:outerShdw>
                </a:effectLst>
              </a:rPr>
              <a:t> Therefore, </a:t>
            </a:r>
            <a:r>
              <a:rPr lang="en-US" sz="3600" spc="50" dirty="0">
                <a:ln w="11430"/>
                <a:solidFill>
                  <a:srgbClr val="C00000"/>
                </a:solidFill>
                <a:effectLst>
                  <a:outerShdw blurRad="76200" dist="50800" dir="5400000" algn="tl" rotWithShape="0">
                    <a:srgbClr val="000000">
                      <a:alpha val="65000"/>
                    </a:srgbClr>
                  </a:outerShdw>
                </a:effectLst>
              </a:rPr>
              <a:t>Passover</a:t>
            </a:r>
            <a:r>
              <a:rPr lang="en-US" sz="3600" spc="50" dirty="0">
                <a:ln w="11430"/>
                <a:solidFill>
                  <a:srgbClr val="8C4C64"/>
                </a:solidFill>
                <a:effectLst>
                  <a:outerShdw blurRad="76200" dist="50800" dir="5400000" algn="tl" rotWithShape="0">
                    <a:srgbClr val="000000">
                      <a:alpha val="65000"/>
                    </a:srgbClr>
                  </a:outerShdw>
                </a:effectLst>
              </a:rPr>
              <a:t> was celebrated </a:t>
            </a:r>
            <a:br>
              <a:rPr lang="en-US" sz="3600" spc="50" dirty="0">
                <a:ln w="11430"/>
                <a:solidFill>
                  <a:srgbClr val="8C4C64"/>
                </a:solidFill>
                <a:effectLst>
                  <a:outerShdw blurRad="76200" dist="50800" dir="5400000" algn="tl" rotWithShape="0">
                    <a:srgbClr val="000000">
                      <a:alpha val="65000"/>
                    </a:srgbClr>
                  </a:outerShdw>
                </a:effectLst>
              </a:rPr>
            </a:br>
            <a:r>
              <a:rPr lang="en-US" sz="3200" spc="50" dirty="0">
                <a:ln w="11430"/>
                <a:solidFill>
                  <a:srgbClr val="8C4C64"/>
                </a:solidFill>
                <a:effectLst>
                  <a:outerShdw blurRad="76200" dist="50800" dir="5400000" algn="tl" rotWithShape="0">
                    <a:srgbClr val="000000">
                      <a:alpha val="65000"/>
                    </a:srgbClr>
                  </a:outerShdw>
                </a:effectLst>
              </a:rPr>
              <a:t>on the </a:t>
            </a:r>
            <a:r>
              <a:rPr lang="en-US" sz="3600" spc="50" dirty="0">
                <a:ln w="11430"/>
                <a:solidFill>
                  <a:srgbClr val="00B0F0"/>
                </a:solidFill>
                <a:effectLst>
                  <a:outerShdw blurRad="76200" dist="50800" dir="5400000" algn="tl" rotWithShape="0">
                    <a:srgbClr val="000000">
                      <a:alpha val="65000"/>
                    </a:srgbClr>
                  </a:outerShdw>
                </a:effectLst>
              </a:rPr>
              <a:t>weekly Sabbath!</a:t>
            </a:r>
            <a:br>
              <a:rPr lang="en-US" sz="3600" spc="50" dirty="0">
                <a:ln w="11430"/>
                <a:solidFill>
                  <a:srgbClr val="00B0F0"/>
                </a:solidFill>
                <a:effectLst>
                  <a:outerShdw blurRad="76200" dist="50800" dir="5400000" algn="tl" rotWithShape="0">
                    <a:srgbClr val="000000">
                      <a:alpha val="65000"/>
                    </a:srgbClr>
                  </a:outerShdw>
                </a:effectLst>
              </a:rPr>
            </a:br>
            <a:endParaRPr lang="en-US" sz="1600" spc="50" dirty="0">
              <a:ln w="11430"/>
              <a:solidFill>
                <a:srgbClr val="00B0F0"/>
              </a:solidFill>
              <a:effectLst>
                <a:outerShdw blurRad="76200" dist="50800" dir="5400000" algn="tl" rotWithShape="0">
                  <a:srgbClr val="000000">
                    <a:alpha val="65000"/>
                  </a:srgbClr>
                </a:outerShdw>
              </a:effectLst>
            </a:endParaRPr>
          </a:p>
          <a:p>
            <a:r>
              <a:rPr lang="en-US" sz="4000" spc="50" dirty="0">
                <a:ln w="11430"/>
                <a:solidFill>
                  <a:srgbClr val="FF0000"/>
                </a:solidFill>
                <a:effectLst>
                  <a:outerShdw blurRad="76200" dist="50800" dir="5400000" algn="tl" rotWithShape="0">
                    <a:srgbClr val="000000">
                      <a:alpha val="65000"/>
                    </a:srgbClr>
                  </a:outerShdw>
                </a:effectLst>
              </a:rPr>
              <a:t>#6a  Enoch has every Passover celebration on the 3</a:t>
            </a:r>
            <a:r>
              <a:rPr lang="en-US" sz="4000" spc="50" baseline="30000" dirty="0">
                <a:ln w="11430"/>
                <a:solidFill>
                  <a:srgbClr val="FF0000"/>
                </a:solidFill>
                <a:effectLst>
                  <a:outerShdw blurRad="76200" dist="50800" dir="5400000" algn="tl" rotWithShape="0">
                    <a:srgbClr val="000000">
                      <a:alpha val="65000"/>
                    </a:srgbClr>
                  </a:outerShdw>
                </a:effectLst>
              </a:rPr>
              <a:t>rd</a:t>
            </a:r>
            <a:r>
              <a:rPr lang="en-US" sz="4000" spc="50" dirty="0">
                <a:ln w="11430"/>
                <a:solidFill>
                  <a:srgbClr val="FF0000"/>
                </a:solidFill>
                <a:effectLst>
                  <a:outerShdw blurRad="76200" dist="50800" dir="5400000" algn="tl" rotWithShape="0">
                    <a:srgbClr val="000000">
                      <a:alpha val="65000"/>
                    </a:srgbClr>
                  </a:outerShdw>
                </a:effectLst>
              </a:rPr>
              <a:t> cycle </a:t>
            </a:r>
            <a:br>
              <a:rPr lang="en-US" sz="4000" spc="50" dirty="0">
                <a:ln w="11430"/>
                <a:solidFill>
                  <a:srgbClr val="FF0000"/>
                </a:solidFill>
                <a:effectLst>
                  <a:outerShdw blurRad="76200" dist="50800" dir="5400000" algn="tl" rotWithShape="0">
                    <a:srgbClr val="000000">
                      <a:alpha val="65000"/>
                    </a:srgbClr>
                  </a:outerShdw>
                </a:effectLst>
              </a:rPr>
            </a:br>
            <a:r>
              <a:rPr lang="en-US" sz="4000" spc="50" dirty="0">
                <a:ln w="11430"/>
                <a:solidFill>
                  <a:srgbClr val="FF0000"/>
                </a:solidFill>
                <a:effectLst>
                  <a:outerShdw blurRad="76200" dist="50800" dir="5400000" algn="tl" rotWithShape="0">
                    <a:srgbClr val="000000">
                      <a:alpha val="65000"/>
                    </a:srgbClr>
                  </a:outerShdw>
                </a:effectLst>
              </a:rPr>
              <a:t>of the week each year. </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161981976"/>
              </p:ext>
            </p:extLst>
          </p:nvPr>
        </p:nvGraphicFramePr>
        <p:xfrm>
          <a:off x="685801" y="5125720"/>
          <a:ext cx="8229599" cy="1463040"/>
        </p:xfrm>
        <a:graphic>
          <a:graphicData uri="http://schemas.openxmlformats.org/drawingml/2006/table">
            <a:tbl>
              <a:tblPr firstRow="1" bandRow="1">
                <a:tableStyleId>{21E4AEA4-8DFA-4A89-87EB-49C32662AFE0}</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0">
                <a:tc>
                  <a:txBody>
                    <a:bodyPr/>
                    <a:lstStyle/>
                    <a:p>
                      <a:pPr algn="ctr"/>
                      <a:r>
                        <a:rPr lang="en-US" sz="1600" dirty="0"/>
                        <a:t>1</a:t>
                      </a:r>
                      <a:r>
                        <a:rPr lang="en-US" sz="1600" baseline="30000" dirty="0"/>
                        <a:t>st</a:t>
                      </a:r>
                      <a:r>
                        <a:rPr lang="en-US" sz="1600" dirty="0"/>
                        <a:t> (Sun)</a:t>
                      </a:r>
                    </a:p>
                  </a:txBody>
                  <a:tcPr>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30200">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tcPr>
                </a:tc>
                <a:tc>
                  <a:txBody>
                    <a:bodyPr/>
                    <a:lstStyle/>
                    <a:p>
                      <a:pPr algn="ctr"/>
                      <a:r>
                        <a:rPr lang="en-US" sz="2000" b="1" dirty="0"/>
                        <a:t>Abib 1</a:t>
                      </a:r>
                    </a:p>
                  </a:txBody>
                  <a:tcPr>
                    <a:cell3D prstMaterial="dkEdge">
                      <a:bevel w="77470" h="12700" prst="softRound"/>
                      <a:lightRig rig="flood" dir="t"/>
                    </a:cell3D>
                    <a:solidFill>
                      <a:srgbClr val="92D050"/>
                    </a:solidFill>
                  </a:tcPr>
                </a:tc>
                <a:tc>
                  <a:txBody>
                    <a:bodyPr/>
                    <a:lstStyle/>
                    <a:p>
                      <a:pPr algn="ctr"/>
                      <a:r>
                        <a:rPr lang="en-US" sz="1400" dirty="0"/>
                        <a:t>2</a:t>
                      </a:r>
                    </a:p>
                  </a:txBody>
                  <a:tcPr>
                    <a:cell3D prstMaterial="dkEdge">
                      <a:bevel w="77470" h="12700" prst="softRound"/>
                      <a:lightRig rig="flood" dir="t"/>
                    </a:cell3D>
                  </a:tcPr>
                </a:tc>
                <a:tc>
                  <a:txBody>
                    <a:bodyPr/>
                    <a:lstStyle/>
                    <a:p>
                      <a:pPr algn="ctr"/>
                      <a:r>
                        <a:rPr lang="en-US" sz="1400" dirty="0"/>
                        <a:t>3</a:t>
                      </a:r>
                    </a:p>
                  </a:txBody>
                  <a:tcPr>
                    <a:cell3D prstMaterial="dkEdge">
                      <a:bevel w="77470" h="12700" prst="softRound"/>
                      <a:lightRig rig="flood" dir="t"/>
                    </a:cell3D>
                  </a:tcPr>
                </a:tc>
                <a:tc>
                  <a:txBody>
                    <a:bodyPr/>
                    <a:lstStyle/>
                    <a:p>
                      <a:pPr algn="ctr"/>
                      <a:r>
                        <a:rPr lang="en-US" sz="1800" b="0" dirty="0"/>
                        <a:t>4</a:t>
                      </a:r>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1"/>
                  </a:ext>
                </a:extLst>
              </a:tr>
              <a:tr h="330200">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tc>
                  <a:txBody>
                    <a:bodyPr/>
                    <a:lstStyle/>
                    <a:p>
                      <a:pPr algn="ctr"/>
                      <a:r>
                        <a:rPr lang="en-US" sz="1400" dirty="0"/>
                        <a:t>8</a:t>
                      </a:r>
                    </a:p>
                  </a:txBody>
                  <a:tcPr>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1800" b="0" dirty="0"/>
                        <a:t>11</a:t>
                      </a:r>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r h="365760">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1800" b="1" dirty="0"/>
                        <a:t>14 P/O</a:t>
                      </a:r>
                      <a:endParaRPr lang="en-US" sz="1400" b="1" dirty="0"/>
                    </a:p>
                  </a:txBody>
                  <a:tcPr>
                    <a:cell3D prstMaterial="dkEdge">
                      <a:bevel w="77470" h="12700" prst="softRound"/>
                      <a:lightRig rig="flood" dir="t"/>
                    </a:cell3D>
                    <a:solidFill>
                      <a:srgbClr val="FF0000"/>
                    </a:solidFill>
                  </a:tcPr>
                </a:tc>
                <a:tc>
                  <a:txBody>
                    <a:bodyPr/>
                    <a:lstStyle/>
                    <a:p>
                      <a:pPr algn="ctr"/>
                      <a:r>
                        <a:rPr lang="en-US" sz="1400" dirty="0"/>
                        <a:t>15</a:t>
                      </a:r>
                    </a:p>
                  </a:txBody>
                  <a:tcPr>
                    <a:cell3D prstMaterial="dkEdge">
                      <a:bevel w="77470" h="12700" prst="softRound"/>
                      <a:lightRig rig="flood" dir="t"/>
                    </a:cell3D>
                  </a:tcPr>
                </a:tc>
                <a:tc>
                  <a:txBody>
                    <a:bodyPr/>
                    <a:lstStyle/>
                    <a:p>
                      <a:pPr algn="ctr"/>
                      <a:r>
                        <a:rPr lang="en-US" sz="1400" dirty="0"/>
                        <a:t>16</a:t>
                      </a:r>
                    </a:p>
                  </a:txBody>
                  <a:tcPr>
                    <a:cell3D prstMaterial="dkEdge">
                      <a:bevel w="77470" h="12700" prst="softRound"/>
                      <a:lightRig rig="flood" dir="t"/>
                    </a:cell3D>
                  </a:tcPr>
                </a:tc>
                <a:tc>
                  <a:txBody>
                    <a:bodyPr/>
                    <a:lstStyle/>
                    <a:p>
                      <a:pPr algn="ctr"/>
                      <a:r>
                        <a:rPr lang="en-US" sz="1400" dirty="0"/>
                        <a:t>17</a:t>
                      </a:r>
                    </a:p>
                  </a:txBody>
                  <a:tcPr>
                    <a:cell3D prstMaterial="dkEdge">
                      <a:bevel w="77470" h="12700" prst="softRound"/>
                      <a:lightRig rig="flood" dir="t"/>
                    </a:cell3D>
                  </a:tcPr>
                </a:tc>
                <a:tc>
                  <a:txBody>
                    <a:bodyPr/>
                    <a:lstStyle/>
                    <a:p>
                      <a:pPr algn="ctr"/>
                      <a:r>
                        <a:rPr lang="en-US" sz="1800" b="0" dirty="0"/>
                        <a:t>18</a:t>
                      </a:r>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3"/>
                  </a:ext>
                </a:extLst>
              </a:tr>
            </a:tbl>
          </a:graphicData>
        </a:graphic>
      </p:graphicFrame>
      <p:sp>
        <p:nvSpPr>
          <p:cNvPr id="6" name="TextBox 29"/>
          <p:cNvSpPr txBox="1"/>
          <p:nvPr/>
        </p:nvSpPr>
        <p:spPr>
          <a:xfrm>
            <a:off x="141099" y="5029200"/>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a:ln w="11430"/>
                <a:solidFill>
                  <a:srgbClr val="F8F8F8"/>
                </a:solidFill>
                <a:effectLst>
                  <a:outerShdw blurRad="25400" algn="tl" rotWithShape="0">
                    <a:srgbClr val="000000">
                      <a:alpha val="43000"/>
                    </a:srgbClr>
                  </a:outerShdw>
                </a:effectLst>
              </a:rPr>
              <a:t>R</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V</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I</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W</a:t>
            </a:r>
          </a:p>
        </p:txBody>
      </p:sp>
      <p:pic>
        <p:nvPicPr>
          <p:cNvPr id="8" name="Picture 13" descr="C:\Users\Rae\Desktop\Art on Desktop\white man clip art\yellow-blue smiley faces\smiley face - no way.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696200" y="3571562"/>
            <a:ext cx="1310640" cy="143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51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1750"/>
                                        <p:tgtEl>
                                          <p:spTgt spid="6"/>
                                        </p:tgtEl>
                                      </p:cBhvr>
                                    </p:animEffect>
                                  </p:childTnLst>
                                </p:cTn>
                              </p:par>
                            </p:childTnLst>
                          </p:cTn>
                        </p:par>
                        <p:par>
                          <p:cTn id="34" fill="hold">
                            <p:stCondLst>
                              <p:cond delay="4750"/>
                            </p:stCondLst>
                            <p:childTnLst>
                              <p:par>
                                <p:cTn id="35" presetID="22" presetClass="entr" presetSubtype="1"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143000"/>
            <a:ext cx="8382000" cy="5257800"/>
          </a:xfrm>
        </p:spPr>
        <p:txBody>
          <a:bodyPr>
            <a:normAutofit/>
            <a:scene3d>
              <a:camera prst="orthographicFront"/>
              <a:lightRig rig="threePt" dir="t"/>
            </a:scene3d>
            <a:sp3d extrusionH="57150">
              <a:bevelT w="38100" h="38100"/>
            </a:sp3d>
          </a:bodyPr>
          <a:lstStyle/>
          <a:p>
            <a:pPr marL="45720" indent="0">
              <a:buNone/>
            </a:pPr>
            <a:r>
              <a:rPr lang="en-US" b="1" dirty="0"/>
              <a:t>Some things to consider about restoration … </a:t>
            </a:r>
          </a:p>
          <a:p>
            <a:pPr marL="502920" indent="-457200">
              <a:buFont typeface="+mj-lt"/>
              <a:buAutoNum type="arabicPeriod"/>
            </a:pPr>
            <a:r>
              <a:rPr lang="en-US" b="1" dirty="0"/>
              <a:t>even though </a:t>
            </a:r>
            <a:r>
              <a:rPr lang="en-US" b="1" dirty="0">
                <a:solidFill>
                  <a:srgbClr val="0070C0"/>
                </a:solidFill>
              </a:rPr>
              <a:t>the weekly Sabbath has been restored to commence at dawn rather than sunset, midnight, sunrise etc.;</a:t>
            </a:r>
          </a:p>
          <a:p>
            <a:pPr marL="502920" indent="-457200">
              <a:buFont typeface="+mj-lt"/>
              <a:buAutoNum type="arabicPeriod"/>
            </a:pPr>
            <a:r>
              <a:rPr lang="en-US" b="1" dirty="0"/>
              <a:t>even though </a:t>
            </a:r>
            <a:r>
              <a:rPr lang="en-US" b="1" dirty="0">
                <a:solidFill>
                  <a:srgbClr val="00B050"/>
                </a:solidFill>
              </a:rPr>
              <a:t>the commencement of the new month has been restored by just counting to 30 instead of searching for the barley ripeness and/or lunar phases; </a:t>
            </a:r>
          </a:p>
          <a:p>
            <a:pPr marL="502920" indent="-457200">
              <a:buFont typeface="+mj-lt"/>
              <a:buAutoNum type="arabicPeriod"/>
            </a:pPr>
            <a:r>
              <a:rPr lang="en-US" b="1" dirty="0"/>
              <a:t>even though </a:t>
            </a:r>
            <a:r>
              <a:rPr lang="en-US" b="1" dirty="0">
                <a:solidFill>
                  <a:srgbClr val="7030A0"/>
                </a:solidFill>
              </a:rPr>
              <a:t>the commencement of the new year has been restored by waiting for the spring equinox to usher out the old year and begin the new year through observation of the “shadow sign” </a:t>
            </a:r>
            <a:r>
              <a:rPr lang="en-US" sz="1800" dirty="0">
                <a:solidFill>
                  <a:srgbClr val="7030A0"/>
                </a:solidFill>
              </a:rPr>
              <a:t>(</a:t>
            </a:r>
            <a:r>
              <a:rPr lang="en-US" sz="1800" u="sng" dirty="0">
                <a:solidFill>
                  <a:srgbClr val="7030A0"/>
                </a:solidFill>
              </a:rPr>
              <a:t>instead of</a:t>
            </a:r>
            <a:r>
              <a:rPr lang="en-US" sz="1800" dirty="0">
                <a:solidFill>
                  <a:srgbClr val="7030A0"/>
                </a:solidFill>
              </a:rPr>
              <a:t> waiting for the confirmation of moon phases, or the barley ripeness, etc.);</a:t>
            </a:r>
            <a:endParaRPr lang="en-US" dirty="0">
              <a:solidFill>
                <a:srgbClr val="7030A0"/>
              </a:solidFill>
            </a:endParaRPr>
          </a:p>
        </p:txBody>
      </p:sp>
      <p:sp>
        <p:nvSpPr>
          <p:cNvPr id="4" name="Rectangle 3"/>
          <p:cNvSpPr/>
          <p:nvPr/>
        </p:nvSpPr>
        <p:spPr>
          <a:xfrm>
            <a:off x="-178645" y="40640"/>
            <a:ext cx="9490286" cy="769441"/>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0" dirty="0">
                <a:ln/>
                <a:solidFill>
                  <a:schemeClr val="accent3"/>
                </a:solidFill>
                <a:effectLst/>
              </a:rPr>
              <a:t>Restoration of </a:t>
            </a:r>
            <a:r>
              <a:rPr lang="en-US" sz="4400" b="1" cap="none" spc="0" dirty="0">
                <a:ln/>
                <a:solidFill>
                  <a:srgbClr val="00B0F0"/>
                </a:solidFill>
                <a:effectLst/>
              </a:rPr>
              <a:t>Yahuah’s</a:t>
            </a:r>
            <a:r>
              <a:rPr lang="en-US" sz="4400" b="1" cap="none" spc="0" dirty="0">
                <a:ln/>
                <a:solidFill>
                  <a:schemeClr val="accent3"/>
                </a:solidFill>
                <a:effectLst/>
              </a:rPr>
              <a:t> </a:t>
            </a:r>
            <a:r>
              <a:rPr lang="en-US" sz="4400" b="1" cap="none" spc="0" dirty="0">
                <a:ln/>
                <a:solidFill>
                  <a:srgbClr val="00B050"/>
                </a:solidFill>
                <a:effectLst/>
              </a:rPr>
              <a:t>Wave Sheaf</a:t>
            </a:r>
          </a:p>
        </p:txBody>
      </p:sp>
      <p:sp>
        <p:nvSpPr>
          <p:cNvPr id="2" name="Slide Number Placeholder 1"/>
          <p:cNvSpPr>
            <a:spLocks noGrp="1"/>
          </p:cNvSpPr>
          <p:nvPr>
            <p:ph type="sldNum" sz="quarter" idx="12"/>
          </p:nvPr>
        </p:nvSpPr>
        <p:spPr/>
        <p:txBody>
          <a:bodyPr/>
          <a:lstStyle/>
          <a:p>
            <a:fld id="{5C014052-953B-4273-8F47-BF25327D5B24}" type="slidenum">
              <a:rPr lang="en-US" smtClean="0"/>
              <a:t>5</a:t>
            </a:fld>
            <a:endParaRPr lang="en-US" dirty="0"/>
          </a:p>
        </p:txBody>
      </p:sp>
      <p:sp>
        <p:nvSpPr>
          <p:cNvPr id="5" name="Rectangle 4"/>
          <p:cNvSpPr/>
          <p:nvPr/>
        </p:nvSpPr>
        <p:spPr>
          <a:xfrm>
            <a:off x="381000" y="5334000"/>
            <a:ext cx="8382000"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400" b="1" dirty="0">
                <a:ln/>
                <a:solidFill>
                  <a:schemeClr val="accent3"/>
                </a:solidFill>
              </a:rPr>
              <a:t>…there can still be confusion over the placement of the </a:t>
            </a:r>
            <a:br>
              <a:rPr lang="en-US" sz="2400" b="1" dirty="0">
                <a:ln/>
                <a:solidFill>
                  <a:schemeClr val="accent3"/>
                </a:solidFill>
              </a:rPr>
            </a:br>
            <a:r>
              <a:rPr lang="en-US" sz="2400" b="1" dirty="0">
                <a:ln/>
                <a:solidFill>
                  <a:schemeClr val="accent3"/>
                </a:solidFill>
              </a:rPr>
              <a:t>Wave Sheaf festival, which ultimately affects the </a:t>
            </a:r>
            <a:br>
              <a:rPr lang="en-US" sz="2400" b="1" dirty="0">
                <a:ln/>
                <a:solidFill>
                  <a:schemeClr val="accent3"/>
                </a:solidFill>
              </a:rPr>
            </a:br>
            <a:r>
              <a:rPr lang="en-US" sz="2400" b="1" dirty="0">
                <a:ln/>
                <a:solidFill>
                  <a:schemeClr val="accent3"/>
                </a:solidFill>
              </a:rPr>
              <a:t>placement of Pentecost 50 days later.</a:t>
            </a:r>
          </a:p>
        </p:txBody>
      </p:sp>
    </p:spTree>
    <p:extLst>
      <p:ext uri="{BB962C8B-B14F-4D97-AF65-F5344CB8AC3E}">
        <p14:creationId xmlns:p14="http://schemas.microsoft.com/office/powerpoint/2010/main" val="641405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1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50</a:t>
            </a:fld>
            <a:endParaRPr lang="en-US" dirty="0"/>
          </a:p>
        </p:txBody>
      </p:sp>
      <p:sp>
        <p:nvSpPr>
          <p:cNvPr id="5" name="Title 1"/>
          <p:cNvSpPr txBox="1">
            <a:spLocks/>
          </p:cNvSpPr>
          <p:nvPr/>
        </p:nvSpPr>
        <p:spPr>
          <a:xfrm>
            <a:off x="-152400" y="228600"/>
            <a:ext cx="9144000" cy="6324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       #7  Joshua Confirms:</a:t>
            </a:r>
          </a:p>
          <a:p>
            <a:pPr marL="571500" indent="-571500">
              <a:buFont typeface="Arial" pitchFamily="34" charset="0"/>
              <a:buChar char="•"/>
            </a:pPr>
            <a:r>
              <a:rPr lang="en-US" sz="3600" spc="50" dirty="0">
                <a:ln w="11430"/>
                <a:solidFill>
                  <a:srgbClr val="8C4C64"/>
                </a:solidFill>
                <a:effectLst>
                  <a:outerShdw blurRad="76200" dist="50800" dir="5400000" algn="tl" rotWithShape="0">
                    <a:srgbClr val="000000">
                      <a:alpha val="65000"/>
                    </a:srgbClr>
                  </a:outerShdw>
                </a:effectLst>
              </a:rPr>
              <a:t>     The weekly </a:t>
            </a:r>
            <a:r>
              <a:rPr lang="en-US" sz="3600" spc="50" dirty="0">
                <a:ln w="11430"/>
                <a:solidFill>
                  <a:srgbClr val="00B0F0"/>
                </a:solidFill>
                <a:effectLst>
                  <a:outerShdw blurRad="76200" dist="50800" dir="5400000" algn="tl" rotWithShape="0">
                    <a:srgbClr val="000000">
                      <a:alpha val="65000"/>
                    </a:srgbClr>
                  </a:outerShdw>
                </a:effectLst>
              </a:rPr>
              <a:t>Sabbath</a:t>
            </a:r>
            <a:r>
              <a:rPr lang="en-US" sz="3600" spc="50" dirty="0">
                <a:ln w="11430"/>
                <a:solidFill>
                  <a:srgbClr val="8C4C64"/>
                </a:solidFill>
                <a:effectLst>
                  <a:outerShdw blurRad="76200" dist="50800" dir="5400000" algn="tl" rotWithShape="0">
                    <a:srgbClr val="000000">
                      <a:alpha val="65000"/>
                    </a:srgbClr>
                  </a:outerShdw>
                </a:effectLst>
              </a:rPr>
              <a:t> was on </a:t>
            </a:r>
            <a:r>
              <a:rPr lang="en-US" sz="3600" spc="50" dirty="0">
                <a:ln w="11430"/>
                <a:solidFill>
                  <a:srgbClr val="FF0000"/>
                </a:solidFill>
                <a:effectLst>
                  <a:outerShdw blurRad="76200" dist="50800" dir="5400000" algn="tl" rotWithShape="0">
                    <a:srgbClr val="000000">
                      <a:alpha val="65000"/>
                    </a:srgbClr>
                  </a:outerShdw>
                </a:effectLst>
              </a:rPr>
              <a:t>Abib 14</a:t>
            </a:r>
            <a:r>
              <a:rPr lang="en-US" sz="3600" spc="50" baseline="30000" dirty="0">
                <a:ln w="11430"/>
                <a:solidFill>
                  <a:srgbClr val="FF0000"/>
                </a:solidFill>
                <a:effectLst>
                  <a:outerShdw blurRad="76200" dist="50800" dir="5400000" algn="tl" rotWithShape="0">
                    <a:srgbClr val="000000">
                      <a:alpha val="65000"/>
                    </a:srgbClr>
                  </a:outerShdw>
                </a:effectLst>
              </a:rPr>
              <a:t>th</a:t>
            </a:r>
            <a:r>
              <a:rPr lang="en-US" sz="3600" spc="50" dirty="0">
                <a:ln w="11430"/>
                <a:solidFill>
                  <a:srgbClr val="FF0000"/>
                </a:solidFill>
                <a:effectLst>
                  <a:outerShdw blurRad="76200" dist="50800" dir="5400000" algn="tl" rotWithShape="0">
                    <a:srgbClr val="000000">
                      <a:alpha val="65000"/>
                    </a:srgbClr>
                  </a:outerShdw>
                </a:effectLst>
              </a:rPr>
              <a:t>.</a:t>
            </a:r>
            <a:br>
              <a:rPr lang="en-US" sz="3600" spc="50" dirty="0">
                <a:ln w="11430"/>
                <a:solidFill>
                  <a:srgbClr val="FF0000"/>
                </a:solidFill>
                <a:effectLst>
                  <a:outerShdw blurRad="76200" dist="50800" dir="5400000" algn="tl" rotWithShape="0">
                    <a:srgbClr val="000000">
                      <a:alpha val="65000"/>
                    </a:srgbClr>
                  </a:outerShdw>
                </a:effectLst>
              </a:rPr>
            </a:br>
            <a:endParaRPr lang="en-US" sz="6000" spc="50" dirty="0">
              <a:ln w="11430"/>
              <a:solidFill>
                <a:srgbClr val="FF0000"/>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400" spc="50" dirty="0">
                <a:ln w="11430"/>
                <a:solidFill>
                  <a:srgbClr val="FF0000"/>
                </a:solidFill>
                <a:effectLst>
                  <a:outerShdw blurRad="76200" dist="50800" dir="5400000" algn="tl" rotWithShape="0">
                    <a:srgbClr val="000000">
                      <a:alpha val="65000"/>
                    </a:srgbClr>
                  </a:outerShdw>
                </a:effectLst>
              </a:rPr>
              <a:t>Lunar Sabbaths fall on the: </a:t>
            </a:r>
            <a:br>
              <a:rPr lang="en-US" sz="4400" spc="50" dirty="0">
                <a:ln w="11430"/>
                <a:solidFill>
                  <a:srgbClr val="FF0000"/>
                </a:solidFill>
                <a:effectLst>
                  <a:outerShdw blurRad="76200" dist="50800" dir="5400000" algn="tl" rotWithShape="0">
                    <a:srgbClr val="000000">
                      <a:alpha val="65000"/>
                    </a:srgbClr>
                  </a:outerShdw>
                </a:effectLst>
              </a:rPr>
            </a:br>
            <a:r>
              <a:rPr lang="en-US" sz="4400" spc="50" dirty="0">
                <a:ln w="11430"/>
                <a:solidFill>
                  <a:srgbClr val="FF0000"/>
                </a:solidFill>
                <a:effectLst>
                  <a:outerShdw blurRad="76200" dist="50800" dir="5400000" algn="tl" rotWithShape="0">
                    <a:srgbClr val="000000">
                      <a:alpha val="65000"/>
                    </a:srgbClr>
                  </a:outerShdw>
                </a:effectLst>
              </a:rPr>
              <a:t>8</a:t>
            </a:r>
            <a:r>
              <a:rPr lang="en-US" sz="4400" spc="50" baseline="30000" dirty="0">
                <a:ln w="11430"/>
                <a:solidFill>
                  <a:srgbClr val="FF0000"/>
                </a:solidFill>
                <a:effectLst>
                  <a:outerShdw blurRad="76200" dist="50800" dir="5400000" algn="tl" rotWithShape="0">
                    <a:srgbClr val="000000">
                      <a:alpha val="65000"/>
                    </a:srgbClr>
                  </a:outerShdw>
                </a:effectLst>
              </a:rPr>
              <a:t>th</a:t>
            </a:r>
            <a:r>
              <a:rPr lang="en-US" sz="4400" spc="50" dirty="0">
                <a:ln w="11430"/>
                <a:solidFill>
                  <a:srgbClr val="FF0000"/>
                </a:solidFill>
                <a:effectLst>
                  <a:outerShdw blurRad="76200" dist="50800" dir="5400000" algn="tl" rotWithShape="0">
                    <a:srgbClr val="000000">
                      <a:alpha val="65000"/>
                    </a:srgbClr>
                  </a:outerShdw>
                </a:effectLst>
              </a:rPr>
              <a:t>, </a:t>
            </a:r>
            <a:r>
              <a:rPr lang="en-US" sz="4400" spc="50" dirty="0">
                <a:ln w="11430"/>
                <a:solidFill>
                  <a:srgbClr val="C00000"/>
                </a:solidFill>
                <a:effectLst>
                  <a:outerShdw blurRad="76200" dist="50800" dir="5400000" algn="tl" rotWithShape="0">
                    <a:srgbClr val="000000">
                      <a:alpha val="65000"/>
                    </a:srgbClr>
                  </a:outerShdw>
                </a:effectLst>
              </a:rPr>
              <a:t>15</a:t>
            </a:r>
            <a:r>
              <a:rPr lang="en-US" sz="4400" spc="50" baseline="30000" dirty="0">
                <a:ln w="11430"/>
                <a:solidFill>
                  <a:srgbClr val="C00000"/>
                </a:solidFill>
                <a:effectLst>
                  <a:outerShdw blurRad="76200" dist="50800" dir="5400000" algn="tl" rotWithShape="0">
                    <a:srgbClr val="000000">
                      <a:alpha val="65000"/>
                    </a:srgbClr>
                  </a:outerShdw>
                </a:effectLst>
              </a:rPr>
              <a:t>th</a:t>
            </a:r>
            <a:r>
              <a:rPr lang="en-US" sz="4400" spc="50" dirty="0">
                <a:ln w="11430"/>
                <a:solidFill>
                  <a:srgbClr val="FF0000"/>
                </a:solidFill>
                <a:effectLst>
                  <a:outerShdw blurRad="76200" dist="50800" dir="5400000" algn="tl" rotWithShape="0">
                    <a:srgbClr val="000000">
                      <a:alpha val="65000"/>
                    </a:srgbClr>
                  </a:outerShdw>
                </a:effectLst>
              </a:rPr>
              <a:t>, 22</a:t>
            </a:r>
            <a:r>
              <a:rPr lang="en-US" sz="4400" spc="50" baseline="30000" dirty="0">
                <a:ln w="11430"/>
                <a:solidFill>
                  <a:srgbClr val="FF0000"/>
                </a:solidFill>
                <a:effectLst>
                  <a:outerShdw blurRad="76200" dist="50800" dir="5400000" algn="tl" rotWithShape="0">
                    <a:srgbClr val="000000">
                      <a:alpha val="65000"/>
                    </a:srgbClr>
                  </a:outerShdw>
                </a:effectLst>
              </a:rPr>
              <a:t>nd</a:t>
            </a:r>
            <a:r>
              <a:rPr lang="en-US" sz="4400" spc="50" dirty="0">
                <a:ln w="11430"/>
                <a:solidFill>
                  <a:srgbClr val="FF0000"/>
                </a:solidFill>
                <a:effectLst>
                  <a:outerShdw blurRad="76200" dist="50800" dir="5400000" algn="tl" rotWithShape="0">
                    <a:srgbClr val="000000">
                      <a:alpha val="65000"/>
                    </a:srgbClr>
                  </a:outerShdw>
                </a:effectLst>
              </a:rPr>
              <a:t>, &amp; 29</a:t>
            </a:r>
            <a:r>
              <a:rPr lang="en-US" sz="4400" spc="50" baseline="30000" dirty="0">
                <a:ln w="11430"/>
                <a:solidFill>
                  <a:srgbClr val="FF0000"/>
                </a:solidFill>
                <a:effectLst>
                  <a:outerShdw blurRad="76200" dist="50800" dir="5400000" algn="tl" rotWithShape="0">
                    <a:srgbClr val="000000">
                      <a:alpha val="65000"/>
                    </a:srgbClr>
                  </a:outerShdw>
                </a:effectLst>
              </a:rPr>
              <a:t>th</a:t>
            </a:r>
            <a:r>
              <a:rPr lang="en-US" sz="4400" spc="50" dirty="0">
                <a:ln w="11430"/>
                <a:solidFill>
                  <a:srgbClr val="FF0000"/>
                </a:solidFill>
                <a:effectLst>
                  <a:outerShdw blurRad="76200" dist="50800" dir="5400000" algn="tl" rotWithShape="0">
                    <a:srgbClr val="000000">
                      <a:alpha val="65000"/>
                    </a:srgbClr>
                  </a:outerShdw>
                </a:effectLst>
              </a:rPr>
              <a:t> according </a:t>
            </a:r>
            <a:br>
              <a:rPr lang="en-US" sz="4400" spc="50" dirty="0">
                <a:ln w="11430"/>
                <a:solidFill>
                  <a:srgbClr val="FF0000"/>
                </a:solidFill>
                <a:effectLst>
                  <a:outerShdw blurRad="76200" dist="50800" dir="5400000" algn="tl" rotWithShape="0">
                    <a:srgbClr val="000000">
                      <a:alpha val="65000"/>
                    </a:srgbClr>
                  </a:outerShdw>
                </a:effectLst>
              </a:rPr>
            </a:br>
            <a:r>
              <a:rPr lang="en-US" sz="4400" spc="50" dirty="0">
                <a:ln w="11430"/>
                <a:solidFill>
                  <a:srgbClr val="FF0000"/>
                </a:solidFill>
                <a:effectLst>
                  <a:outerShdw blurRad="76200" dist="50800" dir="5400000" algn="tl" rotWithShape="0">
                    <a:srgbClr val="000000">
                      <a:alpha val="65000"/>
                    </a:srgbClr>
                  </a:outerShdw>
                </a:effectLst>
              </a:rPr>
              <a:t>to the phases of the moon.</a:t>
            </a:r>
          </a:p>
          <a:p>
            <a:endParaRPr lang="en-US" sz="1600" spc="50" dirty="0">
              <a:ln w="11430"/>
              <a:solidFill>
                <a:srgbClr val="FF0000"/>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4000" spc="50" dirty="0">
                <a:ln w="11430"/>
                <a:solidFill>
                  <a:srgbClr val="8C4C64"/>
                </a:solidFill>
                <a:effectLst>
                  <a:outerShdw blurRad="76200" dist="50800" dir="5400000" algn="tl" rotWithShape="0">
                    <a:srgbClr val="000000">
                      <a:alpha val="65000"/>
                    </a:srgbClr>
                  </a:outerShdw>
                </a:effectLst>
              </a:rPr>
              <a:t>Joshua does not allow weekly </a:t>
            </a:r>
            <a:br>
              <a:rPr lang="en-US" sz="4000" spc="50" dirty="0">
                <a:ln w="11430"/>
                <a:solidFill>
                  <a:srgbClr val="8C4C64"/>
                </a:solidFill>
                <a:effectLst>
                  <a:outerShdw blurRad="76200" dist="50800" dir="5400000" algn="tl" rotWithShape="0">
                    <a:srgbClr val="000000">
                      <a:alpha val="65000"/>
                    </a:srgbClr>
                  </a:outerShdw>
                </a:effectLst>
              </a:rPr>
            </a:br>
            <a:r>
              <a:rPr lang="en-US" sz="4000" spc="50" dirty="0">
                <a:ln w="11430"/>
                <a:solidFill>
                  <a:srgbClr val="FF0000"/>
                </a:solidFill>
                <a:effectLst>
                  <a:outerShdw blurRad="76200" dist="50800" dir="5400000" algn="tl" rotWithShape="0">
                    <a:srgbClr val="000000">
                      <a:alpha val="65000"/>
                    </a:srgbClr>
                  </a:outerShdw>
                </a:effectLst>
              </a:rPr>
              <a:t>Lunar Sabbaths </a:t>
            </a:r>
            <a:r>
              <a:rPr lang="en-US" sz="4000" spc="50" dirty="0">
                <a:ln w="11430"/>
                <a:solidFill>
                  <a:srgbClr val="8C4C64"/>
                </a:solidFill>
                <a:effectLst>
                  <a:outerShdw blurRad="76200" dist="50800" dir="5400000" algn="tl" rotWithShape="0">
                    <a:srgbClr val="000000">
                      <a:alpha val="65000"/>
                    </a:srgbClr>
                  </a:outerShdw>
                </a:effectLst>
              </a:rPr>
              <a:t>to have </a:t>
            </a:r>
            <a:br>
              <a:rPr lang="en-US" sz="4000" spc="50" dirty="0">
                <a:ln w="11430"/>
                <a:solidFill>
                  <a:srgbClr val="8C4C64"/>
                </a:solidFill>
                <a:effectLst>
                  <a:outerShdw blurRad="76200" dist="50800" dir="5400000" algn="tl" rotWithShape="0">
                    <a:srgbClr val="000000">
                      <a:alpha val="65000"/>
                    </a:srgbClr>
                  </a:outerShdw>
                </a:effectLst>
              </a:rPr>
            </a:br>
            <a:r>
              <a:rPr lang="en-US" sz="4000" spc="50" dirty="0">
                <a:ln w="11430"/>
                <a:solidFill>
                  <a:srgbClr val="8C4C64"/>
                </a:solidFill>
                <a:effectLst>
                  <a:outerShdw blurRad="76200" dist="50800" dir="5400000" algn="tl" rotWithShape="0">
                    <a:srgbClr val="000000">
                      <a:alpha val="65000"/>
                    </a:srgbClr>
                  </a:outerShdw>
                </a:effectLst>
              </a:rPr>
              <a:t>recognition on </a:t>
            </a:r>
            <a:r>
              <a:rPr lang="en-US" sz="4000" spc="50" dirty="0">
                <a:ln w="11430"/>
                <a:solidFill>
                  <a:srgbClr val="0070C0"/>
                </a:solidFill>
                <a:effectLst>
                  <a:outerShdw blurRad="76200" dist="50800" dir="5400000" algn="tl" rotWithShape="0">
                    <a:srgbClr val="000000">
                      <a:alpha val="65000"/>
                    </a:srgbClr>
                  </a:outerShdw>
                </a:effectLst>
              </a:rPr>
              <a:t>Yahuah’s</a:t>
            </a:r>
            <a:r>
              <a:rPr lang="en-US" sz="4000" spc="50" dirty="0">
                <a:ln w="11430"/>
                <a:solidFill>
                  <a:srgbClr val="8C4C64"/>
                </a:solidFill>
                <a:effectLst>
                  <a:outerShdw blurRad="76200" dist="50800" dir="5400000" algn="tl" rotWithShape="0">
                    <a:srgbClr val="000000">
                      <a:alpha val="65000"/>
                    </a:srgbClr>
                  </a:outerShdw>
                </a:effectLst>
              </a:rPr>
              <a:t> Calendar.</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pic>
        <p:nvPicPr>
          <p:cNvPr id="4" name="Picture 2" descr="C:\Users\Rae\Desktop\bunny trail wood plaque 400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7477" y="1657448"/>
            <a:ext cx="1640523" cy="6644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Box 29"/>
          <p:cNvSpPr txBox="1"/>
          <p:nvPr/>
        </p:nvSpPr>
        <p:spPr>
          <a:xfrm>
            <a:off x="228600" y="381000"/>
            <a:ext cx="1823554" cy="501764"/>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wordArtVert"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a:ln w="11430"/>
                <a:solidFill>
                  <a:srgbClr val="F8F8F8"/>
                </a:solidFill>
                <a:effectLst>
                  <a:outerShdw blurRad="25400" algn="tl" rotWithShape="0">
                    <a:srgbClr val="000000">
                      <a:alpha val="43000"/>
                    </a:srgbClr>
                  </a:outerShdw>
                </a:effectLst>
              </a:rPr>
              <a:t>R</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V</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I</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W</a:t>
            </a:r>
          </a:p>
        </p:txBody>
      </p:sp>
      <p:sp>
        <p:nvSpPr>
          <p:cNvPr id="3" name="Bent-Up Arrow 2"/>
          <p:cNvSpPr/>
          <p:nvPr/>
        </p:nvSpPr>
        <p:spPr>
          <a:xfrm>
            <a:off x="7512424" y="1447801"/>
            <a:ext cx="1402976" cy="4343399"/>
          </a:xfrm>
          <a:prstGeom prst="bentUpArrow">
            <a:avLst>
              <a:gd name="adj1" fmla="val 17971"/>
              <a:gd name="adj2" fmla="val 25000"/>
              <a:gd name="adj3" fmla="val 25000"/>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369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0-#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4" fill="hold" grpId="0" nodeType="afterEffect">
                                  <p:stCondLst>
                                    <p:cond delay="150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accent4">
                    <a:lumMod val="20000"/>
                    <a:lumOff val="80000"/>
                  </a:schemeClr>
                </a:solidFill>
              </a:rPr>
              <a:t>51</a:t>
            </a:fld>
            <a:endParaRPr lang="en-US" dirty="0">
              <a:solidFill>
                <a:schemeClr val="accent4">
                  <a:lumMod val="20000"/>
                  <a:lumOff val="80000"/>
                </a:schemeClr>
              </a:solidFill>
            </a:endParaRPr>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Finally</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00B050"/>
                </a:solidFill>
                <a:effectLst>
                  <a:outerShdw blurRad="76200" dist="50800" dir="5400000" algn="tl" rotWithShape="0">
                    <a:srgbClr val="000000">
                      <a:alpha val="65000"/>
                    </a:srgbClr>
                  </a:outerShdw>
                </a:effectLst>
              </a:rPr>
              <a:t>Wave Sheaf</a:t>
            </a:r>
            <a:r>
              <a:rPr lang="en-US" sz="4400" spc="50" dirty="0">
                <a:ln w="11430"/>
                <a:solidFill>
                  <a:schemeClr val="accent5"/>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is Understood</a:t>
            </a:r>
            <a:endParaRPr lang="en-US" sz="2400" spc="50" dirty="0">
              <a:ln w="11430"/>
              <a:solidFill>
                <a:srgbClr val="8C4C64"/>
              </a:solidFill>
              <a:effectLst>
                <a:outerShdw blurRad="76200" dist="50800" dir="5400000" algn="tl" rotWithShape="0">
                  <a:srgbClr val="000000">
                    <a:alpha val="65000"/>
                  </a:srgbClr>
                </a:outerShdw>
              </a:effectLst>
            </a:endParaRPr>
          </a:p>
        </p:txBody>
      </p:sp>
      <p:sp>
        <p:nvSpPr>
          <p:cNvPr id="9" name="Content Placeholder 6"/>
          <p:cNvSpPr>
            <a:spLocks noGrp="1"/>
          </p:cNvSpPr>
          <p:nvPr>
            <p:ph sz="quarter" idx="13"/>
          </p:nvPr>
        </p:nvSpPr>
        <p:spPr>
          <a:xfrm>
            <a:off x="609600" y="914400"/>
            <a:ext cx="8001000" cy="3200400"/>
          </a:xfrm>
          <a:solidFill>
            <a:schemeClr val="accent2">
              <a:lumMod val="20000"/>
              <a:lumOff val="80000"/>
            </a:schemeClr>
          </a:solidFill>
          <a:ln w="57150">
            <a:solidFill>
              <a:schemeClr val="accent2">
                <a:lumMod val="75000"/>
              </a:schemeClr>
            </a:solidFill>
          </a:ln>
          <a:effectLst>
            <a:glow rad="139700">
              <a:schemeClr val="accent2">
                <a:satMod val="175000"/>
                <a:alpha val="40000"/>
              </a:schemeClr>
            </a:glow>
          </a:effectLst>
          <a:scene3d>
            <a:camera prst="orthographicFront"/>
            <a:lightRig rig="threePt" dir="t"/>
          </a:scene3d>
          <a:sp3d>
            <a:bevelT w="114300" prst="artDeco"/>
          </a:sp3d>
        </p:spPr>
        <p:txBody>
          <a:bodyPr>
            <a:noAutofit/>
            <a:sp3d extrusionH="57150">
              <a:bevelT w="38100" h="38100"/>
            </a:sp3d>
          </a:bodyPr>
          <a:lstStyle/>
          <a:p>
            <a:pPr marL="45720" indent="0">
              <a:buNone/>
            </a:pPr>
            <a:r>
              <a:rPr lang="en-US" sz="2400" b="1" dirty="0">
                <a:solidFill>
                  <a:srgbClr val="C00000"/>
                </a:solidFill>
              </a:rPr>
              <a:t>This discovery also eliminates two other false teachings: </a:t>
            </a:r>
          </a:p>
          <a:p>
            <a:pPr marL="502920" indent="-457200">
              <a:buAutoNum type="arabicPeriod"/>
            </a:pPr>
            <a:r>
              <a:rPr lang="en-US" sz="2400" b="1" dirty="0">
                <a:solidFill>
                  <a:srgbClr val="00B050"/>
                </a:solidFill>
              </a:rPr>
              <a:t>The </a:t>
            </a:r>
            <a:r>
              <a:rPr lang="en-US" sz="2400" b="1" dirty="0">
                <a:solidFill>
                  <a:srgbClr val="C00000"/>
                </a:solidFill>
              </a:rPr>
              <a:t>false teaching that</a:t>
            </a:r>
            <a:r>
              <a:rPr lang="en-US" sz="2400" b="1" dirty="0">
                <a:solidFill>
                  <a:srgbClr val="00B050"/>
                </a:solidFill>
              </a:rPr>
              <a:t> Wave Sheaf must always be </a:t>
            </a:r>
            <a:br>
              <a:rPr lang="en-US" sz="2400" b="1" dirty="0">
                <a:solidFill>
                  <a:srgbClr val="00B050"/>
                </a:solidFill>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celebrated on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abib</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16! </a:t>
            </a:r>
          </a:p>
          <a:p>
            <a:pPr marL="502920" indent="-457200">
              <a:buAutoNum type="arabicPeriod"/>
            </a:pPr>
            <a:r>
              <a:rPr lang="en-US" sz="2400" b="1" dirty="0">
                <a:solidFill>
                  <a:srgbClr val="00B050"/>
                </a:solidFill>
              </a:rPr>
              <a:t>The </a:t>
            </a:r>
            <a:r>
              <a:rPr lang="en-US" sz="2400" b="1" dirty="0">
                <a:solidFill>
                  <a:srgbClr val="C00000"/>
                </a:solidFill>
              </a:rPr>
              <a:t>false teaching that </a:t>
            </a:r>
            <a:r>
              <a:rPr lang="en-US" sz="2400" b="1" dirty="0">
                <a:solidFill>
                  <a:srgbClr val="00B050"/>
                </a:solidFill>
              </a:rPr>
              <a:t>Wave Sheaf must always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follow a feast Sabbath – specifically the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en-US" sz="2400"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Sabbath of unleavened bread!</a:t>
            </a:r>
            <a:br>
              <a:rPr lang="en-US" sz="2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br>
            <a:r>
              <a:rPr lang="en-US" sz="32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Joshua sets the record straight.  </a:t>
            </a:r>
            <a:endParaRPr lang="en-US" sz="2400" dirty="0"/>
          </a:p>
        </p:txBody>
      </p:sp>
    </p:spTree>
    <p:extLst>
      <p:ext uri="{BB962C8B-B14F-4D97-AF65-F5344CB8AC3E}">
        <p14:creationId xmlns:p14="http://schemas.microsoft.com/office/powerpoint/2010/main" val="2650933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1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0" y="5573256"/>
            <a:ext cx="9184640" cy="128474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a:ln w="11430"/>
                <a:solidFill>
                  <a:srgbClr val="8C4C64"/>
                </a:solidFill>
                <a:effectLst>
                  <a:outerShdw blurRad="76200" dist="50800" dir="5400000" algn="tl" rotWithShape="0">
                    <a:srgbClr val="000000">
                      <a:alpha val="65000"/>
                    </a:srgbClr>
                  </a:outerShdw>
                </a:effectLst>
              </a:rPr>
              <a:t>Next:  </a:t>
            </a:r>
            <a:r>
              <a:rPr lang="en-US" sz="3600" spc="50" dirty="0">
                <a:ln w="11430"/>
                <a:solidFill>
                  <a:srgbClr val="FF0000"/>
                </a:solidFill>
                <a:effectLst>
                  <a:outerShdw blurRad="76200" dist="50800" dir="5400000" algn="tl" rotWithShape="0">
                    <a:srgbClr val="000000">
                      <a:alpha val="65000"/>
                    </a:srgbClr>
                  </a:outerShdw>
                </a:effectLst>
              </a:rPr>
              <a:t>Passovers</a:t>
            </a:r>
            <a:r>
              <a:rPr lang="en-US" sz="3600" spc="50" dirty="0">
                <a:ln w="11430"/>
                <a:solidFill>
                  <a:srgbClr val="8C4C64"/>
                </a:solidFill>
                <a:effectLst>
                  <a:outerShdw blurRad="76200" dist="50800" dir="5400000" algn="tl" rotWithShape="0">
                    <a:srgbClr val="000000">
                      <a:alpha val="65000"/>
                    </a:srgbClr>
                  </a:outerShdw>
                </a:effectLst>
              </a:rPr>
              <a:t> &amp; </a:t>
            </a:r>
            <a:r>
              <a:rPr lang="en-US" sz="3600" spc="50" dirty="0">
                <a:ln w="11430"/>
                <a:solidFill>
                  <a:srgbClr val="00B050"/>
                </a:solidFill>
                <a:effectLst>
                  <a:outerShdw blurRad="76200" dist="50800" dir="5400000" algn="tl" rotWithShape="0">
                    <a:srgbClr val="000000">
                      <a:alpha val="65000"/>
                    </a:srgbClr>
                  </a:outerShdw>
                </a:effectLst>
              </a:rPr>
              <a:t>Wave Sheaf </a:t>
            </a:r>
            <a:r>
              <a:rPr lang="en-US" sz="3600" spc="50" dirty="0">
                <a:ln w="11430"/>
                <a:solidFill>
                  <a:srgbClr val="8C4C64"/>
                </a:solidFill>
                <a:effectLst>
                  <a:outerShdw blurRad="76200" dist="50800" dir="5400000" algn="tl" rotWithShape="0">
                    <a:srgbClr val="000000">
                      <a:alpha val="65000"/>
                    </a:srgbClr>
                  </a:outerShdw>
                </a:effectLst>
              </a:rPr>
              <a:t>will be illustrated on two different sets of charts.</a:t>
            </a:r>
            <a:endParaRPr lang="en-US" sz="3600" spc="50" dirty="0">
              <a:ln w="11430"/>
              <a:solidFill>
                <a:srgbClr val="00B050"/>
              </a:solidFill>
              <a:effectLst>
                <a:outerShdw blurRad="76200" dist="50800" dir="5400000" algn="tl" rotWithShape="0">
                  <a:srgbClr val="000000">
                    <a:alpha val="65000"/>
                  </a:srgbClr>
                </a:outerShdw>
              </a:effectLst>
            </a:endParaRPr>
          </a:p>
          <a:p>
            <a:endParaRPr lang="en-US" sz="2400" spc="50" dirty="0">
              <a:ln w="11430"/>
              <a:solidFill>
                <a:srgbClr val="FF0000"/>
              </a:soli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52</a:t>
            </a:fld>
            <a:endParaRPr lang="en-US" dirty="0"/>
          </a:p>
        </p:txBody>
      </p:sp>
      <p:sp>
        <p:nvSpPr>
          <p:cNvPr id="5" name="Title 1"/>
          <p:cNvSpPr txBox="1">
            <a:spLocks/>
          </p:cNvSpPr>
          <p:nvPr/>
        </p:nvSpPr>
        <p:spPr>
          <a:xfrm>
            <a:off x="0" y="0"/>
            <a:ext cx="9184640" cy="2971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#8  Joshua </a:t>
            </a:r>
            <a:r>
              <a:rPr lang="en-US" sz="4400" u="sng" spc="50" dirty="0">
                <a:ln w="11430"/>
                <a:solidFill>
                  <a:srgbClr val="7030A0"/>
                </a:solidFill>
                <a:effectLst>
                  <a:outerShdw blurRad="76200" dist="50800" dir="5400000" algn="tl" rotWithShape="0">
                    <a:srgbClr val="000000">
                      <a:alpha val="65000"/>
                    </a:srgbClr>
                  </a:outerShdw>
                </a:effectLst>
              </a:rPr>
              <a:t>has</a:t>
            </a:r>
            <a:r>
              <a:rPr lang="en-US" sz="4400" spc="50" dirty="0">
                <a:ln w="11430"/>
                <a:solidFill>
                  <a:srgbClr val="8C4C64"/>
                </a:solidFill>
                <a:effectLst>
                  <a:outerShdw blurRad="76200" dist="50800" dir="5400000" algn="tl" rotWithShape="0">
                    <a:srgbClr val="000000">
                      <a:alpha val="65000"/>
                    </a:srgbClr>
                  </a:outerShdw>
                </a:effectLst>
              </a:rPr>
              <a:t> Confirmed:</a:t>
            </a:r>
          </a:p>
          <a:p>
            <a:pPr marL="742950" indent="-742950">
              <a:buFont typeface="+mj-lt"/>
              <a:buAutoNum type="arabicPeriod"/>
            </a:pPr>
            <a:r>
              <a:rPr lang="en-US" sz="4400" spc="50" dirty="0">
                <a:ln w="11430"/>
                <a:solidFill>
                  <a:srgbClr val="00B050"/>
                </a:solidFill>
                <a:effectLst>
                  <a:outerShdw blurRad="76200" dist="50800" dir="5400000" algn="tl" rotWithShape="0">
                    <a:srgbClr val="000000">
                      <a:alpha val="65000"/>
                    </a:srgbClr>
                  </a:outerShdw>
                </a:effectLst>
              </a:rPr>
              <a:t>Wave Sheaf</a:t>
            </a:r>
            <a:r>
              <a:rPr lang="en-US" sz="4400" spc="50" dirty="0">
                <a:ln w="11430"/>
                <a:solidFill>
                  <a:srgbClr val="8C4C64"/>
                </a:solidFill>
                <a:effectLst>
                  <a:outerShdw blurRad="76200" dist="50800" dir="5400000" algn="tl" rotWithShape="0">
                    <a:srgbClr val="000000">
                      <a:alpha val="65000"/>
                    </a:srgbClr>
                  </a:outerShdw>
                </a:effectLst>
              </a:rPr>
              <a:t> must follow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the </a:t>
            </a:r>
            <a:r>
              <a:rPr lang="en-US" sz="4400" spc="50" dirty="0">
                <a:ln w="11430"/>
                <a:solidFill>
                  <a:srgbClr val="00B0F0"/>
                </a:solidFill>
                <a:effectLst>
                  <a:outerShdw blurRad="76200" dist="50800" dir="5400000" algn="tl" rotWithShape="0">
                    <a:srgbClr val="000000">
                      <a:alpha val="65000"/>
                    </a:srgbClr>
                  </a:outerShdw>
                </a:effectLst>
              </a:rPr>
              <a:t>weekly Sabbath </a:t>
            </a:r>
            <a:br>
              <a:rPr lang="en-US" sz="4400" spc="50" dirty="0">
                <a:ln w="11430"/>
                <a:solidFill>
                  <a:srgbClr val="8C4C64"/>
                </a:solidFill>
                <a:effectLst>
                  <a:outerShdw blurRad="76200" dist="50800" dir="5400000" algn="tl" rotWithShape="0">
                    <a:srgbClr val="000000">
                      <a:alpha val="65000"/>
                    </a:srgbClr>
                  </a:outerShdw>
                </a:effectLst>
              </a:rPr>
            </a:br>
            <a:r>
              <a:rPr lang="en-US" sz="4400" i="1" spc="50" dirty="0">
                <a:ln w="11430"/>
                <a:solidFill>
                  <a:srgbClr val="7030A0"/>
                </a:solidFill>
                <a:effectLst>
                  <a:outerShdw blurRad="76200" dist="50800" dir="5400000" algn="tl" rotWithShape="0">
                    <a:srgbClr val="000000">
                      <a:alpha val="65000"/>
                    </a:srgbClr>
                  </a:outerShdw>
                </a:effectLst>
              </a:rPr>
              <a:t>during</a:t>
            </a:r>
            <a:r>
              <a:rPr lang="en-US" sz="4400" i="1"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8C4C64"/>
                </a:solidFill>
                <a:effectLst>
                  <a:outerShdw blurRad="76200" dist="50800" dir="5400000" algn="tl" rotWithShape="0">
                    <a:srgbClr val="000000">
                      <a:alpha val="65000"/>
                    </a:srgbClr>
                  </a:outerShdw>
                </a:effectLst>
              </a:rPr>
              <a:t>the </a:t>
            </a:r>
            <a:r>
              <a:rPr lang="en-US" sz="44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8C4C64"/>
                </a:solidFill>
                <a:effectLst>
                  <a:outerShdw blurRad="76200" dist="50800" dir="5400000" algn="tl" rotWithShape="0">
                    <a:srgbClr val="000000">
                      <a:alpha val="65000"/>
                    </a:srgbClr>
                  </a:outerShdw>
                </a:effectLst>
              </a:rPr>
              <a:t> week.</a:t>
            </a:r>
            <a:endParaRPr lang="en-US" sz="2400" spc="50" dirty="0">
              <a:ln w="11430"/>
              <a:solidFill>
                <a:srgbClr val="FF0000"/>
              </a:solidFill>
              <a:effectLst>
                <a:outerShdw blurRad="76200" dist="50800" dir="5400000" algn="tl" rotWithShape="0">
                  <a:srgbClr val="000000">
                    <a:alpha val="65000"/>
                  </a:srgbClr>
                </a:outerShdw>
              </a:effectLst>
            </a:endParaRPr>
          </a:p>
        </p:txBody>
      </p:sp>
      <p:sp>
        <p:nvSpPr>
          <p:cNvPr id="4" name="Rectangle 3"/>
          <p:cNvSpPr/>
          <p:nvPr/>
        </p:nvSpPr>
        <p:spPr>
          <a:xfrm>
            <a:off x="3010532" y="2895600"/>
            <a:ext cx="5371468" cy="2677656"/>
          </a:xfrm>
          <a:prstGeom prst="rect">
            <a:avLst/>
          </a:prstGeom>
          <a:solidFill>
            <a:srgbClr val="FFFF99"/>
          </a:solidFill>
          <a:effectLst>
            <a:glow rad="127000">
              <a:srgbClr val="7030A0"/>
            </a:glow>
          </a:effectLst>
          <a:scene3d>
            <a:camera prst="orthographicFront"/>
            <a:lightRig rig="soft" dir="t">
              <a:rot lat="0" lon="0" rev="10800000"/>
            </a:lightRig>
          </a:scene3d>
          <a:sp3d>
            <a:bevelT/>
          </a:sp3d>
        </p:spPr>
        <p:txBody>
          <a:bodyPr wrap="square" lIns="91440" tIns="45720" rIns="91440" bIns="45720">
            <a:spAutoFit/>
            <a:sp3d extrusionH="57150">
              <a:bevelT w="27940" h="12700" prst="softRound"/>
              <a:contourClr>
                <a:srgbClr val="DDDDDD"/>
              </a:contourClr>
            </a:sp3d>
          </a:bodyPr>
          <a:lstStyle/>
          <a:p>
            <a:pPr algn="ctr">
              <a:lnSpc>
                <a:spcPct val="150000"/>
              </a:lnSpc>
            </a:pPr>
            <a:r>
              <a:rPr lang="en-US" sz="2800" b="1"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Scripture records 3 </a:t>
            </a:r>
            <a:r>
              <a:rPr lang="en-US" sz="2800" b="1" cap="none" spc="150" dirty="0">
                <a:ln w="11430">
                  <a:solidFill>
                    <a:srgbClr val="002060"/>
                  </a:solidFill>
                </a:ln>
                <a:solidFill>
                  <a:srgbClr val="FF0000"/>
                </a:solidFill>
                <a:effectLst>
                  <a:outerShdw blurRad="25400" algn="tl" rotWithShape="0">
                    <a:srgbClr val="000000">
                      <a:alpha val="43000"/>
                    </a:srgbClr>
                  </a:outerShdw>
                </a:effectLst>
                <a:latin typeface="Comic Sans MS" pitchFamily="66" charset="0"/>
              </a:rPr>
              <a:t>Passovers</a:t>
            </a:r>
            <a:r>
              <a:rPr lang="en-US" sz="2800" b="1"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 that are </a:t>
            </a:r>
            <a:r>
              <a:rPr lang="en-US" sz="2800" b="1" u="sng"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eas</a:t>
            </a:r>
            <a:r>
              <a:rPr lang="en-US" sz="2800" b="1"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y </a:t>
            </a:r>
            <a:br>
              <a:rPr lang="en-US" sz="2800" b="1"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rPr>
            </a:br>
            <a:r>
              <a:rPr lang="en-US" sz="2800" b="1"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to calculate for </a:t>
            </a:r>
            <a:r>
              <a:rPr lang="en-US" sz="2800" b="1" spc="150" dirty="0">
                <a:ln w="11430">
                  <a:solidFill>
                    <a:srgbClr val="002060"/>
                  </a:solidFill>
                </a:ln>
                <a:solidFill>
                  <a:srgbClr val="7030A0"/>
                </a:solidFill>
                <a:effectLst>
                  <a:outerShdw blurRad="25400" algn="tl" rotWithShape="0">
                    <a:srgbClr val="000000">
                      <a:alpha val="43000"/>
                    </a:srgbClr>
                  </a:outerShdw>
                </a:effectLst>
                <a:latin typeface="Comic Sans MS" pitchFamily="66" charset="0"/>
              </a:rPr>
              <a:t>Moses,</a:t>
            </a:r>
            <a:r>
              <a:rPr lang="en-US" sz="2800" b="1"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 </a:t>
            </a:r>
            <a:br>
              <a:rPr lang="en-US" sz="2800" b="1"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rPr>
            </a:br>
            <a:r>
              <a:rPr lang="en-US" sz="2800" b="1" cap="none" spc="150" dirty="0">
                <a:ln w="11430">
                  <a:solidFill>
                    <a:srgbClr val="002060"/>
                  </a:solidFill>
                </a:ln>
                <a:solidFill>
                  <a:srgbClr val="00B050"/>
                </a:solidFill>
                <a:effectLst>
                  <a:outerShdw blurRad="25400" algn="tl" rotWithShape="0">
                    <a:srgbClr val="000000">
                      <a:alpha val="43000"/>
                    </a:srgbClr>
                  </a:outerShdw>
                </a:effectLst>
                <a:latin typeface="Comic Sans MS" pitchFamily="66" charset="0"/>
              </a:rPr>
              <a:t>Joshua </a:t>
            </a:r>
            <a:r>
              <a:rPr lang="en-US" sz="2800" b="1"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rPr>
              <a:t>&amp; </a:t>
            </a:r>
            <a:r>
              <a:rPr lang="en-US" sz="2800" b="1" cap="none" spc="150" dirty="0">
                <a:ln w="11430">
                  <a:solidFill>
                    <a:srgbClr val="002060"/>
                  </a:solidFill>
                </a:ln>
                <a:solidFill>
                  <a:srgbClr val="0070C0"/>
                </a:solidFill>
                <a:effectLst>
                  <a:outerShdw blurRad="25400" algn="tl" rotWithShape="0">
                    <a:srgbClr val="000000">
                      <a:alpha val="43000"/>
                    </a:srgbClr>
                  </a:outerShdw>
                </a:effectLst>
                <a:latin typeface="Comic Sans MS" pitchFamily="66" charset="0"/>
              </a:rPr>
              <a:t>Yahusha.</a:t>
            </a:r>
            <a:endParaRPr lang="en-US" sz="2000" b="1" strike="sngStrike" cap="none" spc="150" dirty="0">
              <a:ln w="11430">
                <a:solidFill>
                  <a:srgbClr val="002060"/>
                </a:solidFill>
              </a:ln>
              <a:solidFill>
                <a:srgbClr val="F8F8F8"/>
              </a:solidFill>
              <a:effectLst>
                <a:outerShdw blurRad="25400" algn="tl" rotWithShape="0">
                  <a:srgbClr val="000000">
                    <a:alpha val="43000"/>
                  </a:srgbClr>
                </a:outerShdw>
              </a:effectLst>
              <a:latin typeface="Comic Sans MS" pitchFamily="66" charset="0"/>
            </a:endParaRPr>
          </a:p>
        </p:txBody>
      </p:sp>
      <p:pic>
        <p:nvPicPr>
          <p:cNvPr id="6" name="Picture 10" descr="C:\Users\Rae\Desktop\Art on Desktop\white man clip art\yellow-blue smiley faces\question face yellow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0511" y="4526370"/>
            <a:ext cx="1384914" cy="10468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Rae\Desktop\Art on Desktop\white man clip art\3d white people\png\attention horn 1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676400" y="4357711"/>
            <a:ext cx="1118702" cy="1279988"/>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p:nvSpPr>
        <p:spPr>
          <a:xfrm>
            <a:off x="419732" y="2971800"/>
            <a:ext cx="2191174" cy="1200329"/>
          </a:xfrm>
          <a:prstGeom prst="homePlate">
            <a:avLst/>
          </a:prstGeom>
          <a:solidFill>
            <a:srgbClr val="FFFF99"/>
          </a:solidFill>
          <a:ln>
            <a:solidFill>
              <a:srgbClr val="993300"/>
            </a:solidFill>
          </a:ln>
          <a:effectLst>
            <a:glow rad="127000">
              <a:srgbClr val="7030A0"/>
            </a:glow>
          </a:effectLst>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r>
              <a:rPr lang="en-US" sz="3600" b="1" spc="150" dirty="0">
                <a:ln w="11430">
                  <a:solidFill>
                    <a:schemeClr val="bg2">
                      <a:lumMod val="10000"/>
                    </a:schemeClr>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t>  </a:t>
            </a:r>
            <a:r>
              <a:rPr lang="en-US" sz="3600" b="1" spc="150" dirty="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t>Do</a:t>
            </a:r>
            <a:br>
              <a:rPr lang="en-US" sz="3600" b="1" spc="150" dirty="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br>
            <a:r>
              <a:rPr lang="en-US" sz="3600" b="1" spc="150" dirty="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rPr>
              <a:t> Note!</a:t>
            </a:r>
            <a:endParaRPr lang="en-US" sz="2800" b="1" cap="none" spc="150" dirty="0">
              <a:ln w="11430">
                <a:solidFill>
                  <a:srgbClr val="7030A0"/>
                </a:solidFill>
              </a:ln>
              <a:solidFill>
                <a:srgbClr val="F8F8F8"/>
              </a:solidFill>
              <a:effectLst>
                <a:glow rad="88900">
                  <a:srgbClr val="7030A0">
                    <a:alpha val="84000"/>
                  </a:srgbClr>
                </a:glow>
                <a:outerShdw blurRad="25400" algn="tl" rotWithShape="0">
                  <a:srgbClr val="000000">
                    <a:alpha val="43000"/>
                  </a:srgbClr>
                </a:outerShdw>
              </a:effectLst>
              <a:latin typeface="Comic Sans MS" pitchFamily="66" charset="0"/>
            </a:endParaRPr>
          </a:p>
        </p:txBody>
      </p:sp>
      <p:sp>
        <p:nvSpPr>
          <p:cNvPr id="9" name="TextBox 29"/>
          <p:cNvSpPr txBox="1"/>
          <p:nvPr/>
        </p:nvSpPr>
        <p:spPr>
          <a:xfrm>
            <a:off x="359566" y="381000"/>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a:ln w="11430"/>
                <a:solidFill>
                  <a:srgbClr val="F8F8F8"/>
                </a:solidFill>
                <a:effectLst>
                  <a:outerShdw blurRad="25400" algn="tl" rotWithShape="0">
                    <a:srgbClr val="000000">
                      <a:alpha val="43000"/>
                    </a:srgbClr>
                  </a:outerShdw>
                </a:effectLst>
              </a:rPr>
              <a:t>R</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V</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I</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W</a:t>
            </a:r>
          </a:p>
        </p:txBody>
      </p:sp>
    </p:spTree>
    <p:extLst>
      <p:ext uri="{BB962C8B-B14F-4D97-AF65-F5344CB8AC3E}">
        <p14:creationId xmlns:p14="http://schemas.microsoft.com/office/powerpoint/2010/main" val="3484752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32" presetClass="emph" presetSubtype="0" fill="hold" grpId="1"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22" presetClass="entr" presetSubtype="1"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up)">
                                      <p:cBhvr>
                                        <p:cTn id="24" dur="2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162800" y="6469183"/>
            <a:ext cx="1828800" cy="365125"/>
          </a:xfrm>
        </p:spPr>
        <p:txBody>
          <a:bodyPr/>
          <a:lstStyle/>
          <a:p>
            <a:fld id="{5C014052-953B-4273-8F47-BF25327D5B24}" type="slidenum">
              <a:rPr lang="en-US" smtClean="0"/>
              <a:t>53</a:t>
            </a:fld>
            <a:endParaRPr lang="en-US" dirty="0"/>
          </a:p>
        </p:txBody>
      </p:sp>
      <p:sp>
        <p:nvSpPr>
          <p:cNvPr id="4" name="Slide Number Placeholder 3"/>
          <p:cNvSpPr txBox="1">
            <a:spLocks/>
          </p:cNvSpPr>
          <p:nvPr/>
        </p:nvSpPr>
        <p:spPr>
          <a:xfrm>
            <a:off x="11679137" y="6873875"/>
            <a:ext cx="47778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FEFA0A-2F20-4B60-98C6-5FFDA469AA1C}" type="slidenum">
              <a:rPr lang="en-US" smtClean="0">
                <a:solidFill>
                  <a:schemeClr val="tx2"/>
                </a:solidFill>
              </a:rPr>
              <a:pPr/>
              <a:t>53</a:t>
            </a:fld>
            <a:endParaRPr lang="en-US" dirty="0">
              <a:solidFill>
                <a:schemeClr val="tx2"/>
              </a:solidFill>
            </a:endParaRPr>
          </a:p>
        </p:txBody>
      </p:sp>
      <p:pic>
        <p:nvPicPr>
          <p:cNvPr id="16" name="Picture 2" descr="C:\Users\Rae\Desktop\Art on Desktop\white man clip art\3d white people\png\3d gets it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941" y="580364"/>
            <a:ext cx="1604059" cy="18342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Rae\Desktop\wheat 5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flipH="1">
            <a:off x="7501841" y="80567"/>
            <a:ext cx="838200"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3889406" y="127232"/>
            <a:ext cx="3674659" cy="120032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Wave Sheaf</a:t>
            </a:r>
            <a:r>
              <a:rPr lang="en-US" sz="2400" b="1" cap="none" spc="150" dirty="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 </a:t>
            </a:r>
            <a:r>
              <a:rPr lang="en-US" sz="2400" b="1"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“DATES”</a:t>
            </a:r>
            <a:br>
              <a:rPr lang="en-US" sz="2400" b="1"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of the </a:t>
            </a:r>
            <a:r>
              <a:rPr lang="en-US" sz="2400" b="1" spc="150" dirty="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Month</a:t>
            </a:r>
            <a:br>
              <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t>
            </a:r>
            <a:r>
              <a:rPr lang="en-US" sz="2400" b="1" u="sng" spc="150" dirty="0">
                <a:ln w="11430"/>
                <a:solidFill>
                  <a:srgbClr val="0070C0"/>
                </a:solidFill>
                <a:effectLst>
                  <a:glow rad="127000">
                    <a:schemeClr val="bg1"/>
                  </a:glow>
                  <a:outerShdw blurRad="25400" algn="tl" rotWithShape="0">
                    <a:srgbClr val="000000">
                      <a:alpha val="43000"/>
                    </a:srgbClr>
                  </a:outerShdw>
                </a:effectLst>
                <a:latin typeface="Arial Rounded MT Bold" pitchFamily="34" charset="0"/>
              </a:rPr>
              <a:t>are</a:t>
            </a:r>
            <a:r>
              <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Flexible</a:t>
            </a:r>
          </a:p>
        </p:txBody>
      </p:sp>
      <p:graphicFrame>
        <p:nvGraphicFramePr>
          <p:cNvPr id="23" name="Table 22"/>
          <p:cNvGraphicFramePr>
            <a:graphicFrameLocks noGrp="1"/>
          </p:cNvGraphicFramePr>
          <p:nvPr>
            <p:extLst>
              <p:ext uri="{D42A27DB-BD31-4B8C-83A1-F6EECF244321}">
                <p14:modId xmlns:p14="http://schemas.microsoft.com/office/powerpoint/2010/main" val="1281902280"/>
              </p:ext>
            </p:extLst>
          </p:nvPr>
        </p:nvGraphicFramePr>
        <p:xfrm>
          <a:off x="533221" y="1386080"/>
          <a:ext cx="6934200" cy="5005795"/>
        </p:xfrm>
        <a:graphic>
          <a:graphicData uri="http://schemas.openxmlformats.org/drawingml/2006/table">
            <a:tbl>
              <a:tblPr firstRow="1" bandRow="1">
                <a:tableStyleId>{E269D01E-BC32-4049-B463-5C60D7B0CCD2}</a:tableStyleId>
              </a:tblPr>
              <a:tblGrid>
                <a:gridCol w="35814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503319">
                <a:tc>
                  <a:txBody>
                    <a:bodyPr/>
                    <a:lstStyle/>
                    <a:p>
                      <a:r>
                        <a:rPr lang="en-US" sz="2400" b="1" dirty="0">
                          <a:ln>
                            <a:solidFill>
                              <a:srgbClr val="002060"/>
                            </a:solidFill>
                          </a:ln>
                          <a:solidFill>
                            <a:srgbClr val="002060"/>
                          </a:solidFill>
                          <a:effectLst>
                            <a:glow rad="101600">
                              <a:schemeClr val="bg1">
                                <a:alpha val="60000"/>
                              </a:schemeClr>
                            </a:glow>
                          </a:effectLst>
                          <a:latin typeface="Comic Sans MS" pitchFamily="66" charset="0"/>
                        </a:rPr>
                        <a:t>Abib 14 </a:t>
                      </a:r>
                      <a:r>
                        <a:rPr lang="en-US" sz="2400" b="1" dirty="0">
                          <a:ln>
                            <a:solidFill>
                              <a:srgbClr val="002060"/>
                            </a:solidFill>
                          </a:ln>
                          <a:solidFill>
                            <a:srgbClr val="C00000"/>
                          </a:solidFill>
                          <a:effectLst>
                            <a:glow rad="101600">
                              <a:schemeClr val="bg1">
                                <a:alpha val="60000"/>
                              </a:schemeClr>
                            </a:glow>
                          </a:effectLst>
                          <a:latin typeface="Comic Sans MS" pitchFamily="66" charset="0"/>
                        </a:rPr>
                        <a:t>Passover on:</a:t>
                      </a:r>
                      <a:endParaRPr lang="en-US" sz="2400" b="1" dirty="0">
                        <a:ln>
                          <a:solidFill>
                            <a:srgbClr val="002060"/>
                          </a:solidFill>
                        </a:ln>
                        <a:solidFill>
                          <a:srgbClr val="002060"/>
                        </a:solidFill>
                        <a:effectLst>
                          <a:glow rad="101600">
                            <a:schemeClr val="bg1">
                              <a:alpha val="60000"/>
                            </a:schemeClr>
                          </a:glow>
                        </a:effectLst>
                        <a:latin typeface="Comic Sans MS" pitchFamily="66" charset="0"/>
                      </a:endParaRPr>
                    </a:p>
                  </a:txBody>
                  <a:tcPr>
                    <a:cell3D prstMaterial="dkEdge">
                      <a:bevel/>
                      <a:lightRig rig="flood" dir="t"/>
                    </a:cell3D>
                  </a:tcPr>
                </a:tc>
                <a:tc>
                  <a:txBody>
                    <a:bodyPr/>
                    <a:lstStyle/>
                    <a:p>
                      <a:r>
                        <a:rPr lang="en-US" sz="2400" b="1" dirty="0">
                          <a:ln>
                            <a:solidFill>
                              <a:srgbClr val="002060"/>
                            </a:solidFill>
                          </a:ln>
                          <a:solidFill>
                            <a:srgbClr val="00FF00"/>
                          </a:solidFill>
                          <a:effectLst>
                            <a:glow rad="101600">
                              <a:srgbClr val="002060">
                                <a:alpha val="60000"/>
                              </a:srgbClr>
                            </a:glow>
                          </a:effectLst>
                          <a:latin typeface="Comic Sans MS" pitchFamily="66" charset="0"/>
                        </a:rPr>
                        <a:t>Wave Sheaf on:</a:t>
                      </a:r>
                    </a:p>
                  </a:txBody>
                  <a:tcPr>
                    <a:cell3D prstMaterial="dkEdge">
                      <a:bevel/>
                      <a:lightRig rig="flood" dir="t"/>
                    </a:cell3D>
                  </a:tcPr>
                </a:tc>
                <a:extLst>
                  <a:ext uri="{0D108BD9-81ED-4DB2-BD59-A6C34878D82A}">
                    <a16:rowId xmlns:a16="http://schemas.microsoft.com/office/drawing/2014/main" val="10000"/>
                  </a:ext>
                </a:extLst>
              </a:tr>
              <a:tr h="503319">
                <a:tc>
                  <a:txBody>
                    <a:bodyPr/>
                    <a:lstStyle/>
                    <a:p>
                      <a:r>
                        <a:rPr lang="en-US" sz="2400" b="1" dirty="0">
                          <a:ln>
                            <a:solidFill>
                              <a:srgbClr val="002060"/>
                            </a:solidFill>
                          </a:ln>
                          <a:solidFill>
                            <a:srgbClr val="002060"/>
                          </a:solidFill>
                          <a:effectLst>
                            <a:glow rad="101600">
                              <a:schemeClr val="bg1">
                                <a:alpha val="60000"/>
                              </a:schemeClr>
                            </a:glow>
                          </a:effectLst>
                          <a:latin typeface="Comic Sans MS" pitchFamily="66" charset="0"/>
                        </a:rPr>
                        <a:t>Sunday – 1</a:t>
                      </a:r>
                      <a:r>
                        <a:rPr lang="en-US" sz="2400" b="1" baseline="30000" dirty="0">
                          <a:ln>
                            <a:solidFill>
                              <a:srgbClr val="002060"/>
                            </a:solidFill>
                          </a:ln>
                          <a:solidFill>
                            <a:srgbClr val="002060"/>
                          </a:solidFill>
                          <a:effectLst>
                            <a:glow rad="101600">
                              <a:schemeClr val="bg1">
                                <a:alpha val="60000"/>
                              </a:schemeClr>
                            </a:glow>
                          </a:effectLst>
                          <a:latin typeface="Comic Sans MS" pitchFamily="66" charset="0"/>
                        </a:rPr>
                        <a:t>st</a:t>
                      </a:r>
                      <a:r>
                        <a:rPr lang="en-US" sz="2400" b="1" dirty="0">
                          <a:ln>
                            <a:solidFill>
                              <a:srgbClr val="002060"/>
                            </a:solidFill>
                          </a:ln>
                          <a:solidFill>
                            <a:srgbClr val="002060"/>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2400" b="1" dirty="0">
                          <a:ln>
                            <a:solidFill>
                              <a:srgbClr val="002060"/>
                            </a:solidFill>
                          </a:ln>
                          <a:solidFill>
                            <a:schemeClr val="bg1"/>
                          </a:solidFill>
                          <a:effectLst>
                            <a:glow rad="101600">
                              <a:srgbClr val="002060">
                                <a:alpha val="60000"/>
                              </a:srgbClr>
                            </a:glow>
                          </a:effectLst>
                          <a:latin typeface="Comic Sans MS" pitchFamily="66" charset="0"/>
                        </a:rPr>
                        <a:t>Sunday – Abib 21</a:t>
                      </a:r>
                      <a:r>
                        <a:rPr lang="en-US" sz="2400" b="1" baseline="30000" dirty="0">
                          <a:ln>
                            <a:solidFill>
                              <a:srgbClr val="002060"/>
                            </a:solidFill>
                          </a:ln>
                          <a:solidFill>
                            <a:schemeClr val="bg1"/>
                          </a:solidFill>
                          <a:effectLst>
                            <a:glow rad="101600">
                              <a:srgbClr val="002060">
                                <a:alpha val="60000"/>
                              </a:srgbClr>
                            </a:glow>
                          </a:effectLst>
                          <a:latin typeface="Comic Sans MS" pitchFamily="66" charset="0"/>
                        </a:rPr>
                        <a:t>st</a:t>
                      </a:r>
                      <a:r>
                        <a:rPr lang="en-US" sz="2400" b="1" dirty="0">
                          <a:ln>
                            <a:solidFill>
                              <a:srgbClr val="002060"/>
                            </a:solidFill>
                          </a:ln>
                          <a:solidFill>
                            <a:schemeClr val="bg1"/>
                          </a:solidFill>
                          <a:effectLst>
                            <a:glow rad="101600">
                              <a:srgbClr val="002060">
                                <a:alpha val="60000"/>
                              </a:srgb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1"/>
                  </a:ext>
                </a:extLst>
              </a:tr>
              <a:tr h="503319">
                <a:tc>
                  <a:txBody>
                    <a:bodyPr/>
                    <a:lstStyle/>
                    <a:p>
                      <a:r>
                        <a:rPr lang="en-US" sz="2400" b="1" dirty="0">
                          <a:ln>
                            <a:solidFill>
                              <a:srgbClr val="002060"/>
                            </a:solidFill>
                          </a:ln>
                          <a:solidFill>
                            <a:srgbClr val="002060"/>
                          </a:solidFill>
                          <a:effectLst>
                            <a:glow rad="101600">
                              <a:schemeClr val="bg1">
                                <a:alpha val="60000"/>
                              </a:schemeClr>
                            </a:glow>
                          </a:effectLst>
                          <a:latin typeface="Comic Sans MS" pitchFamily="66" charset="0"/>
                        </a:rPr>
                        <a:t>Monday – 2</a:t>
                      </a:r>
                      <a:r>
                        <a:rPr lang="en-US" sz="2400" b="1" baseline="30000" dirty="0">
                          <a:ln>
                            <a:solidFill>
                              <a:srgbClr val="002060"/>
                            </a:solidFill>
                          </a:ln>
                          <a:solidFill>
                            <a:srgbClr val="002060"/>
                          </a:solidFill>
                          <a:effectLst>
                            <a:glow rad="101600">
                              <a:schemeClr val="bg1">
                                <a:alpha val="60000"/>
                              </a:schemeClr>
                            </a:glow>
                          </a:effectLst>
                          <a:latin typeface="Comic Sans MS" pitchFamily="66" charset="0"/>
                        </a:rPr>
                        <a:t>nd</a:t>
                      </a:r>
                      <a:r>
                        <a:rPr lang="en-US" sz="2400" b="1" dirty="0">
                          <a:ln>
                            <a:solidFill>
                              <a:srgbClr val="002060"/>
                            </a:solidFill>
                          </a:ln>
                          <a:solidFill>
                            <a:srgbClr val="002060"/>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2400" b="1" dirty="0">
                          <a:ln>
                            <a:solidFill>
                              <a:srgbClr val="002060"/>
                            </a:solidFill>
                          </a:ln>
                          <a:solidFill>
                            <a:schemeClr val="bg1"/>
                          </a:solidFill>
                          <a:effectLst>
                            <a:glow rad="101600">
                              <a:srgbClr val="002060">
                                <a:alpha val="60000"/>
                              </a:srgbClr>
                            </a:glow>
                          </a:effectLst>
                          <a:latin typeface="Comic Sans MS" pitchFamily="66" charset="0"/>
                        </a:rPr>
                        <a:t>Sunday – Abib 20</a:t>
                      </a:r>
                      <a:r>
                        <a:rPr lang="en-US" sz="2400" b="1" baseline="30000" dirty="0">
                          <a:ln>
                            <a:solidFill>
                              <a:srgbClr val="002060"/>
                            </a:solidFill>
                          </a:ln>
                          <a:solidFill>
                            <a:schemeClr val="bg1"/>
                          </a:solidFill>
                          <a:effectLst>
                            <a:glow rad="101600">
                              <a:srgbClr val="002060">
                                <a:alpha val="60000"/>
                              </a:srgbClr>
                            </a:glow>
                          </a:effectLst>
                          <a:latin typeface="Comic Sans MS" pitchFamily="66" charset="0"/>
                        </a:rPr>
                        <a:t>th</a:t>
                      </a:r>
                      <a:r>
                        <a:rPr lang="en-US" sz="2400" b="1" dirty="0">
                          <a:ln>
                            <a:solidFill>
                              <a:srgbClr val="002060"/>
                            </a:solidFill>
                          </a:ln>
                          <a:solidFill>
                            <a:schemeClr val="bg1"/>
                          </a:solidFill>
                          <a:effectLst>
                            <a:glow rad="101600">
                              <a:srgbClr val="002060">
                                <a:alpha val="60000"/>
                              </a:srgb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2"/>
                  </a:ext>
                </a:extLst>
              </a:tr>
              <a:tr h="481076">
                <a:tc>
                  <a:txBody>
                    <a:bodyPr/>
                    <a:lstStyle/>
                    <a:p>
                      <a:r>
                        <a:rPr lang="en-US" sz="2400" b="1" dirty="0">
                          <a:ln>
                            <a:solidFill>
                              <a:srgbClr val="002060"/>
                            </a:solidFill>
                          </a:ln>
                          <a:solidFill>
                            <a:srgbClr val="0000FF"/>
                          </a:solidFill>
                          <a:effectLst>
                            <a:glow rad="101600">
                              <a:schemeClr val="bg1">
                                <a:alpha val="60000"/>
                              </a:schemeClr>
                            </a:glow>
                          </a:effectLst>
                          <a:latin typeface="Comic Sans MS" pitchFamily="66" charset="0"/>
                        </a:rPr>
                        <a:t>Tuesday – 3</a:t>
                      </a:r>
                      <a:r>
                        <a:rPr lang="en-US" sz="2400" b="1" baseline="30000" dirty="0">
                          <a:ln>
                            <a:solidFill>
                              <a:srgbClr val="002060"/>
                            </a:solidFill>
                          </a:ln>
                          <a:solidFill>
                            <a:srgbClr val="0000FF"/>
                          </a:solidFill>
                          <a:effectLst>
                            <a:glow rad="101600">
                              <a:schemeClr val="bg1">
                                <a:alpha val="60000"/>
                              </a:schemeClr>
                            </a:glow>
                          </a:effectLst>
                          <a:latin typeface="Comic Sans MS" pitchFamily="66" charset="0"/>
                        </a:rPr>
                        <a:t>rd</a:t>
                      </a:r>
                      <a:r>
                        <a:rPr lang="en-US" sz="2400" b="1" dirty="0">
                          <a:ln>
                            <a:solidFill>
                              <a:srgbClr val="002060"/>
                            </a:solidFill>
                          </a:ln>
                          <a:solidFill>
                            <a:srgbClr val="0000FF"/>
                          </a:solidFill>
                          <a:effectLst>
                            <a:glow rad="101600">
                              <a:schemeClr val="bg1">
                                <a:alpha val="60000"/>
                              </a:schemeClr>
                            </a:glow>
                          </a:effectLst>
                          <a:latin typeface="Comic Sans MS" pitchFamily="66" charset="0"/>
                        </a:rPr>
                        <a:t> Cycle</a:t>
                      </a:r>
                      <a:br>
                        <a:rPr lang="en-US" sz="2400" b="1" dirty="0">
                          <a:ln>
                            <a:solidFill>
                              <a:srgbClr val="002060"/>
                            </a:solidFill>
                          </a:ln>
                          <a:solidFill>
                            <a:srgbClr val="0000FF"/>
                          </a:solidFill>
                          <a:effectLst>
                            <a:glow rad="101600">
                              <a:schemeClr val="bg1">
                                <a:alpha val="60000"/>
                              </a:schemeClr>
                            </a:glow>
                          </a:effectLst>
                          <a:latin typeface="Comic Sans MS" pitchFamily="66" charset="0"/>
                        </a:rPr>
                      </a:br>
                      <a:r>
                        <a:rPr lang="en-US" sz="2400" b="1" dirty="0">
                          <a:ln>
                            <a:solidFill>
                              <a:srgbClr val="002060"/>
                            </a:solidFill>
                          </a:ln>
                          <a:solidFill>
                            <a:srgbClr val="0000FF"/>
                          </a:solidFill>
                          <a:effectLst>
                            <a:glow rad="101600">
                              <a:schemeClr val="bg1">
                                <a:alpha val="60000"/>
                              </a:schemeClr>
                            </a:glow>
                          </a:effectLst>
                          <a:latin typeface="Comic Sans MS" pitchFamily="66" charset="0"/>
                        </a:rPr>
                        <a:t>   </a:t>
                      </a:r>
                      <a:r>
                        <a:rPr lang="en-US" sz="2400" b="1" dirty="0">
                          <a:ln>
                            <a:solidFill>
                              <a:srgbClr val="002060"/>
                            </a:solidFill>
                          </a:ln>
                          <a:solidFill>
                            <a:srgbClr val="7030A0"/>
                          </a:solidFill>
                          <a:effectLst>
                            <a:glow rad="101600">
                              <a:schemeClr val="bg1">
                                <a:alpha val="71000"/>
                              </a:schemeClr>
                            </a:glow>
                          </a:effectLst>
                          <a:latin typeface="Comic Sans MS" pitchFamily="66" charset="0"/>
                        </a:rPr>
                        <a:t>Year</a:t>
                      </a:r>
                      <a:r>
                        <a:rPr lang="en-US" sz="2400" b="1" baseline="0" dirty="0">
                          <a:ln>
                            <a:solidFill>
                              <a:srgbClr val="002060"/>
                            </a:solidFill>
                          </a:ln>
                          <a:solidFill>
                            <a:srgbClr val="7030A0"/>
                          </a:solidFill>
                          <a:effectLst>
                            <a:glow rad="101600">
                              <a:schemeClr val="bg1">
                                <a:alpha val="71000"/>
                              </a:schemeClr>
                            </a:glow>
                          </a:effectLst>
                          <a:latin typeface="Comic Sans MS" pitchFamily="66" charset="0"/>
                        </a:rPr>
                        <a:t> of Moses</a:t>
                      </a:r>
                      <a:r>
                        <a:rPr lang="en-US" sz="2400" b="1" dirty="0">
                          <a:ln>
                            <a:solidFill>
                              <a:srgbClr val="002060"/>
                            </a:solidFill>
                          </a:ln>
                          <a:solidFill>
                            <a:srgbClr val="7030A0"/>
                          </a:solidFill>
                          <a:effectLst>
                            <a:glow rad="101600">
                              <a:schemeClr val="bg1">
                                <a:alpha val="71000"/>
                              </a:schemeClr>
                            </a:glow>
                          </a:effectLst>
                          <a:latin typeface="Comic Sans MS" pitchFamily="66" charset="0"/>
                        </a:rPr>
                        <a:t> </a:t>
                      </a:r>
                    </a:p>
                  </a:txBody>
                  <a:tcPr>
                    <a:cell3D prstMaterial="dkEdge">
                      <a:bevel/>
                      <a:lightRig rig="flood" dir="t"/>
                    </a:cell3D>
                  </a:tcPr>
                </a:tc>
                <a:tc>
                  <a:txBody>
                    <a:bodyPr/>
                    <a:lstStyle/>
                    <a:p>
                      <a:r>
                        <a:rPr lang="en-US" sz="2400" b="1" dirty="0">
                          <a:ln>
                            <a:solidFill>
                              <a:srgbClr val="002060"/>
                            </a:solidFill>
                          </a:ln>
                          <a:solidFill>
                            <a:srgbClr val="7030A0"/>
                          </a:solidFill>
                          <a:effectLst>
                            <a:glow rad="101600">
                              <a:schemeClr val="bg1">
                                <a:alpha val="71000"/>
                              </a:schemeClr>
                            </a:glow>
                          </a:effectLst>
                          <a:latin typeface="Comic Sans MS" pitchFamily="66" charset="0"/>
                        </a:rPr>
                        <a:t>Sunday – Abib 19</a:t>
                      </a:r>
                      <a:r>
                        <a:rPr lang="en-US" sz="2400" b="1" baseline="30000" dirty="0">
                          <a:ln>
                            <a:solidFill>
                              <a:srgbClr val="002060"/>
                            </a:solidFill>
                          </a:ln>
                          <a:solidFill>
                            <a:srgbClr val="7030A0"/>
                          </a:solidFill>
                          <a:effectLst>
                            <a:glow rad="101600">
                              <a:schemeClr val="bg1">
                                <a:alpha val="71000"/>
                              </a:schemeClr>
                            </a:glow>
                          </a:effectLst>
                          <a:latin typeface="Comic Sans MS" pitchFamily="66" charset="0"/>
                        </a:rPr>
                        <a:t>th</a:t>
                      </a:r>
                      <a:r>
                        <a:rPr lang="en-US" sz="2400" b="1" dirty="0">
                          <a:ln>
                            <a:solidFill>
                              <a:srgbClr val="002060"/>
                            </a:solidFill>
                          </a:ln>
                          <a:solidFill>
                            <a:srgbClr val="7030A0"/>
                          </a:solidFill>
                          <a:effectLst>
                            <a:glow rad="101600">
                              <a:schemeClr val="bg1">
                                <a:alpha val="71000"/>
                              </a:scheme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3"/>
                  </a:ext>
                </a:extLst>
              </a:tr>
              <a:tr h="503319">
                <a:tc>
                  <a:txBody>
                    <a:bodyPr/>
                    <a:lstStyle/>
                    <a:p>
                      <a:r>
                        <a:rPr lang="en-US" sz="2400" b="1" dirty="0">
                          <a:ln>
                            <a:solidFill>
                              <a:srgbClr val="002060"/>
                            </a:solidFill>
                          </a:ln>
                          <a:solidFill>
                            <a:srgbClr val="0000FF"/>
                          </a:solidFill>
                          <a:effectLst>
                            <a:glow rad="101600">
                              <a:schemeClr val="bg1">
                                <a:alpha val="60000"/>
                              </a:schemeClr>
                            </a:glow>
                          </a:effectLst>
                          <a:latin typeface="Comic Sans MS" pitchFamily="66" charset="0"/>
                        </a:rPr>
                        <a:t>Wednesday – 4</a:t>
                      </a:r>
                      <a:r>
                        <a:rPr lang="en-US" sz="2400" b="1" baseline="30000" dirty="0">
                          <a:ln>
                            <a:solidFill>
                              <a:srgbClr val="002060"/>
                            </a:solidFill>
                          </a:ln>
                          <a:solidFill>
                            <a:srgbClr val="0000FF"/>
                          </a:solidFill>
                          <a:effectLst>
                            <a:glow rad="101600">
                              <a:schemeClr val="bg1">
                                <a:alpha val="60000"/>
                              </a:schemeClr>
                            </a:glow>
                          </a:effectLst>
                          <a:latin typeface="Comic Sans MS" pitchFamily="66" charset="0"/>
                        </a:rPr>
                        <a:t>th</a:t>
                      </a:r>
                      <a:r>
                        <a:rPr lang="en-US" sz="2400" b="1" dirty="0">
                          <a:ln>
                            <a:solidFill>
                              <a:srgbClr val="002060"/>
                            </a:solidFill>
                          </a:ln>
                          <a:solidFill>
                            <a:srgbClr val="0000FF"/>
                          </a:solidFill>
                          <a:effectLst>
                            <a:glow rad="101600">
                              <a:schemeClr val="bg1">
                                <a:alpha val="60000"/>
                              </a:schemeClr>
                            </a:glow>
                          </a:effectLst>
                          <a:latin typeface="Comic Sans MS" pitchFamily="66" charset="0"/>
                        </a:rPr>
                        <a:t> Cycle</a:t>
                      </a:r>
                    </a:p>
                    <a:p>
                      <a:r>
                        <a:rPr lang="en-US" sz="2400" b="1" dirty="0">
                          <a:ln>
                            <a:solidFill>
                              <a:srgbClr val="002060"/>
                            </a:solidFill>
                          </a:ln>
                          <a:solidFill>
                            <a:srgbClr val="C00000"/>
                          </a:solidFill>
                          <a:effectLst>
                            <a:glow rad="101600">
                              <a:schemeClr val="bg1">
                                <a:alpha val="60000"/>
                              </a:schemeClr>
                            </a:glow>
                          </a:effectLst>
                          <a:latin typeface="Comic Sans MS" pitchFamily="66" charset="0"/>
                        </a:rPr>
                        <a:t>   </a:t>
                      </a:r>
                      <a:r>
                        <a:rPr lang="en-US" sz="2400" b="1" dirty="0">
                          <a:ln>
                            <a:solidFill>
                              <a:srgbClr val="002060"/>
                            </a:solidFill>
                          </a:ln>
                          <a:solidFill>
                            <a:srgbClr val="C00000"/>
                          </a:solidFill>
                          <a:effectLst>
                            <a:glow rad="101600">
                              <a:schemeClr val="bg1">
                                <a:alpha val="71000"/>
                              </a:schemeClr>
                            </a:glow>
                          </a:effectLst>
                          <a:latin typeface="Comic Sans MS" pitchFamily="66" charset="0"/>
                        </a:rPr>
                        <a:t>Year of Yahusha</a:t>
                      </a:r>
                    </a:p>
                  </a:txBody>
                  <a:tcPr>
                    <a:cell3D prstMaterial="dkEdge">
                      <a:bevel/>
                      <a:lightRig rig="flood" dir="t"/>
                    </a:cell3D>
                  </a:tcPr>
                </a:tc>
                <a:tc>
                  <a:txBody>
                    <a:bodyPr/>
                    <a:lstStyle/>
                    <a:p>
                      <a:r>
                        <a:rPr lang="en-US" sz="2400" b="1" dirty="0">
                          <a:ln>
                            <a:solidFill>
                              <a:srgbClr val="002060"/>
                            </a:solidFill>
                          </a:ln>
                          <a:solidFill>
                            <a:srgbClr val="A20036"/>
                          </a:solidFill>
                          <a:effectLst>
                            <a:glow rad="101600">
                              <a:schemeClr val="bg1">
                                <a:alpha val="71000"/>
                              </a:schemeClr>
                            </a:glow>
                          </a:effectLst>
                          <a:latin typeface="Comic Sans MS" pitchFamily="66" charset="0"/>
                        </a:rPr>
                        <a:t>Sunday – Abib 18</a:t>
                      </a:r>
                      <a:r>
                        <a:rPr lang="en-US" sz="2400" b="1" baseline="30000" dirty="0">
                          <a:ln>
                            <a:solidFill>
                              <a:srgbClr val="002060"/>
                            </a:solidFill>
                          </a:ln>
                          <a:solidFill>
                            <a:srgbClr val="A20036"/>
                          </a:solidFill>
                          <a:effectLst>
                            <a:glow rad="101600">
                              <a:schemeClr val="bg1">
                                <a:alpha val="71000"/>
                              </a:schemeClr>
                            </a:glow>
                          </a:effectLst>
                          <a:latin typeface="Comic Sans MS" pitchFamily="66" charset="0"/>
                        </a:rPr>
                        <a:t>th</a:t>
                      </a:r>
                      <a:r>
                        <a:rPr lang="en-US" sz="2400" b="1" dirty="0">
                          <a:ln>
                            <a:solidFill>
                              <a:srgbClr val="002060"/>
                            </a:solidFill>
                          </a:ln>
                          <a:solidFill>
                            <a:srgbClr val="A20036"/>
                          </a:solidFill>
                          <a:effectLst>
                            <a:glow rad="101600">
                              <a:schemeClr val="bg1">
                                <a:alpha val="71000"/>
                              </a:scheme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4"/>
                  </a:ext>
                </a:extLst>
              </a:tr>
              <a:tr h="503319">
                <a:tc>
                  <a:txBody>
                    <a:bodyPr/>
                    <a:lstStyle/>
                    <a:p>
                      <a:r>
                        <a:rPr lang="en-US" sz="2400" b="1" dirty="0">
                          <a:ln>
                            <a:solidFill>
                              <a:srgbClr val="002060"/>
                            </a:solidFill>
                          </a:ln>
                          <a:solidFill>
                            <a:srgbClr val="002060"/>
                          </a:solidFill>
                          <a:effectLst>
                            <a:glow rad="101600">
                              <a:schemeClr val="bg1">
                                <a:alpha val="60000"/>
                              </a:schemeClr>
                            </a:glow>
                          </a:effectLst>
                          <a:latin typeface="Comic Sans MS" pitchFamily="66" charset="0"/>
                        </a:rPr>
                        <a:t>Thursday – 5</a:t>
                      </a:r>
                      <a:r>
                        <a:rPr lang="en-US" sz="2400" b="1" baseline="30000" dirty="0">
                          <a:ln>
                            <a:solidFill>
                              <a:srgbClr val="002060"/>
                            </a:solidFill>
                          </a:ln>
                          <a:solidFill>
                            <a:srgbClr val="002060"/>
                          </a:solidFill>
                          <a:effectLst>
                            <a:glow rad="101600">
                              <a:schemeClr val="bg1">
                                <a:alpha val="60000"/>
                              </a:schemeClr>
                            </a:glow>
                          </a:effectLst>
                          <a:latin typeface="Comic Sans MS" pitchFamily="66" charset="0"/>
                        </a:rPr>
                        <a:t>th</a:t>
                      </a:r>
                      <a:r>
                        <a:rPr lang="en-US" sz="2400" b="1" dirty="0">
                          <a:ln>
                            <a:solidFill>
                              <a:srgbClr val="002060"/>
                            </a:solidFill>
                          </a:ln>
                          <a:solidFill>
                            <a:srgbClr val="002060"/>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2400" b="1" dirty="0">
                          <a:ln>
                            <a:solidFill>
                              <a:srgbClr val="002060"/>
                            </a:solidFill>
                          </a:ln>
                          <a:solidFill>
                            <a:schemeClr val="bg1"/>
                          </a:solidFill>
                          <a:effectLst>
                            <a:glow rad="101600">
                              <a:srgbClr val="002060">
                                <a:alpha val="60000"/>
                              </a:srgbClr>
                            </a:glow>
                          </a:effectLst>
                          <a:latin typeface="Comic Sans MS" pitchFamily="66" charset="0"/>
                        </a:rPr>
                        <a:t>Sunday – Abib 17</a:t>
                      </a:r>
                      <a:r>
                        <a:rPr lang="en-US" sz="2400" b="1" baseline="30000" dirty="0">
                          <a:ln>
                            <a:solidFill>
                              <a:srgbClr val="002060"/>
                            </a:solidFill>
                          </a:ln>
                          <a:solidFill>
                            <a:schemeClr val="bg1"/>
                          </a:solidFill>
                          <a:effectLst>
                            <a:glow rad="101600">
                              <a:srgbClr val="002060">
                                <a:alpha val="60000"/>
                              </a:srgbClr>
                            </a:glow>
                          </a:effectLst>
                          <a:latin typeface="Comic Sans MS" pitchFamily="66" charset="0"/>
                        </a:rPr>
                        <a:t>th</a:t>
                      </a:r>
                      <a:r>
                        <a:rPr lang="en-US" sz="2400" b="1" dirty="0">
                          <a:ln>
                            <a:solidFill>
                              <a:srgbClr val="002060"/>
                            </a:solidFill>
                          </a:ln>
                          <a:solidFill>
                            <a:schemeClr val="bg1"/>
                          </a:solidFill>
                          <a:effectLst>
                            <a:glow rad="101600">
                              <a:srgbClr val="002060">
                                <a:alpha val="60000"/>
                              </a:srgb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5"/>
                  </a:ext>
                </a:extLst>
              </a:tr>
              <a:tr h="503319">
                <a:tc>
                  <a:txBody>
                    <a:bodyPr/>
                    <a:lstStyle/>
                    <a:p>
                      <a:r>
                        <a:rPr lang="en-US" sz="2400" b="1" dirty="0">
                          <a:ln>
                            <a:solidFill>
                              <a:srgbClr val="002060"/>
                            </a:solidFill>
                          </a:ln>
                          <a:solidFill>
                            <a:srgbClr val="002060"/>
                          </a:solidFill>
                          <a:effectLst>
                            <a:glow rad="101600">
                              <a:schemeClr val="bg1">
                                <a:alpha val="60000"/>
                              </a:schemeClr>
                            </a:glow>
                          </a:effectLst>
                          <a:latin typeface="Comic Sans MS" pitchFamily="66" charset="0"/>
                        </a:rPr>
                        <a:t>Friday – 6</a:t>
                      </a:r>
                      <a:r>
                        <a:rPr lang="en-US" sz="2400" b="1" baseline="30000" dirty="0">
                          <a:ln>
                            <a:solidFill>
                              <a:srgbClr val="002060"/>
                            </a:solidFill>
                          </a:ln>
                          <a:solidFill>
                            <a:srgbClr val="002060"/>
                          </a:solidFill>
                          <a:effectLst>
                            <a:glow rad="101600">
                              <a:schemeClr val="bg1">
                                <a:alpha val="60000"/>
                              </a:schemeClr>
                            </a:glow>
                          </a:effectLst>
                          <a:latin typeface="Comic Sans MS" pitchFamily="66" charset="0"/>
                        </a:rPr>
                        <a:t>th</a:t>
                      </a:r>
                      <a:r>
                        <a:rPr lang="en-US" sz="2400" b="1" dirty="0">
                          <a:ln>
                            <a:solidFill>
                              <a:srgbClr val="002060"/>
                            </a:solidFill>
                          </a:ln>
                          <a:solidFill>
                            <a:srgbClr val="002060"/>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2400" b="1" dirty="0">
                          <a:ln>
                            <a:solidFill>
                              <a:srgbClr val="002060"/>
                            </a:solidFill>
                          </a:ln>
                          <a:solidFill>
                            <a:schemeClr val="bg1"/>
                          </a:solidFill>
                          <a:effectLst>
                            <a:glow rad="101600">
                              <a:srgbClr val="002060">
                                <a:alpha val="60000"/>
                              </a:srgbClr>
                            </a:glow>
                          </a:effectLst>
                          <a:latin typeface="Comic Sans MS" pitchFamily="66" charset="0"/>
                        </a:rPr>
                        <a:t>Sunday – Abib 16</a:t>
                      </a:r>
                      <a:r>
                        <a:rPr lang="en-US" sz="2400" b="1" baseline="30000" dirty="0">
                          <a:ln>
                            <a:solidFill>
                              <a:srgbClr val="002060"/>
                            </a:solidFill>
                          </a:ln>
                          <a:solidFill>
                            <a:schemeClr val="bg1"/>
                          </a:solidFill>
                          <a:effectLst>
                            <a:glow rad="101600">
                              <a:srgbClr val="002060">
                                <a:alpha val="60000"/>
                              </a:srgbClr>
                            </a:glow>
                          </a:effectLst>
                          <a:latin typeface="Comic Sans MS" pitchFamily="66" charset="0"/>
                        </a:rPr>
                        <a:t>th</a:t>
                      </a:r>
                      <a:r>
                        <a:rPr lang="en-US" sz="2400" b="1" dirty="0">
                          <a:ln>
                            <a:solidFill>
                              <a:srgbClr val="002060"/>
                            </a:solidFill>
                          </a:ln>
                          <a:solidFill>
                            <a:schemeClr val="bg1"/>
                          </a:solidFill>
                          <a:effectLst>
                            <a:glow rad="101600">
                              <a:srgbClr val="002060">
                                <a:alpha val="60000"/>
                              </a:srgb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6"/>
                  </a:ext>
                </a:extLst>
              </a:tr>
              <a:tr h="503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ln>
                            <a:solidFill>
                              <a:srgbClr val="002060"/>
                            </a:solidFill>
                          </a:ln>
                          <a:solidFill>
                            <a:srgbClr val="0000FF"/>
                          </a:solidFill>
                          <a:effectLst>
                            <a:glow rad="101600">
                              <a:schemeClr val="bg1">
                                <a:alpha val="60000"/>
                              </a:schemeClr>
                            </a:glow>
                          </a:effectLst>
                          <a:latin typeface="Comic Sans MS" pitchFamily="66" charset="0"/>
                        </a:rPr>
                        <a:t>Sabbath – 7</a:t>
                      </a:r>
                      <a:r>
                        <a:rPr lang="en-US" sz="2400" b="1" baseline="30000" dirty="0">
                          <a:ln>
                            <a:solidFill>
                              <a:srgbClr val="002060"/>
                            </a:solidFill>
                          </a:ln>
                          <a:solidFill>
                            <a:srgbClr val="0000FF"/>
                          </a:solidFill>
                          <a:effectLst>
                            <a:glow rad="101600">
                              <a:schemeClr val="bg1">
                                <a:alpha val="60000"/>
                              </a:schemeClr>
                            </a:glow>
                          </a:effectLst>
                          <a:latin typeface="Comic Sans MS" pitchFamily="66" charset="0"/>
                        </a:rPr>
                        <a:t>th</a:t>
                      </a:r>
                      <a:r>
                        <a:rPr lang="en-US" sz="2400" b="1" dirty="0">
                          <a:ln>
                            <a:solidFill>
                              <a:srgbClr val="002060"/>
                            </a:solidFill>
                          </a:ln>
                          <a:solidFill>
                            <a:srgbClr val="0000FF"/>
                          </a:solidFill>
                          <a:effectLst>
                            <a:glow rad="101600">
                              <a:schemeClr val="bg1">
                                <a:alpha val="60000"/>
                              </a:schemeClr>
                            </a:glow>
                          </a:effectLst>
                          <a:latin typeface="Comic Sans MS" pitchFamily="66" charset="0"/>
                        </a:rPr>
                        <a:t> Cycle</a:t>
                      </a:r>
                      <a:br>
                        <a:rPr lang="en-US" sz="2400" b="1" dirty="0">
                          <a:ln>
                            <a:solidFill>
                              <a:srgbClr val="002060"/>
                            </a:solidFill>
                          </a:ln>
                          <a:solidFill>
                            <a:srgbClr val="0000FF"/>
                          </a:solidFill>
                          <a:effectLst>
                            <a:glow rad="101600">
                              <a:schemeClr val="bg1">
                                <a:alpha val="60000"/>
                              </a:schemeClr>
                            </a:glow>
                          </a:effectLst>
                          <a:latin typeface="Comic Sans MS" pitchFamily="66" charset="0"/>
                        </a:rPr>
                      </a:br>
                      <a:r>
                        <a:rPr lang="en-US" sz="2400" b="1" dirty="0">
                          <a:ln>
                            <a:solidFill>
                              <a:srgbClr val="002060"/>
                            </a:solidFill>
                          </a:ln>
                          <a:solidFill>
                            <a:srgbClr val="0000FF"/>
                          </a:solidFill>
                          <a:effectLst>
                            <a:glow rad="101600">
                              <a:schemeClr val="bg1">
                                <a:alpha val="60000"/>
                              </a:schemeClr>
                            </a:glow>
                          </a:effectLst>
                          <a:latin typeface="Comic Sans MS" pitchFamily="66" charset="0"/>
                        </a:rPr>
                        <a:t>   </a:t>
                      </a:r>
                      <a:r>
                        <a:rPr lang="en-US" sz="2400" b="1" dirty="0">
                          <a:ln>
                            <a:solidFill>
                              <a:srgbClr val="002060"/>
                            </a:solidFill>
                          </a:ln>
                          <a:solidFill>
                            <a:srgbClr val="00FF00"/>
                          </a:solidFill>
                          <a:effectLst>
                            <a:glow rad="101600">
                              <a:schemeClr val="bg1">
                                <a:alpha val="71000"/>
                              </a:schemeClr>
                            </a:glow>
                          </a:effectLst>
                          <a:latin typeface="Comic Sans MS" pitchFamily="66" charset="0"/>
                        </a:rPr>
                        <a:t>Year of Joshua</a:t>
                      </a: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ln>
                            <a:solidFill>
                              <a:srgbClr val="002060"/>
                            </a:solidFill>
                          </a:ln>
                          <a:solidFill>
                            <a:srgbClr val="00FF00"/>
                          </a:solidFill>
                          <a:effectLst>
                            <a:glow rad="101600">
                              <a:schemeClr val="bg1">
                                <a:alpha val="71000"/>
                              </a:schemeClr>
                            </a:glow>
                          </a:effectLst>
                          <a:latin typeface="Comic Sans MS" pitchFamily="66" charset="0"/>
                        </a:rPr>
                        <a:t>Sunday – Abib 15</a:t>
                      </a:r>
                      <a:r>
                        <a:rPr lang="en-US" sz="2400" b="1" baseline="30000" dirty="0">
                          <a:ln>
                            <a:solidFill>
                              <a:srgbClr val="002060"/>
                            </a:solidFill>
                          </a:ln>
                          <a:solidFill>
                            <a:srgbClr val="00FF00"/>
                          </a:solidFill>
                          <a:effectLst>
                            <a:glow rad="101600">
                              <a:schemeClr val="bg1">
                                <a:alpha val="71000"/>
                              </a:schemeClr>
                            </a:glow>
                          </a:effectLst>
                          <a:latin typeface="Comic Sans MS" pitchFamily="66" charset="0"/>
                        </a:rPr>
                        <a:t>th </a:t>
                      </a:r>
                      <a:br>
                        <a:rPr lang="en-US" sz="1100" b="1" baseline="30000" dirty="0">
                          <a:ln>
                            <a:solidFill>
                              <a:srgbClr val="002060"/>
                            </a:solidFill>
                          </a:ln>
                          <a:solidFill>
                            <a:srgbClr val="00FF00"/>
                          </a:solidFill>
                          <a:effectLst>
                            <a:glow rad="101600">
                              <a:schemeClr val="bg1">
                                <a:alpha val="60000"/>
                              </a:schemeClr>
                            </a:glow>
                          </a:effectLst>
                          <a:latin typeface="Comic Sans MS" pitchFamily="66" charset="0"/>
                        </a:rPr>
                      </a:br>
                      <a:br>
                        <a:rPr lang="en-US" sz="1100" b="1" baseline="30000" dirty="0">
                          <a:ln>
                            <a:solidFill>
                              <a:srgbClr val="002060"/>
                            </a:solidFill>
                          </a:ln>
                          <a:solidFill>
                            <a:srgbClr val="00FF00"/>
                          </a:solidFill>
                          <a:effectLst>
                            <a:glow rad="101600">
                              <a:schemeClr val="bg1">
                                <a:alpha val="60000"/>
                              </a:schemeClr>
                            </a:glow>
                          </a:effectLst>
                          <a:latin typeface="Comic Sans MS" pitchFamily="66" charset="0"/>
                        </a:rPr>
                      </a:br>
                      <a:r>
                        <a:rPr lang="en-US" sz="1800" b="0" dirty="0">
                          <a:ln>
                            <a:solidFill>
                              <a:schemeClr val="bg1"/>
                            </a:solidFill>
                          </a:ln>
                          <a:solidFill>
                            <a:schemeClr val="bg1"/>
                          </a:solidFill>
                          <a:effectLst>
                            <a:glow rad="101600">
                              <a:srgbClr val="002060">
                                <a:alpha val="60000"/>
                              </a:srgbClr>
                            </a:glow>
                          </a:effectLst>
                          <a:latin typeface="Comic Sans MS" pitchFamily="66" charset="0"/>
                        </a:rPr>
                        <a:t>(Also 1</a:t>
                      </a:r>
                      <a:r>
                        <a:rPr lang="en-US" sz="1800" b="0" baseline="30000" dirty="0">
                          <a:ln>
                            <a:solidFill>
                              <a:schemeClr val="bg1"/>
                            </a:solidFill>
                          </a:ln>
                          <a:solidFill>
                            <a:schemeClr val="bg1"/>
                          </a:solidFill>
                          <a:effectLst>
                            <a:glow rad="101600">
                              <a:srgbClr val="002060">
                                <a:alpha val="60000"/>
                              </a:srgbClr>
                            </a:glow>
                          </a:effectLst>
                          <a:latin typeface="Comic Sans MS" pitchFamily="66" charset="0"/>
                        </a:rPr>
                        <a:t>st</a:t>
                      </a:r>
                      <a:r>
                        <a:rPr lang="en-US" sz="1800" b="0" dirty="0">
                          <a:ln>
                            <a:solidFill>
                              <a:schemeClr val="bg1"/>
                            </a:solidFill>
                          </a:ln>
                          <a:solidFill>
                            <a:schemeClr val="bg1"/>
                          </a:solidFill>
                          <a:effectLst>
                            <a:glow rad="101600">
                              <a:srgbClr val="002060">
                                <a:alpha val="60000"/>
                              </a:srgbClr>
                            </a:glow>
                          </a:effectLst>
                          <a:latin typeface="Comic Sans MS" pitchFamily="66" charset="0"/>
                        </a:rPr>
                        <a:t> Sabbath of ULB)</a:t>
                      </a:r>
                      <a:endParaRPr lang="en-US" sz="2400" b="0" dirty="0">
                        <a:ln>
                          <a:solidFill>
                            <a:schemeClr val="bg1"/>
                          </a:solidFill>
                        </a:ln>
                        <a:solidFill>
                          <a:schemeClr val="bg1"/>
                        </a:solidFill>
                        <a:effectLst>
                          <a:glow rad="101600">
                            <a:srgbClr val="002060">
                              <a:alpha val="60000"/>
                            </a:srgbClr>
                          </a:glow>
                        </a:effectLst>
                        <a:latin typeface="Comic Sans MS" pitchFamily="66" charset="0"/>
                      </a:endParaRPr>
                    </a:p>
                  </a:txBody>
                  <a:tcPr>
                    <a:cell3D prstMaterial="dkEdge">
                      <a:bevel/>
                      <a:lightRig rig="flood" dir="t"/>
                    </a:cell3D>
                  </a:tcPr>
                </a:tc>
                <a:extLst>
                  <a:ext uri="{0D108BD9-81ED-4DB2-BD59-A6C34878D82A}">
                    <a16:rowId xmlns:a16="http://schemas.microsoft.com/office/drawing/2014/main" val="10007"/>
                  </a:ext>
                </a:extLst>
              </a:tr>
            </a:tbl>
          </a:graphicData>
        </a:graphic>
      </p:graphicFrame>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2548310"/>
            <a:ext cx="1626933" cy="1090045"/>
          </a:xfrm>
          <a:prstGeom prst="rect">
            <a:avLst/>
          </a:prstGeom>
          <a:solidFill>
            <a:srgbClr val="FFFFFF">
              <a:shade val="85000"/>
            </a:srgbClr>
          </a:solidFill>
          <a:ln w="190500" cap="rnd">
            <a:noFill/>
          </a:ln>
          <a:effectLst>
            <a:glow rad="127000">
              <a:srgbClr val="7030A0"/>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5" name="Picture 3" descr="C:\Users\Rae\Desktop\cross crown nail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67600" y="3873610"/>
            <a:ext cx="1524000" cy="1143000"/>
          </a:xfrm>
          <a:prstGeom prst="rect">
            <a:avLst/>
          </a:prstGeom>
          <a:solidFill>
            <a:srgbClr val="FFFFFF">
              <a:shade val="85000"/>
            </a:srgbClr>
          </a:solidFill>
          <a:ln w="190500" cap="rnd">
            <a:noFill/>
          </a:ln>
          <a:effectLst>
            <a:glow rad="127000">
              <a:srgbClr val="A20036"/>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cxnSp>
        <p:nvCxnSpPr>
          <p:cNvPr id="26" name="Straight Arrow Connector 25"/>
          <p:cNvCxnSpPr/>
          <p:nvPr/>
        </p:nvCxnSpPr>
        <p:spPr>
          <a:xfrm>
            <a:off x="6553200" y="3389906"/>
            <a:ext cx="952872" cy="0"/>
          </a:xfrm>
          <a:prstGeom prst="straightConnector1">
            <a:avLst/>
          </a:prstGeom>
          <a:ln w="76200">
            <a:solidFill>
              <a:srgbClr val="7030A0"/>
            </a:solidFill>
            <a:tailEnd type="triangle"/>
          </a:ln>
          <a:effectLst>
            <a:glow rad="635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53200" y="4300910"/>
            <a:ext cx="952872" cy="0"/>
          </a:xfrm>
          <a:prstGeom prst="straightConnector1">
            <a:avLst/>
          </a:prstGeom>
          <a:ln w="76200">
            <a:solidFill>
              <a:srgbClr val="A20036"/>
            </a:solidFill>
            <a:tailEnd type="triangle"/>
          </a:ln>
          <a:effectLst>
            <a:glow rad="635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8" name="Picture 3" descr="C:\Users\Rae\Desktop\priests cros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31479" y="5397781"/>
            <a:ext cx="1460121" cy="1079219"/>
          </a:xfrm>
          <a:prstGeom prst="rect">
            <a:avLst/>
          </a:prstGeom>
          <a:solidFill>
            <a:srgbClr val="FFFFFF">
              <a:shade val="85000"/>
            </a:srgbClr>
          </a:solidFill>
          <a:ln w="28575" cap="rnd">
            <a:solidFill>
              <a:schemeClr val="bg1"/>
            </a:solidFill>
          </a:ln>
          <a:effectLst>
            <a:glow rad="127000">
              <a:srgbClr val="3B7549"/>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cxnSp>
        <p:nvCxnSpPr>
          <p:cNvPr id="29" name="Straight Arrow Connector 28"/>
          <p:cNvCxnSpPr/>
          <p:nvPr/>
        </p:nvCxnSpPr>
        <p:spPr>
          <a:xfrm>
            <a:off x="6667128" y="5995579"/>
            <a:ext cx="952872" cy="0"/>
          </a:xfrm>
          <a:prstGeom prst="straightConnector1">
            <a:avLst/>
          </a:prstGeom>
          <a:ln w="76200">
            <a:solidFill>
              <a:srgbClr val="00FF00"/>
            </a:solidFill>
            <a:tailEnd type="triangle"/>
          </a:ln>
          <a:effectLst>
            <a:glow rad="63500">
              <a:schemeClr val="bg1"/>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81000" y="124968"/>
            <a:ext cx="3411741"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spc="150" dirty="0">
                <a:ln w="11430">
                  <a:solidFill>
                    <a:srgbClr val="002060"/>
                  </a:solidFill>
                </a:ln>
                <a:solidFill>
                  <a:srgbClr val="FF0000"/>
                </a:solidFill>
                <a:effectLst>
                  <a:glow rad="127000">
                    <a:schemeClr val="bg1"/>
                  </a:glow>
                  <a:outerShdw blurRad="25400" algn="tl" rotWithShape="0">
                    <a:srgbClr val="000000">
                      <a:alpha val="43000"/>
                    </a:srgbClr>
                  </a:outerShdw>
                </a:effectLst>
                <a:latin typeface="Arial Rounded MT Bold" pitchFamily="34" charset="0"/>
              </a:rPr>
              <a:t>Passover</a:t>
            </a:r>
            <a:r>
              <a:rPr lang="en-US" sz="2400" b="1"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“DAYS”</a:t>
            </a:r>
            <a:br>
              <a:rPr lang="en-US" sz="2400" b="1"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of the </a:t>
            </a:r>
            <a:r>
              <a:rPr lang="en-US" sz="2400" b="1" spc="150" dirty="0">
                <a:ln w="11430">
                  <a:solidFill>
                    <a:srgbClr val="002060"/>
                  </a:solidFill>
                </a:ln>
                <a:solidFill>
                  <a:srgbClr val="FF0000"/>
                </a:solidFill>
                <a:effectLst>
                  <a:glow rad="127000">
                    <a:schemeClr val="bg1"/>
                  </a:glow>
                  <a:outerShdw blurRad="25400" algn="tl" rotWithShape="0">
                    <a:srgbClr val="000000">
                      <a:alpha val="43000"/>
                    </a:srgbClr>
                  </a:outerShdw>
                </a:effectLst>
                <a:latin typeface="Arial Rounded MT Bold" pitchFamily="34" charset="0"/>
              </a:rPr>
              <a:t>Week</a:t>
            </a:r>
            <a:br>
              <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br>
            <a:r>
              <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a:t>
            </a:r>
            <a:r>
              <a:rPr lang="en-US" sz="2400" b="1" u="sng" spc="150" dirty="0">
                <a:ln w="11430"/>
                <a:solidFill>
                  <a:srgbClr val="0070C0"/>
                </a:solidFill>
                <a:effectLst>
                  <a:glow rad="127000">
                    <a:schemeClr val="bg1"/>
                  </a:glow>
                  <a:outerShdw blurRad="25400" algn="tl" rotWithShape="0">
                    <a:srgbClr val="000000">
                      <a:alpha val="43000"/>
                    </a:srgbClr>
                  </a:outerShdw>
                </a:effectLst>
                <a:latin typeface="Arial Rounded MT Bold" pitchFamily="34" charset="0"/>
              </a:rPr>
              <a:t>are</a:t>
            </a:r>
            <a:r>
              <a:rPr lang="en-US" sz="2400" b="1" cap="none" spc="150" dirty="0">
                <a:ln w="11430"/>
                <a:solidFill>
                  <a:srgbClr val="F8F8F8"/>
                </a:solidFill>
                <a:effectLst>
                  <a:glow rad="127000">
                    <a:srgbClr val="0070C0"/>
                  </a:glow>
                  <a:outerShdw blurRad="25400" algn="tl" rotWithShape="0">
                    <a:srgbClr val="000000">
                      <a:alpha val="43000"/>
                    </a:srgbClr>
                  </a:outerShdw>
                </a:effectLst>
                <a:latin typeface="Arial Rounded MT Bold" pitchFamily="34" charset="0"/>
              </a:rPr>
              <a:t> Flexible</a:t>
            </a:r>
          </a:p>
        </p:txBody>
      </p:sp>
      <p:pic>
        <p:nvPicPr>
          <p:cNvPr id="21" name="Picture 6" descr="C:\Users\Rae\Desktop\wheat 5 png.pn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3505200" y="5410200"/>
            <a:ext cx="723721" cy="1232261"/>
          </a:xfrm>
          <a:prstGeom prst="rect">
            <a:avLst/>
          </a:prstGeom>
          <a:noFill/>
          <a:effectLst>
            <a:glow rad="88900">
              <a:srgbClr val="CCFF99">
                <a:alpha val="6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648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30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par>
                                <p:cTn id="21" presetID="47"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54</a:t>
            </a:fld>
            <a:endParaRPr lang="en-US"/>
          </a:p>
        </p:txBody>
      </p:sp>
      <p:pic>
        <p:nvPicPr>
          <p:cNvPr id="6" name="Picture 10" descr="C:\Users\Rae\Desktop\Art on Desktop\white man clip art\yellow-blue smiley faces\question face yellow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2057400"/>
            <a:ext cx="1384914" cy="10468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62400" y="3072851"/>
            <a:ext cx="5029200" cy="3708949"/>
          </a:xfrm>
          <a:prstGeom prst="rect">
            <a:avLst/>
          </a:prstGeom>
          <a:noFill/>
          <a:ln>
            <a:noFill/>
          </a:ln>
          <a:effectLst>
            <a:glow rad="63500">
              <a:srgbClr val="CC00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b="1" dirty="0">
                <a:ln w="1905"/>
                <a:solidFill>
                  <a:srgbClr val="6F3350"/>
                </a:solidFill>
                <a:effectLst>
                  <a:innerShdw blurRad="69850" dist="43180" dir="5400000">
                    <a:srgbClr val="000000">
                      <a:alpha val="65000"/>
                    </a:srgbClr>
                  </a:innerShdw>
                </a:effectLst>
                <a:latin typeface="Comic Sans MS" pitchFamily="66" charset="0"/>
              </a:rPr>
              <a:t>The 15</a:t>
            </a:r>
            <a:r>
              <a:rPr lang="en-CA" sz="2800" b="1" baseline="30000" dirty="0">
                <a:ln w="1905"/>
                <a:solidFill>
                  <a:srgbClr val="6F3350"/>
                </a:solidFill>
                <a:effectLst>
                  <a:innerShdw blurRad="69850" dist="43180" dir="5400000">
                    <a:srgbClr val="000000">
                      <a:alpha val="65000"/>
                    </a:srgbClr>
                  </a:innerShdw>
                </a:effectLst>
                <a:latin typeface="Comic Sans MS" pitchFamily="66" charset="0"/>
              </a:rPr>
              <a:t>th</a:t>
            </a:r>
            <a:r>
              <a:rPr lang="en-CA" sz="2800" b="1" dirty="0">
                <a:ln w="1905"/>
                <a:solidFill>
                  <a:srgbClr val="6F3350"/>
                </a:solidFill>
                <a:effectLst>
                  <a:innerShdw blurRad="69850" dist="43180" dir="5400000">
                    <a:srgbClr val="000000">
                      <a:alpha val="65000"/>
                    </a:srgbClr>
                  </a:innerShdw>
                </a:effectLst>
                <a:latin typeface="Comic Sans MS" pitchFamily="66" charset="0"/>
              </a:rPr>
              <a:t> “</a:t>
            </a:r>
            <a:r>
              <a:rPr lang="en-US" sz="3200" b="1" spc="150" dirty="0">
                <a:ln w="11430">
                  <a:solidFill>
                    <a:srgbClr val="002060"/>
                  </a:solidFill>
                </a:ln>
                <a:solidFill>
                  <a:srgbClr val="006600"/>
                </a:solidFill>
                <a:effectLst>
                  <a:glow rad="88900">
                    <a:srgbClr val="FFFF00">
                      <a:alpha val="93000"/>
                    </a:srgbClr>
                  </a:glow>
                  <a:outerShdw blurRad="25400" algn="tl" rotWithShape="0">
                    <a:srgbClr val="000000">
                      <a:alpha val="43000"/>
                    </a:srgbClr>
                  </a:outerShdw>
                </a:effectLst>
                <a:latin typeface="Matura MT Script Capitals" pitchFamily="66" charset="0"/>
              </a:rPr>
              <a:t>date</a:t>
            </a:r>
            <a:r>
              <a:rPr lang="en-CA" sz="2800" b="1" dirty="0">
                <a:ln w="1905"/>
                <a:solidFill>
                  <a:srgbClr val="6F3350"/>
                </a:solidFill>
                <a:effectLst>
                  <a:innerShdw blurRad="69850" dist="43180" dir="5400000">
                    <a:srgbClr val="000000">
                      <a:alpha val="65000"/>
                    </a:srgbClr>
                  </a:innerShdw>
                </a:effectLst>
                <a:latin typeface="Comic Sans MS" pitchFamily="66" charset="0"/>
              </a:rPr>
              <a:t>” of the </a:t>
            </a:r>
            <a:br>
              <a:rPr lang="en-CA" sz="2800" b="1" dirty="0">
                <a:ln w="1905"/>
                <a:solidFill>
                  <a:srgbClr val="6F3350"/>
                </a:solidFill>
                <a:effectLst>
                  <a:innerShdw blurRad="69850" dist="43180" dir="5400000">
                    <a:srgbClr val="000000">
                      <a:alpha val="65000"/>
                    </a:srgbClr>
                  </a:innerShdw>
                </a:effectLst>
                <a:latin typeface="Comic Sans MS" pitchFamily="66" charset="0"/>
              </a:rPr>
            </a:br>
            <a:r>
              <a:rPr lang="en-CA" sz="2800" b="1" dirty="0">
                <a:ln w="1905"/>
                <a:solidFill>
                  <a:srgbClr val="6F3350"/>
                </a:solidFill>
                <a:effectLst>
                  <a:innerShdw blurRad="69850" dist="43180" dir="5400000">
                    <a:srgbClr val="000000">
                      <a:alpha val="65000"/>
                    </a:srgbClr>
                  </a:innerShdw>
                </a:effectLst>
                <a:latin typeface="Comic Sans MS" pitchFamily="66" charset="0"/>
              </a:rPr>
              <a:t>1</a:t>
            </a:r>
            <a:r>
              <a:rPr lang="en-CA" sz="2800" b="1" baseline="30000" dirty="0">
                <a:ln w="1905"/>
                <a:solidFill>
                  <a:srgbClr val="6F3350"/>
                </a:solidFill>
                <a:effectLst>
                  <a:innerShdw blurRad="69850" dist="43180" dir="5400000">
                    <a:srgbClr val="000000">
                      <a:alpha val="65000"/>
                    </a:srgbClr>
                  </a:innerShdw>
                </a:effectLst>
                <a:latin typeface="Comic Sans MS" pitchFamily="66" charset="0"/>
              </a:rPr>
              <a:t>st</a:t>
            </a:r>
            <a:r>
              <a:rPr lang="en-CA" sz="2800" b="1" dirty="0">
                <a:ln w="1905"/>
                <a:solidFill>
                  <a:srgbClr val="6F3350"/>
                </a:solidFill>
                <a:effectLst>
                  <a:innerShdw blurRad="69850" dist="43180" dir="5400000">
                    <a:srgbClr val="000000">
                      <a:alpha val="65000"/>
                    </a:srgbClr>
                  </a:innerShdw>
                </a:effectLst>
                <a:latin typeface="Comic Sans MS" pitchFamily="66" charset="0"/>
              </a:rPr>
              <a:t> month is not always </a:t>
            </a:r>
            <a:br>
              <a:rPr lang="en-CA" sz="2800" b="1" dirty="0">
                <a:ln w="1905"/>
                <a:solidFill>
                  <a:srgbClr val="6F3350"/>
                </a:solidFill>
                <a:effectLst>
                  <a:innerShdw blurRad="69850" dist="43180" dir="5400000">
                    <a:srgbClr val="000000">
                      <a:alpha val="65000"/>
                    </a:srgbClr>
                  </a:innerShdw>
                </a:effectLst>
                <a:latin typeface="Comic Sans MS" pitchFamily="66" charset="0"/>
              </a:rPr>
            </a:br>
            <a:r>
              <a:rPr lang="en-CA" sz="2800" b="1" dirty="0">
                <a:ln w="1905"/>
                <a:solidFill>
                  <a:srgbClr val="6F3350"/>
                </a:solidFill>
                <a:effectLst>
                  <a:innerShdw blurRad="69850" dist="43180" dir="5400000">
                    <a:srgbClr val="000000">
                      <a:alpha val="65000"/>
                    </a:srgbClr>
                  </a:innerShdw>
                </a:effectLst>
                <a:latin typeface="Comic Sans MS" pitchFamily="66" charset="0"/>
              </a:rPr>
              <a:t>on the 4</a:t>
            </a:r>
            <a:r>
              <a:rPr lang="en-CA" sz="2800" b="1" baseline="30000" dirty="0">
                <a:ln w="1905"/>
                <a:solidFill>
                  <a:srgbClr val="6F3350"/>
                </a:solidFill>
                <a:effectLst>
                  <a:innerShdw blurRad="69850" dist="43180" dir="5400000">
                    <a:srgbClr val="000000">
                      <a:alpha val="65000"/>
                    </a:srgbClr>
                  </a:innerShdw>
                </a:effectLst>
                <a:latin typeface="Comic Sans MS" pitchFamily="66" charset="0"/>
              </a:rPr>
              <a:t>th</a:t>
            </a:r>
            <a:r>
              <a:rPr lang="en-CA" sz="2800" b="1" dirty="0">
                <a:ln w="1905"/>
                <a:solidFill>
                  <a:srgbClr val="6F3350"/>
                </a:solidFill>
                <a:effectLst>
                  <a:innerShdw blurRad="69850" dist="43180" dir="5400000">
                    <a:srgbClr val="000000">
                      <a:alpha val="65000"/>
                    </a:srgbClr>
                  </a:innerShdw>
                </a:effectLst>
                <a:latin typeface="Comic Sans MS" pitchFamily="66" charset="0"/>
              </a:rPr>
              <a:t> </a:t>
            </a:r>
            <a:r>
              <a:rPr lang="en-US" sz="3200" b="1" spc="150" dirty="0">
                <a:ln w="11430">
                  <a:solidFill>
                    <a:srgbClr val="0070C0"/>
                  </a:solidFill>
                </a:ln>
                <a:solidFill>
                  <a:srgbClr val="00B0F0"/>
                </a:solidFill>
                <a:effectLst>
                  <a:glow rad="88900">
                    <a:srgbClr val="FFFF00">
                      <a:alpha val="93000"/>
                    </a:srgbClr>
                  </a:glow>
                  <a:outerShdw blurRad="25400" algn="tl" rotWithShape="0">
                    <a:srgbClr val="000000">
                      <a:alpha val="43000"/>
                    </a:srgbClr>
                  </a:outerShdw>
                </a:effectLst>
                <a:latin typeface="Matura MT Script Capitals" pitchFamily="66" charset="0"/>
              </a:rPr>
              <a:t>day</a:t>
            </a:r>
            <a:r>
              <a:rPr lang="en-CA" sz="2800" b="1" dirty="0">
                <a:ln w="1905"/>
                <a:solidFill>
                  <a:srgbClr val="6F3350"/>
                </a:solidFill>
                <a:effectLst>
                  <a:innerShdw blurRad="69850" dist="43180" dir="5400000">
                    <a:srgbClr val="000000">
                      <a:alpha val="65000"/>
                    </a:srgbClr>
                  </a:innerShdw>
                </a:effectLst>
                <a:latin typeface="Comic Sans MS" pitchFamily="66" charset="0"/>
              </a:rPr>
              <a:t>/cycle </a:t>
            </a:r>
            <a:br>
              <a:rPr lang="en-CA" sz="2800" b="1" dirty="0">
                <a:ln w="1905"/>
                <a:solidFill>
                  <a:srgbClr val="6F3350"/>
                </a:solidFill>
                <a:effectLst>
                  <a:innerShdw blurRad="69850" dist="43180" dir="5400000">
                    <a:srgbClr val="000000">
                      <a:alpha val="65000"/>
                    </a:srgbClr>
                  </a:innerShdw>
                </a:effectLst>
                <a:latin typeface="Comic Sans MS" pitchFamily="66" charset="0"/>
              </a:rPr>
            </a:br>
            <a:r>
              <a:rPr lang="en-CA" b="1" dirty="0">
                <a:ln w="1905"/>
                <a:solidFill>
                  <a:srgbClr val="6F3350"/>
                </a:solidFill>
                <a:effectLst>
                  <a:innerShdw blurRad="69850" dist="43180" dir="5400000">
                    <a:srgbClr val="000000">
                      <a:alpha val="65000"/>
                    </a:srgbClr>
                  </a:innerShdw>
                </a:effectLst>
                <a:latin typeface="Comic Sans MS" pitchFamily="66" charset="0"/>
              </a:rPr>
              <a:t>(or a Wed) </a:t>
            </a:r>
            <a:r>
              <a:rPr lang="en-CA" sz="2400" b="1" dirty="0">
                <a:ln w="1905"/>
                <a:solidFill>
                  <a:srgbClr val="6F3350"/>
                </a:solidFill>
                <a:effectLst>
                  <a:innerShdw blurRad="69850" dist="43180" dir="5400000">
                    <a:srgbClr val="000000">
                      <a:alpha val="65000"/>
                    </a:srgbClr>
                  </a:innerShdw>
                </a:effectLst>
                <a:latin typeface="Comic Sans MS" pitchFamily="66" charset="0"/>
              </a:rPr>
              <a:t>like this example.</a:t>
            </a:r>
          </a:p>
          <a:p>
            <a:pPr algn="ctr"/>
            <a:endParaRPr lang="en-CA" sz="1200" b="1" dirty="0">
              <a:ln w="1905"/>
              <a:solidFill>
                <a:srgbClr val="6F3350"/>
              </a:solidFill>
              <a:effectLst>
                <a:innerShdw blurRad="69850" dist="43180" dir="5400000">
                  <a:srgbClr val="000000">
                    <a:alpha val="65000"/>
                  </a:srgbClr>
                </a:innerShdw>
              </a:effectLst>
              <a:latin typeface="Comic Sans MS" pitchFamily="66" charset="0"/>
            </a:endParaRPr>
          </a:p>
          <a:p>
            <a:r>
              <a:rPr lang="en-CA" b="1" dirty="0">
                <a:ln w="1905"/>
                <a:solidFill>
                  <a:srgbClr val="6F3350"/>
                </a:solidFill>
                <a:effectLst>
                  <a:innerShdw blurRad="69850" dist="43180" dir="5400000">
                    <a:srgbClr val="000000">
                      <a:alpha val="65000"/>
                    </a:srgbClr>
                  </a:innerShdw>
                </a:effectLst>
                <a:latin typeface="Comic Sans MS" pitchFamily="66" charset="0"/>
              </a:rPr>
              <a:t>Likewise … Abib 14 is </a:t>
            </a:r>
            <a:r>
              <a:rPr lang="en-CA" b="1" dirty="0">
                <a:ln w="1905"/>
                <a:solidFill>
                  <a:srgbClr val="C00000"/>
                </a:solidFill>
                <a:effectLst>
                  <a:innerShdw blurRad="69850" dist="43180" dir="5400000">
                    <a:srgbClr val="000000">
                      <a:alpha val="65000"/>
                    </a:srgbClr>
                  </a:innerShdw>
                </a:effectLst>
                <a:latin typeface="Comic Sans MS" pitchFamily="66" charset="0"/>
              </a:rPr>
              <a:t>NOT</a:t>
            </a:r>
            <a:r>
              <a:rPr lang="en-CA" b="1" dirty="0">
                <a:ln w="1905"/>
                <a:solidFill>
                  <a:srgbClr val="6F3350"/>
                </a:solidFill>
                <a:effectLst>
                  <a:innerShdw blurRad="69850" dist="43180" dir="5400000">
                    <a:srgbClr val="000000">
                      <a:alpha val="65000"/>
                    </a:srgbClr>
                  </a:innerShdw>
                </a:effectLst>
                <a:latin typeface="Comic Sans MS" pitchFamily="66" charset="0"/>
              </a:rPr>
              <a:t> </a:t>
            </a:r>
            <a:r>
              <a:rPr lang="en-CA" b="1" u="sng" dirty="0">
                <a:ln w="1905"/>
                <a:solidFill>
                  <a:srgbClr val="6F3350"/>
                </a:solidFill>
                <a:effectLst>
                  <a:innerShdw blurRad="69850" dist="43180" dir="5400000">
                    <a:srgbClr val="000000">
                      <a:alpha val="65000"/>
                    </a:srgbClr>
                  </a:innerShdw>
                </a:effectLst>
                <a:latin typeface="Comic Sans MS" pitchFamily="66" charset="0"/>
              </a:rPr>
              <a:t>alwa</a:t>
            </a:r>
            <a:r>
              <a:rPr lang="en-CA" b="1" dirty="0">
                <a:ln w="1905"/>
                <a:solidFill>
                  <a:srgbClr val="6F3350"/>
                </a:solidFill>
                <a:effectLst>
                  <a:innerShdw blurRad="69850" dist="43180" dir="5400000">
                    <a:srgbClr val="000000">
                      <a:alpha val="65000"/>
                    </a:srgbClr>
                  </a:innerShdw>
                </a:effectLst>
                <a:latin typeface="Comic Sans MS" pitchFamily="66" charset="0"/>
              </a:rPr>
              <a:t>y</a:t>
            </a:r>
            <a:r>
              <a:rPr lang="en-CA" b="1" u="sng" dirty="0">
                <a:ln w="1905"/>
                <a:solidFill>
                  <a:srgbClr val="6F3350"/>
                </a:solidFill>
                <a:effectLst>
                  <a:innerShdw blurRad="69850" dist="43180" dir="5400000">
                    <a:srgbClr val="000000">
                      <a:alpha val="65000"/>
                    </a:srgbClr>
                  </a:innerShdw>
                </a:effectLst>
                <a:latin typeface="Comic Sans MS" pitchFamily="66" charset="0"/>
              </a:rPr>
              <a:t>s</a:t>
            </a:r>
            <a:r>
              <a:rPr lang="en-CA" b="1" dirty="0">
                <a:ln w="1905"/>
                <a:solidFill>
                  <a:srgbClr val="6F3350"/>
                </a:solidFill>
                <a:effectLst>
                  <a:innerShdw blurRad="69850" dist="43180" dir="5400000">
                    <a:srgbClr val="000000">
                      <a:alpha val="65000"/>
                    </a:srgbClr>
                  </a:innerShdw>
                </a:effectLst>
                <a:latin typeface="Comic Sans MS" pitchFamily="66" charset="0"/>
              </a:rPr>
              <a:t>:</a:t>
            </a:r>
          </a:p>
          <a:p>
            <a:pPr marL="285750" indent="-285750" algn="ctr">
              <a:buFont typeface="Arial" pitchFamily="34" charset="0"/>
              <a:buChar char="•"/>
            </a:pPr>
            <a:r>
              <a:rPr lang="en-CA" b="1" dirty="0">
                <a:ln w="1905"/>
                <a:solidFill>
                  <a:srgbClr val="6F3350"/>
                </a:solidFill>
                <a:effectLst>
                  <a:innerShdw blurRad="69850" dist="43180" dir="5400000">
                    <a:srgbClr val="000000">
                      <a:alpha val="65000"/>
                    </a:srgbClr>
                  </a:innerShdw>
                </a:effectLst>
                <a:latin typeface="Comic Sans MS" pitchFamily="66" charset="0"/>
              </a:rPr>
              <a:t> </a:t>
            </a:r>
            <a:r>
              <a:rPr lang="en-CA" b="1" dirty="0">
                <a:ln w="1905"/>
                <a:solidFill>
                  <a:srgbClr val="C00000"/>
                </a:solidFill>
                <a:effectLst>
                  <a:innerShdw blurRad="69850" dist="43180" dir="5400000">
                    <a:srgbClr val="000000">
                      <a:alpha val="65000"/>
                    </a:srgbClr>
                  </a:innerShdw>
                </a:effectLst>
                <a:latin typeface="Comic Sans MS" pitchFamily="66" charset="0"/>
              </a:rPr>
              <a:t>on a Tues [as Enoch declares].</a:t>
            </a:r>
          </a:p>
          <a:p>
            <a:pPr marL="285750" indent="-285750" algn="ctr">
              <a:buFont typeface="Arial" pitchFamily="34" charset="0"/>
              <a:buChar char="•"/>
            </a:pPr>
            <a:r>
              <a:rPr lang="en-CA" b="1" dirty="0">
                <a:ln w="1905"/>
                <a:solidFill>
                  <a:srgbClr val="0070C0"/>
                </a:solidFill>
                <a:effectLst>
                  <a:innerShdw blurRad="69850" dist="43180" dir="5400000">
                    <a:srgbClr val="000000">
                      <a:alpha val="65000"/>
                    </a:srgbClr>
                  </a:innerShdw>
                </a:effectLst>
                <a:latin typeface="Comic Sans MS" pitchFamily="66" charset="0"/>
              </a:rPr>
              <a:t>on a Wed </a:t>
            </a:r>
            <a:r>
              <a:rPr lang="en-CA" b="1" dirty="0">
                <a:ln w="1905"/>
                <a:solidFill>
                  <a:srgbClr val="6F3350"/>
                </a:solidFill>
                <a:effectLst>
                  <a:innerShdw blurRad="69850" dist="43180" dir="5400000">
                    <a:srgbClr val="000000">
                      <a:alpha val="65000"/>
                    </a:srgbClr>
                  </a:innerShdw>
                </a:effectLst>
                <a:latin typeface="Comic Sans MS" pitchFamily="66" charset="0"/>
              </a:rPr>
              <a:t>[like </a:t>
            </a:r>
            <a:r>
              <a:rPr lang="en-CA" b="1" dirty="0">
                <a:ln w="1905"/>
                <a:solidFill>
                  <a:srgbClr val="0070C0"/>
                </a:solidFill>
                <a:effectLst>
                  <a:innerShdw blurRad="69850" dist="43180" dir="5400000">
                    <a:srgbClr val="000000">
                      <a:alpha val="65000"/>
                    </a:srgbClr>
                  </a:innerShdw>
                </a:effectLst>
                <a:latin typeface="Comic Sans MS" pitchFamily="66" charset="0"/>
              </a:rPr>
              <a:t>Yahusha’s</a:t>
            </a:r>
            <a:r>
              <a:rPr lang="en-CA" b="1" dirty="0">
                <a:ln w="1905"/>
                <a:solidFill>
                  <a:srgbClr val="6F3350"/>
                </a:solidFill>
                <a:effectLst>
                  <a:innerShdw blurRad="69850" dist="43180" dir="5400000">
                    <a:srgbClr val="000000">
                      <a:alpha val="65000"/>
                    </a:srgbClr>
                  </a:innerShdw>
                </a:effectLst>
                <a:latin typeface="Comic Sans MS" pitchFamily="66" charset="0"/>
              </a:rPr>
              <a:t> Passover].</a:t>
            </a:r>
          </a:p>
          <a:p>
            <a:pPr algn="ctr"/>
            <a:r>
              <a:rPr lang="en-CA" sz="2400" b="1" dirty="0">
                <a:ln w="1905"/>
                <a:solidFill>
                  <a:srgbClr val="6F3350"/>
                </a:solidFill>
                <a:effectLst>
                  <a:innerShdw blurRad="69850" dist="43180" dir="5400000">
                    <a:srgbClr val="000000">
                      <a:alpha val="65000"/>
                    </a:srgbClr>
                  </a:innerShdw>
                </a:effectLst>
                <a:latin typeface="Comic Sans MS" pitchFamily="66" charset="0"/>
              </a:rPr>
              <a:t>Let’s examine Abib 14 for </a:t>
            </a:r>
            <a:br>
              <a:rPr lang="en-CA" sz="2400" b="1" dirty="0">
                <a:ln w="1905"/>
                <a:solidFill>
                  <a:srgbClr val="6F3350"/>
                </a:solidFill>
                <a:effectLst>
                  <a:innerShdw blurRad="69850" dist="43180" dir="5400000">
                    <a:srgbClr val="000000">
                      <a:alpha val="65000"/>
                    </a:srgbClr>
                  </a:innerShdw>
                </a:effectLst>
                <a:latin typeface="Comic Sans MS" pitchFamily="66" charset="0"/>
              </a:rPr>
            </a:br>
            <a:r>
              <a:rPr lang="en-CA" sz="2400" b="1" dirty="0">
                <a:ln w="1905"/>
                <a:solidFill>
                  <a:srgbClr val="6F3350"/>
                </a:solidFill>
                <a:effectLst>
                  <a:innerShdw blurRad="69850" dist="43180" dir="5400000">
                    <a:srgbClr val="000000">
                      <a:alpha val="65000"/>
                    </a:srgbClr>
                  </a:innerShdw>
                </a:effectLst>
                <a:latin typeface="Comic Sans MS" pitchFamily="66" charset="0"/>
              </a:rPr>
              <a:t>three different years.</a:t>
            </a:r>
            <a:endParaRPr lang="en-CA" sz="2400" dirty="0">
              <a:ln>
                <a:solidFill>
                  <a:srgbClr val="FF3300"/>
                </a:solidFill>
              </a:ln>
              <a:solidFill>
                <a:srgbClr val="6F3350"/>
              </a:solidFill>
              <a:latin typeface="Comic Sans MS" pitchFamily="66" charset="0"/>
            </a:endParaRPr>
          </a:p>
        </p:txBody>
      </p:sp>
      <p:sp>
        <p:nvSpPr>
          <p:cNvPr id="12" name="Rectangle 11"/>
          <p:cNvSpPr/>
          <p:nvPr/>
        </p:nvSpPr>
        <p:spPr>
          <a:xfrm>
            <a:off x="932688" y="381000"/>
            <a:ext cx="8077200" cy="175432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A “</a:t>
            </a:r>
            <a:r>
              <a:rPr lang="en-US" sz="5400" b="1" spc="150" dirty="0">
                <a:ln w="11430">
                  <a:solidFill>
                    <a:srgbClr val="002060"/>
                  </a:solidFill>
                </a:ln>
                <a:solidFill>
                  <a:srgbClr val="00FF00"/>
                </a:solidFill>
                <a:effectLst>
                  <a:glow rad="127000">
                    <a:srgbClr val="006600">
                      <a:alpha val="81000"/>
                    </a:srgbClr>
                  </a:glow>
                  <a:outerShdw blurRad="25400" algn="tl" rotWithShape="0">
                    <a:srgbClr val="000000">
                      <a:alpha val="43000"/>
                    </a:srgbClr>
                  </a:outerShdw>
                </a:effectLst>
                <a:latin typeface="Matura MT Script Capitals" pitchFamily="66" charset="0"/>
              </a:rPr>
              <a:t>date</a:t>
            </a: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 and/or a “</a:t>
            </a:r>
            <a:r>
              <a:rPr lang="en-US" sz="5400" b="1" spc="150" dirty="0">
                <a:ln w="11430">
                  <a:solidFill>
                    <a:srgbClr val="002060"/>
                  </a:solidFill>
                </a:ln>
                <a:solidFill>
                  <a:srgbClr val="00B0F0"/>
                </a:solidFill>
                <a:effectLst>
                  <a:glow rad="127000">
                    <a:srgbClr val="7030A0">
                      <a:alpha val="81000"/>
                    </a:srgbClr>
                  </a:glow>
                  <a:outerShdw blurRad="25400" algn="tl" rotWithShape="0">
                    <a:srgbClr val="000000">
                      <a:alpha val="43000"/>
                    </a:srgbClr>
                  </a:outerShdw>
                </a:effectLst>
                <a:latin typeface="Matura MT Script Capitals" pitchFamily="66" charset="0"/>
              </a:rPr>
              <a:t>day</a:t>
            </a: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 are </a:t>
            </a:r>
            <a:r>
              <a:rPr lang="en-US" sz="5400" b="1" u="sng"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usuall</a:t>
            </a:r>
            <a:r>
              <a:rPr lang="en-US" sz="5400" b="1" spc="150" dirty="0">
                <a:ln w="11430"/>
                <a:solidFill>
                  <a:srgbClr val="F8F8F8"/>
                </a:solidFill>
                <a:effectLst>
                  <a:glow rad="127000">
                    <a:srgbClr val="7030A0">
                      <a:alpha val="81000"/>
                    </a:srgbClr>
                  </a:glow>
                  <a:outerShdw blurRad="25400" algn="tl" rotWithShape="0">
                    <a:srgbClr val="000000">
                      <a:alpha val="43000"/>
                    </a:srgbClr>
                  </a:outerShdw>
                </a:effectLst>
                <a:latin typeface="Matura MT Script Capitals" pitchFamily="66" charset="0"/>
              </a:rPr>
              <a:t>y not the same!</a:t>
            </a:r>
          </a:p>
        </p:txBody>
      </p:sp>
      <p:pic>
        <p:nvPicPr>
          <p:cNvPr id="13" name="Picture 2" descr="C:\Users\Rae\Desktop\15th day of mont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3449460"/>
            <a:ext cx="4018842" cy="29513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66800" y="2286000"/>
            <a:ext cx="6629400" cy="83099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a:ln w="11430"/>
                <a:solidFill>
                  <a:srgbClr val="6F3350"/>
                </a:solidFill>
                <a:effectLst>
                  <a:glow rad="228600">
                    <a:schemeClr val="accent2">
                      <a:lumMod val="60000"/>
                      <a:lumOff val="40000"/>
                      <a:alpha val="40000"/>
                    </a:schemeClr>
                  </a:glow>
                  <a:outerShdw blurRad="25400" algn="tl" rotWithShape="0">
                    <a:srgbClr val="000000">
                      <a:alpha val="43000"/>
                    </a:srgbClr>
                  </a:outerShdw>
                </a:effectLst>
                <a:latin typeface="Matura MT Script Capitals" pitchFamily="66" charset="0"/>
              </a:rPr>
              <a:t>Random Example: </a:t>
            </a:r>
          </a:p>
        </p:txBody>
      </p:sp>
      <p:sp>
        <p:nvSpPr>
          <p:cNvPr id="15" name="Rectangle 14"/>
          <p:cNvSpPr/>
          <p:nvPr/>
        </p:nvSpPr>
        <p:spPr>
          <a:xfrm rot="20913350">
            <a:off x="414701" y="3567481"/>
            <a:ext cx="183152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0000"/>
                </a:solidFill>
                <a:effectLst>
                  <a:outerShdw blurRad="76200" dist="50800" dir="5400000" algn="tl" rotWithShape="0">
                    <a:srgbClr val="000000">
                      <a:alpha val="65000"/>
                    </a:srgbClr>
                  </a:outerShdw>
                </a:effectLst>
                <a:latin typeface="Arial Rounded MT Bold" pitchFamily="34" charset="0"/>
              </a:rPr>
              <a:t>1</a:t>
            </a:r>
            <a:r>
              <a:rPr lang="en-US" sz="2800" b="1" cap="none" spc="50" baseline="30000" dirty="0">
                <a:ln w="11430"/>
                <a:solidFill>
                  <a:srgbClr val="FF0000"/>
                </a:solidFill>
                <a:effectLst>
                  <a:outerShdw blurRad="76200" dist="50800" dir="5400000" algn="tl" rotWithShape="0">
                    <a:srgbClr val="000000">
                      <a:alpha val="65000"/>
                    </a:srgbClr>
                  </a:outerShdw>
                </a:effectLst>
                <a:latin typeface="Arial Rounded MT Bold" pitchFamily="34" charset="0"/>
              </a:rPr>
              <a:t>st</a:t>
            </a:r>
            <a:r>
              <a:rPr lang="en-US" sz="2800" b="1" cap="none" spc="50" dirty="0">
                <a:ln w="11430"/>
                <a:solidFill>
                  <a:srgbClr val="FF0000"/>
                </a:solidFill>
                <a:effectLst>
                  <a:outerShdw blurRad="76200" dist="50800" dir="5400000" algn="tl" rotWithShape="0">
                    <a:srgbClr val="000000">
                      <a:alpha val="65000"/>
                    </a:srgbClr>
                  </a:outerShdw>
                </a:effectLst>
                <a:latin typeface="Arial Rounded MT Bold" pitchFamily="34" charset="0"/>
              </a:rPr>
              <a:t> Month</a:t>
            </a:r>
          </a:p>
        </p:txBody>
      </p:sp>
      <p:sp>
        <p:nvSpPr>
          <p:cNvPr id="16" name="Rounded Rectangle 15"/>
          <p:cNvSpPr/>
          <p:nvPr/>
        </p:nvSpPr>
        <p:spPr>
          <a:xfrm>
            <a:off x="262136" y="190608"/>
            <a:ext cx="576064" cy="2294686"/>
          </a:xfrm>
          <a:prstGeom prst="roundRect">
            <a:avLst>
              <a:gd name="adj" fmla="val 30777"/>
            </a:avLst>
          </a:prstGeom>
          <a:solidFill>
            <a:srgbClr val="6F3350"/>
          </a:solidFill>
          <a:ln w="57150">
            <a:solidFill>
              <a:srgbClr val="CC99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000" b="1" dirty="0">
                <a:solidFill>
                  <a:schemeClr val="bg1"/>
                </a:solidFill>
                <a:latin typeface="Comic Sans MS" panose="030F0702030302020204" pitchFamily="66" charset="0"/>
              </a:rPr>
              <a:t>R</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E</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V</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I</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E</a:t>
            </a:r>
            <a:br>
              <a:rPr lang="en-CA" sz="2000" b="1" dirty="0">
                <a:solidFill>
                  <a:schemeClr val="bg1"/>
                </a:solidFill>
                <a:latin typeface="Comic Sans MS" panose="030F0702030302020204" pitchFamily="66" charset="0"/>
              </a:rPr>
            </a:br>
            <a:r>
              <a:rPr lang="en-CA" sz="2000" b="1" dirty="0">
                <a:solidFill>
                  <a:schemeClr val="bg1"/>
                </a:solidFill>
                <a:latin typeface="Comic Sans MS" panose="030F0702030302020204" pitchFamily="66" charset="0"/>
              </a:rPr>
              <a:t>W</a:t>
            </a:r>
            <a:endParaRPr lang="en-CA" sz="2800" b="1" dirty="0">
              <a:ln>
                <a:solidFill>
                  <a:srgbClr val="0000FF"/>
                </a:solidFill>
              </a:ln>
              <a:solidFill>
                <a:schemeClr val="bg1"/>
              </a:solidFill>
              <a:latin typeface="Comic Sans MS" panose="030F0702030302020204" pitchFamily="66" charset="0"/>
            </a:endParaRPr>
          </a:p>
        </p:txBody>
      </p:sp>
      <p:cxnSp>
        <p:nvCxnSpPr>
          <p:cNvPr id="4" name="Straight Arrow Connector 3"/>
          <p:cNvCxnSpPr/>
          <p:nvPr/>
        </p:nvCxnSpPr>
        <p:spPr>
          <a:xfrm flipH="1">
            <a:off x="2743202" y="3581400"/>
            <a:ext cx="1752598" cy="1345925"/>
          </a:xfrm>
          <a:prstGeom prst="straightConnector1">
            <a:avLst/>
          </a:prstGeom>
          <a:ln w="76200">
            <a:gradFill>
              <a:gsLst>
                <a:gs pos="75000">
                  <a:srgbClr val="006600"/>
                </a:gs>
                <a:gs pos="55000">
                  <a:srgbClr val="00B0F0"/>
                </a:gs>
                <a:gs pos="39000">
                  <a:srgbClr val="00B0F0"/>
                </a:gs>
                <a:gs pos="32000">
                  <a:srgbClr val="FF0000"/>
                </a:gs>
              </a:gsLst>
              <a:lin ang="5400000" scaled="0"/>
            </a:gra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713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125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1500"/>
                                        <p:tgtEl>
                                          <p:spTgt spid="11">
                                            <p:txEl>
                                              <p:pRg st="0" end="0"/>
                                            </p:txEl>
                                          </p:spTgt>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1250"/>
                                        <p:tgtEl>
                                          <p:spTgt spid="11">
                                            <p:txEl>
                                              <p:pRg st="2" end="2"/>
                                            </p:txEl>
                                          </p:spTgt>
                                        </p:tgtEl>
                                      </p:cBhvr>
                                    </p:animEffect>
                                  </p:childTnLst>
                                </p:cTn>
                              </p:par>
                            </p:childTnLst>
                          </p:cTn>
                        </p:par>
                        <p:par>
                          <p:cTn id="27" fill="hold">
                            <p:stCondLst>
                              <p:cond delay="1250"/>
                            </p:stCondLst>
                            <p:childTnLst>
                              <p:par>
                                <p:cTn id="28" presetID="22" presetClass="entr" presetSubtype="8" fill="hold" nodeType="afterEffect">
                                  <p:stCondLst>
                                    <p:cond delay="50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wipe(left)">
                                      <p:cBhvr>
                                        <p:cTn id="30" dur="1250"/>
                                        <p:tgtEl>
                                          <p:spTgt spid="11">
                                            <p:txEl>
                                              <p:pRg st="3" end="3"/>
                                            </p:txEl>
                                          </p:spTgt>
                                        </p:tgtEl>
                                      </p:cBhvr>
                                    </p:animEffect>
                                  </p:childTnLst>
                                </p:cTn>
                              </p:par>
                            </p:childTnLst>
                          </p:cTn>
                        </p:par>
                        <p:par>
                          <p:cTn id="31" fill="hold">
                            <p:stCondLst>
                              <p:cond delay="3000"/>
                            </p:stCondLst>
                            <p:childTnLst>
                              <p:par>
                                <p:cTn id="32" presetID="22" presetClass="entr" presetSubtype="8" fill="hold" nodeType="afterEffect">
                                  <p:stCondLst>
                                    <p:cond delay="100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wipe(left)">
                                      <p:cBhvr>
                                        <p:cTn id="34" dur="1250"/>
                                        <p:tgtEl>
                                          <p:spTgt spid="11">
                                            <p:txEl>
                                              <p:pRg st="4" end="4"/>
                                            </p:txEl>
                                          </p:spTgt>
                                        </p:tgtEl>
                                      </p:cBhvr>
                                    </p:animEffect>
                                  </p:childTnLst>
                                </p:cTn>
                              </p:par>
                            </p:childTnLst>
                          </p:cTn>
                        </p:par>
                        <p:par>
                          <p:cTn id="35" fill="hold">
                            <p:stCondLst>
                              <p:cond delay="5250"/>
                            </p:stCondLst>
                            <p:childTnLst>
                              <p:par>
                                <p:cTn id="36" presetID="22" presetClass="entr" presetSubtype="8" fill="hold" nodeType="afterEffect">
                                  <p:stCondLst>
                                    <p:cond delay="100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wipe(left)">
                                      <p:cBhvr>
                                        <p:cTn id="38" dur="125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92875"/>
            <a:ext cx="1828800" cy="365125"/>
          </a:xfrm>
        </p:spPr>
        <p:txBody>
          <a:bodyPr/>
          <a:lstStyle/>
          <a:p>
            <a:fld id="{5C014052-953B-4273-8F47-BF25327D5B24}" type="slidenum">
              <a:rPr lang="en-US" smtClean="0"/>
              <a:t>55</a:t>
            </a:fld>
            <a:endParaRPr lang="en-US"/>
          </a:p>
        </p:txBody>
      </p:sp>
      <p:sp>
        <p:nvSpPr>
          <p:cNvPr id="4" name="Slide Number Placeholder 3"/>
          <p:cNvSpPr txBox="1">
            <a:spLocks/>
          </p:cNvSpPr>
          <p:nvPr/>
        </p:nvSpPr>
        <p:spPr>
          <a:xfrm>
            <a:off x="11679137" y="6500692"/>
            <a:ext cx="477789"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FEFA0A-2F20-4B60-98C6-5FFDA469AA1C}" type="slidenum">
              <a:rPr lang="en-US" smtClean="0">
                <a:solidFill>
                  <a:schemeClr val="tx2"/>
                </a:solidFill>
              </a:rPr>
              <a:pPr/>
              <a:t>55</a:t>
            </a:fld>
            <a:endParaRPr lang="en-US"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65116633"/>
              </p:ext>
            </p:extLst>
          </p:nvPr>
        </p:nvGraphicFramePr>
        <p:xfrm>
          <a:off x="4730063" y="1197864"/>
          <a:ext cx="4261537" cy="2194560"/>
        </p:xfrm>
        <a:graphic>
          <a:graphicData uri="http://schemas.openxmlformats.org/drawingml/2006/table">
            <a:tbl>
              <a:tblPr firstRow="1" bandRow="1">
                <a:tableStyleId>{08FB837D-C827-4EFA-A057-4D05807E0F7C}</a:tableStyleId>
              </a:tblPr>
              <a:tblGrid>
                <a:gridCol w="608791">
                  <a:extLst>
                    <a:ext uri="{9D8B030D-6E8A-4147-A177-3AD203B41FA5}">
                      <a16:colId xmlns:a16="http://schemas.microsoft.com/office/drawing/2014/main" val="20000"/>
                    </a:ext>
                  </a:extLst>
                </a:gridCol>
                <a:gridCol w="608791">
                  <a:extLst>
                    <a:ext uri="{9D8B030D-6E8A-4147-A177-3AD203B41FA5}">
                      <a16:colId xmlns:a16="http://schemas.microsoft.com/office/drawing/2014/main" val="20001"/>
                    </a:ext>
                  </a:extLst>
                </a:gridCol>
                <a:gridCol w="608791">
                  <a:extLst>
                    <a:ext uri="{9D8B030D-6E8A-4147-A177-3AD203B41FA5}">
                      <a16:colId xmlns:a16="http://schemas.microsoft.com/office/drawing/2014/main" val="20002"/>
                    </a:ext>
                  </a:extLst>
                </a:gridCol>
                <a:gridCol w="608791">
                  <a:extLst>
                    <a:ext uri="{9D8B030D-6E8A-4147-A177-3AD203B41FA5}">
                      <a16:colId xmlns:a16="http://schemas.microsoft.com/office/drawing/2014/main" val="20003"/>
                    </a:ext>
                  </a:extLst>
                </a:gridCol>
                <a:gridCol w="608791">
                  <a:extLst>
                    <a:ext uri="{9D8B030D-6E8A-4147-A177-3AD203B41FA5}">
                      <a16:colId xmlns:a16="http://schemas.microsoft.com/office/drawing/2014/main" val="20004"/>
                    </a:ext>
                  </a:extLst>
                </a:gridCol>
                <a:gridCol w="608791">
                  <a:extLst>
                    <a:ext uri="{9D8B030D-6E8A-4147-A177-3AD203B41FA5}">
                      <a16:colId xmlns:a16="http://schemas.microsoft.com/office/drawing/2014/main" val="20005"/>
                    </a:ext>
                  </a:extLst>
                </a:gridCol>
                <a:gridCol w="608791">
                  <a:extLst>
                    <a:ext uri="{9D8B030D-6E8A-4147-A177-3AD203B41FA5}">
                      <a16:colId xmlns:a16="http://schemas.microsoft.com/office/drawing/2014/main" val="20006"/>
                    </a:ext>
                  </a:extLst>
                </a:gridCol>
              </a:tblGrid>
              <a:tr h="330811">
                <a:tc>
                  <a:txBody>
                    <a:bodyPr/>
                    <a:lstStyle/>
                    <a:p>
                      <a:pPr algn="ctr"/>
                      <a:r>
                        <a:rPr lang="en-US" dirty="0"/>
                        <a:t>1</a:t>
                      </a:r>
                      <a:r>
                        <a:rPr lang="en-US" baseline="30000" dirty="0"/>
                        <a:t>st</a:t>
                      </a:r>
                      <a:r>
                        <a:rPr lang="en-US" dirty="0"/>
                        <a:t> </a:t>
                      </a:r>
                    </a:p>
                  </a:txBody>
                  <a:tcPr/>
                </a:tc>
                <a:tc>
                  <a:txBody>
                    <a:bodyPr/>
                    <a:lstStyle/>
                    <a:p>
                      <a:pPr algn="ctr"/>
                      <a:r>
                        <a:rPr lang="en-US" dirty="0"/>
                        <a:t>2</a:t>
                      </a:r>
                      <a:r>
                        <a:rPr lang="en-US" baseline="30000" dirty="0"/>
                        <a:t>nd</a:t>
                      </a:r>
                      <a:r>
                        <a:rPr lang="en-US" dirty="0"/>
                        <a:t> </a:t>
                      </a:r>
                    </a:p>
                  </a:txBody>
                  <a:tcPr/>
                </a:tc>
                <a:tc>
                  <a:txBody>
                    <a:bodyPr/>
                    <a:lstStyle/>
                    <a:p>
                      <a:pPr algn="ctr"/>
                      <a:r>
                        <a:rPr lang="en-US" dirty="0"/>
                        <a:t>3</a:t>
                      </a:r>
                      <a:r>
                        <a:rPr lang="en-US" baseline="30000" dirty="0"/>
                        <a:t>rd</a:t>
                      </a:r>
                      <a:r>
                        <a:rPr lang="en-US" dirty="0"/>
                        <a:t> </a:t>
                      </a:r>
                    </a:p>
                  </a:txBody>
                  <a:tcPr/>
                </a:tc>
                <a:tc>
                  <a:txBody>
                    <a:bodyPr/>
                    <a:lstStyle/>
                    <a:p>
                      <a:pPr algn="ctr"/>
                      <a:r>
                        <a:rPr lang="en-US" dirty="0"/>
                        <a:t>4</a:t>
                      </a:r>
                      <a:r>
                        <a:rPr lang="en-US" baseline="30000" dirty="0"/>
                        <a:t>th</a:t>
                      </a:r>
                      <a:r>
                        <a:rPr lang="en-US" dirty="0"/>
                        <a:t> </a:t>
                      </a:r>
                    </a:p>
                  </a:txBody>
                  <a:tcPr/>
                </a:tc>
                <a:tc>
                  <a:txBody>
                    <a:bodyPr/>
                    <a:lstStyle/>
                    <a:p>
                      <a:pPr algn="ctr"/>
                      <a:r>
                        <a:rPr lang="en-US" dirty="0"/>
                        <a:t>5</a:t>
                      </a:r>
                      <a:r>
                        <a:rPr lang="en-US" baseline="30000" dirty="0"/>
                        <a:t>th</a:t>
                      </a:r>
                      <a:r>
                        <a:rPr lang="en-US" dirty="0"/>
                        <a:t> </a:t>
                      </a:r>
                    </a:p>
                  </a:txBody>
                  <a:tcPr/>
                </a:tc>
                <a:tc>
                  <a:txBody>
                    <a:bodyPr/>
                    <a:lstStyle/>
                    <a:p>
                      <a:pPr algn="ctr"/>
                      <a:r>
                        <a:rPr lang="en-US" dirty="0"/>
                        <a:t>6</a:t>
                      </a:r>
                      <a:r>
                        <a:rPr lang="en-US" baseline="30000" dirty="0"/>
                        <a:t>th</a:t>
                      </a:r>
                      <a:r>
                        <a:rPr lang="en-US" dirty="0"/>
                        <a:t> </a:t>
                      </a:r>
                    </a:p>
                  </a:txBody>
                  <a:tcPr/>
                </a:tc>
                <a:tc>
                  <a:txBody>
                    <a:bodyPr/>
                    <a:lstStyle/>
                    <a:p>
                      <a:pPr algn="ctr"/>
                      <a:r>
                        <a:rPr lang="en-US" dirty="0"/>
                        <a:t>7</a:t>
                      </a:r>
                      <a:r>
                        <a:rPr lang="en-US" baseline="30000" dirty="0"/>
                        <a:t>th</a:t>
                      </a:r>
                      <a:r>
                        <a:rPr lang="en-US" dirty="0"/>
                        <a:t> </a:t>
                      </a:r>
                    </a:p>
                  </a:txBody>
                  <a:tcPr/>
                </a:tc>
                <a:extLst>
                  <a:ext uri="{0D108BD9-81ED-4DB2-BD59-A6C34878D82A}">
                    <a16:rowId xmlns:a16="http://schemas.microsoft.com/office/drawing/2014/main" val="10000"/>
                  </a:ext>
                </a:extLst>
              </a:tr>
              <a:tr h="330811">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r>
                        <a:rPr lang="en-US" b="1" dirty="0"/>
                        <a:t>1</a:t>
                      </a:r>
                    </a:p>
                  </a:txBody>
                  <a:tcPr>
                    <a:solidFill>
                      <a:schemeClr val="bg1"/>
                    </a:solidFill>
                  </a:tcPr>
                </a:tc>
                <a:tc>
                  <a:txBody>
                    <a:bodyPr/>
                    <a:lstStyle/>
                    <a:p>
                      <a:r>
                        <a:rPr lang="en-US" b="1" dirty="0"/>
                        <a:t>2</a:t>
                      </a:r>
                    </a:p>
                  </a:txBody>
                  <a:tcPr>
                    <a:solidFill>
                      <a:schemeClr val="bg1"/>
                    </a:solidFill>
                  </a:tcPr>
                </a:tc>
                <a:tc>
                  <a:txBody>
                    <a:bodyPr/>
                    <a:lstStyle/>
                    <a:p>
                      <a:r>
                        <a:rPr lang="en-US" b="1" dirty="0"/>
                        <a:t>3</a:t>
                      </a:r>
                    </a:p>
                  </a:txBody>
                  <a:tcPr>
                    <a:solidFill>
                      <a:schemeClr val="bg1"/>
                    </a:solidFill>
                  </a:tcPr>
                </a:tc>
                <a:tc>
                  <a:txBody>
                    <a:bodyPr/>
                    <a:lstStyle/>
                    <a:p>
                      <a:r>
                        <a:rPr lang="en-US" b="1" dirty="0"/>
                        <a:t>4</a:t>
                      </a:r>
                    </a:p>
                  </a:txBody>
                  <a:tcPr>
                    <a:solidFill>
                      <a:schemeClr val="accent1">
                        <a:lumMod val="40000"/>
                        <a:lumOff val="60000"/>
                      </a:schemeClr>
                    </a:solidFill>
                  </a:tcPr>
                </a:tc>
                <a:extLst>
                  <a:ext uri="{0D108BD9-81ED-4DB2-BD59-A6C34878D82A}">
                    <a16:rowId xmlns:a16="http://schemas.microsoft.com/office/drawing/2014/main" val="10001"/>
                  </a:ext>
                </a:extLst>
              </a:tr>
              <a:tr h="330811">
                <a:tc>
                  <a:txBody>
                    <a:bodyPr/>
                    <a:lstStyle/>
                    <a:p>
                      <a:r>
                        <a:rPr lang="en-US" b="1" dirty="0"/>
                        <a:t>5</a:t>
                      </a:r>
                    </a:p>
                  </a:txBody>
                  <a:tcPr>
                    <a:solidFill>
                      <a:schemeClr val="bg1"/>
                    </a:solidFill>
                  </a:tcPr>
                </a:tc>
                <a:tc>
                  <a:txBody>
                    <a:bodyPr/>
                    <a:lstStyle/>
                    <a:p>
                      <a:r>
                        <a:rPr lang="en-US" b="1" dirty="0"/>
                        <a:t>6</a:t>
                      </a:r>
                    </a:p>
                  </a:txBody>
                  <a:tcPr>
                    <a:solidFill>
                      <a:schemeClr val="bg1"/>
                    </a:solidFill>
                  </a:tcPr>
                </a:tc>
                <a:tc>
                  <a:txBody>
                    <a:bodyPr/>
                    <a:lstStyle/>
                    <a:p>
                      <a:r>
                        <a:rPr lang="en-US" b="1" dirty="0"/>
                        <a:t>7</a:t>
                      </a:r>
                    </a:p>
                  </a:txBody>
                  <a:tcPr>
                    <a:solidFill>
                      <a:schemeClr val="bg1"/>
                    </a:solidFill>
                  </a:tcPr>
                </a:tc>
                <a:tc>
                  <a:txBody>
                    <a:bodyPr/>
                    <a:lstStyle/>
                    <a:p>
                      <a:r>
                        <a:rPr lang="en-US" b="1" dirty="0"/>
                        <a:t>8</a:t>
                      </a:r>
                    </a:p>
                  </a:txBody>
                  <a:tcPr>
                    <a:solidFill>
                      <a:schemeClr val="bg1"/>
                    </a:solidFill>
                  </a:tcPr>
                </a:tc>
                <a:tc>
                  <a:txBody>
                    <a:bodyPr/>
                    <a:lstStyle/>
                    <a:p>
                      <a:r>
                        <a:rPr lang="en-US" b="1" dirty="0"/>
                        <a:t>9</a:t>
                      </a:r>
                    </a:p>
                  </a:txBody>
                  <a:tcPr>
                    <a:solidFill>
                      <a:schemeClr val="bg1"/>
                    </a:solidFill>
                  </a:tcPr>
                </a:tc>
                <a:tc>
                  <a:txBody>
                    <a:bodyPr/>
                    <a:lstStyle/>
                    <a:p>
                      <a:r>
                        <a:rPr lang="en-US" b="1" dirty="0"/>
                        <a:t>10</a:t>
                      </a:r>
                    </a:p>
                  </a:txBody>
                  <a:tcPr>
                    <a:solidFill>
                      <a:schemeClr val="bg1"/>
                    </a:solidFill>
                  </a:tcPr>
                </a:tc>
                <a:tc>
                  <a:txBody>
                    <a:bodyPr/>
                    <a:lstStyle/>
                    <a:p>
                      <a:r>
                        <a:rPr lang="en-US" b="1" dirty="0"/>
                        <a:t>11</a:t>
                      </a:r>
                    </a:p>
                  </a:txBody>
                  <a:tcPr>
                    <a:solidFill>
                      <a:schemeClr val="accent1">
                        <a:lumMod val="40000"/>
                        <a:lumOff val="60000"/>
                      </a:schemeClr>
                    </a:solidFill>
                  </a:tcPr>
                </a:tc>
                <a:extLst>
                  <a:ext uri="{0D108BD9-81ED-4DB2-BD59-A6C34878D82A}">
                    <a16:rowId xmlns:a16="http://schemas.microsoft.com/office/drawing/2014/main" val="10002"/>
                  </a:ext>
                </a:extLst>
              </a:tr>
              <a:tr h="330811">
                <a:tc>
                  <a:txBody>
                    <a:bodyPr/>
                    <a:lstStyle/>
                    <a:p>
                      <a:r>
                        <a:rPr lang="en-US" b="1" dirty="0"/>
                        <a:t>12</a:t>
                      </a:r>
                    </a:p>
                  </a:txBody>
                  <a:tcPr>
                    <a:solidFill>
                      <a:schemeClr val="bg1"/>
                    </a:solidFill>
                  </a:tcPr>
                </a:tc>
                <a:tc>
                  <a:txBody>
                    <a:bodyPr/>
                    <a:lstStyle/>
                    <a:p>
                      <a:r>
                        <a:rPr lang="en-US" b="1" dirty="0"/>
                        <a:t>13</a:t>
                      </a:r>
                    </a:p>
                  </a:txBody>
                  <a:tcPr>
                    <a:solidFill>
                      <a:schemeClr val="bg1"/>
                    </a:solidFill>
                  </a:tcPr>
                </a:tc>
                <a:tc>
                  <a:txBody>
                    <a:bodyPr/>
                    <a:lstStyle/>
                    <a:p>
                      <a:r>
                        <a:rPr lang="en-US" b="1" dirty="0">
                          <a:solidFill>
                            <a:schemeClr val="bg1"/>
                          </a:solidFill>
                        </a:rPr>
                        <a:t>14</a:t>
                      </a:r>
                      <a:r>
                        <a:rPr lang="en-US" sz="900" b="1" dirty="0">
                          <a:solidFill>
                            <a:schemeClr val="bg1"/>
                          </a:solidFill>
                        </a:rPr>
                        <a:t> P/O</a:t>
                      </a:r>
                      <a:endParaRPr lang="en-US" b="1" dirty="0">
                        <a:solidFill>
                          <a:schemeClr val="bg1"/>
                        </a:solidFill>
                      </a:endParaRPr>
                    </a:p>
                  </a:txBody>
                  <a:tcPr>
                    <a:solidFill>
                      <a:srgbClr val="FF0000"/>
                    </a:solidFill>
                  </a:tcPr>
                </a:tc>
                <a:tc>
                  <a:txBody>
                    <a:bodyPr/>
                    <a:lstStyle/>
                    <a:p>
                      <a:r>
                        <a:rPr lang="en-US" b="1" dirty="0"/>
                        <a:t>15</a:t>
                      </a:r>
                    </a:p>
                  </a:txBody>
                  <a:tcPr>
                    <a:solidFill>
                      <a:srgbClr val="CCFF99"/>
                    </a:solidFill>
                  </a:tcPr>
                </a:tc>
                <a:tc>
                  <a:txBody>
                    <a:bodyPr/>
                    <a:lstStyle/>
                    <a:p>
                      <a:r>
                        <a:rPr lang="en-US" b="1" dirty="0"/>
                        <a:t>16</a:t>
                      </a:r>
                    </a:p>
                  </a:txBody>
                  <a:tcPr>
                    <a:solidFill>
                      <a:srgbClr val="CCFF99"/>
                    </a:solidFill>
                  </a:tcPr>
                </a:tc>
                <a:tc>
                  <a:txBody>
                    <a:bodyPr/>
                    <a:lstStyle/>
                    <a:p>
                      <a:r>
                        <a:rPr lang="en-US" b="1" dirty="0"/>
                        <a:t>17</a:t>
                      </a:r>
                    </a:p>
                  </a:txBody>
                  <a:tcPr>
                    <a:solidFill>
                      <a:srgbClr val="CCFF99"/>
                    </a:solidFill>
                  </a:tcPr>
                </a:tc>
                <a:tc>
                  <a:txBody>
                    <a:bodyPr/>
                    <a:lstStyle/>
                    <a:p>
                      <a:r>
                        <a:rPr lang="en-US" b="1" dirty="0"/>
                        <a:t>18</a:t>
                      </a:r>
                    </a:p>
                  </a:txBody>
                  <a:tcPr>
                    <a:gradFill>
                      <a:gsLst>
                        <a:gs pos="39000">
                          <a:srgbClr val="CCFF99"/>
                        </a:gs>
                        <a:gs pos="70000">
                          <a:schemeClr val="accent1">
                            <a:lumMod val="60000"/>
                            <a:lumOff val="40000"/>
                          </a:schemeClr>
                        </a:gs>
                      </a:gsLst>
                      <a:lin ang="2700000" scaled="1"/>
                    </a:gradFill>
                  </a:tcPr>
                </a:tc>
                <a:extLst>
                  <a:ext uri="{0D108BD9-81ED-4DB2-BD59-A6C34878D82A}">
                    <a16:rowId xmlns:a16="http://schemas.microsoft.com/office/drawing/2014/main" val="10003"/>
                  </a:ext>
                </a:extLst>
              </a:tr>
              <a:tr h="330811">
                <a:tc>
                  <a:txBody>
                    <a:bodyPr/>
                    <a:lstStyle/>
                    <a:p>
                      <a:r>
                        <a:rPr lang="en-US" b="1" dirty="0"/>
                        <a:t>19</a:t>
                      </a:r>
                      <a:r>
                        <a:rPr lang="en-US" sz="900" b="1" dirty="0"/>
                        <a:t> W/S</a:t>
                      </a:r>
                      <a:endParaRPr lang="en-US" b="1" dirty="0"/>
                    </a:p>
                  </a:txBody>
                  <a:tcPr>
                    <a:gradFill flip="none" rotWithShape="1">
                      <a:gsLst>
                        <a:gs pos="38000">
                          <a:srgbClr val="CCFF99"/>
                        </a:gs>
                        <a:gs pos="58000">
                          <a:srgbClr val="00B050"/>
                        </a:gs>
                      </a:gsLst>
                      <a:lin ang="13500000" scaled="1"/>
                      <a:tileRect/>
                    </a:gradFill>
                  </a:tcPr>
                </a:tc>
                <a:tc>
                  <a:txBody>
                    <a:bodyPr/>
                    <a:lstStyle/>
                    <a:p>
                      <a:r>
                        <a:rPr lang="en-US" b="1" dirty="0"/>
                        <a:t>20</a:t>
                      </a:r>
                    </a:p>
                  </a:txBody>
                  <a:tcPr>
                    <a:solidFill>
                      <a:srgbClr val="CCFF99"/>
                    </a:solidFill>
                  </a:tcPr>
                </a:tc>
                <a:tc>
                  <a:txBody>
                    <a:bodyPr/>
                    <a:lstStyle/>
                    <a:p>
                      <a:r>
                        <a:rPr lang="en-US" b="1" dirty="0"/>
                        <a:t>21</a:t>
                      </a:r>
                    </a:p>
                  </a:txBody>
                  <a:tcPr>
                    <a:solidFill>
                      <a:srgbClr val="CCFF99"/>
                    </a:solidFill>
                  </a:tcPr>
                </a:tc>
                <a:tc>
                  <a:txBody>
                    <a:bodyPr/>
                    <a:lstStyle/>
                    <a:p>
                      <a:r>
                        <a:rPr lang="en-US" b="1" dirty="0"/>
                        <a:t>22</a:t>
                      </a:r>
                    </a:p>
                  </a:txBody>
                  <a:tcPr>
                    <a:solidFill>
                      <a:schemeClr val="bg1"/>
                    </a:solidFill>
                  </a:tcPr>
                </a:tc>
                <a:tc>
                  <a:txBody>
                    <a:bodyPr/>
                    <a:lstStyle/>
                    <a:p>
                      <a:r>
                        <a:rPr lang="en-US" b="1" dirty="0"/>
                        <a:t>23</a:t>
                      </a:r>
                    </a:p>
                  </a:txBody>
                  <a:tcPr>
                    <a:solidFill>
                      <a:schemeClr val="bg1"/>
                    </a:solidFill>
                  </a:tcPr>
                </a:tc>
                <a:tc>
                  <a:txBody>
                    <a:bodyPr/>
                    <a:lstStyle/>
                    <a:p>
                      <a:r>
                        <a:rPr lang="en-US" b="1" dirty="0"/>
                        <a:t>24</a:t>
                      </a:r>
                    </a:p>
                  </a:txBody>
                  <a:tcPr>
                    <a:solidFill>
                      <a:schemeClr val="bg1"/>
                    </a:solidFill>
                  </a:tcPr>
                </a:tc>
                <a:tc>
                  <a:txBody>
                    <a:bodyPr/>
                    <a:lstStyle/>
                    <a:p>
                      <a:r>
                        <a:rPr lang="en-US" b="1" dirty="0"/>
                        <a:t>25</a:t>
                      </a:r>
                    </a:p>
                  </a:txBody>
                  <a:tcPr>
                    <a:solidFill>
                      <a:schemeClr val="accent1">
                        <a:lumMod val="40000"/>
                        <a:lumOff val="60000"/>
                      </a:schemeClr>
                    </a:solidFill>
                  </a:tcPr>
                </a:tc>
                <a:extLst>
                  <a:ext uri="{0D108BD9-81ED-4DB2-BD59-A6C34878D82A}">
                    <a16:rowId xmlns:a16="http://schemas.microsoft.com/office/drawing/2014/main" val="10004"/>
                  </a:ext>
                </a:extLst>
              </a:tr>
              <a:tr h="330811">
                <a:tc>
                  <a:txBody>
                    <a:bodyPr/>
                    <a:lstStyle/>
                    <a:p>
                      <a:r>
                        <a:rPr lang="en-US" b="1" dirty="0">
                          <a:solidFill>
                            <a:schemeClr val="tx1"/>
                          </a:solidFill>
                        </a:rPr>
                        <a:t>26</a:t>
                      </a:r>
                    </a:p>
                  </a:txBody>
                  <a:tcPr>
                    <a:solidFill>
                      <a:schemeClr val="bg1"/>
                    </a:solidFill>
                  </a:tcPr>
                </a:tc>
                <a:tc>
                  <a:txBody>
                    <a:bodyPr/>
                    <a:lstStyle/>
                    <a:p>
                      <a:r>
                        <a:rPr lang="en-US" b="1" dirty="0"/>
                        <a:t>27</a:t>
                      </a:r>
                    </a:p>
                  </a:txBody>
                  <a:tcPr>
                    <a:solidFill>
                      <a:schemeClr val="bg1"/>
                    </a:solidFill>
                  </a:tcPr>
                </a:tc>
                <a:tc>
                  <a:txBody>
                    <a:bodyPr/>
                    <a:lstStyle/>
                    <a:p>
                      <a:r>
                        <a:rPr lang="en-US" b="1" dirty="0"/>
                        <a:t>28</a:t>
                      </a:r>
                    </a:p>
                  </a:txBody>
                  <a:tcPr>
                    <a:solidFill>
                      <a:schemeClr val="bg1"/>
                    </a:solidFill>
                  </a:tcPr>
                </a:tc>
                <a:tc>
                  <a:txBody>
                    <a:bodyPr/>
                    <a:lstStyle/>
                    <a:p>
                      <a:r>
                        <a:rPr lang="en-US" b="1" dirty="0"/>
                        <a:t>29</a:t>
                      </a:r>
                    </a:p>
                  </a:txBody>
                  <a:tcPr>
                    <a:solidFill>
                      <a:schemeClr val="bg1"/>
                    </a:solidFill>
                  </a:tcPr>
                </a:tc>
                <a:tc>
                  <a:txBody>
                    <a:bodyPr/>
                    <a:lstStyle/>
                    <a:p>
                      <a:r>
                        <a:rPr lang="en-US" b="1" dirty="0"/>
                        <a:t>30</a:t>
                      </a:r>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93444701"/>
              </p:ext>
            </p:extLst>
          </p:nvPr>
        </p:nvGraphicFramePr>
        <p:xfrm>
          <a:off x="289127" y="4278868"/>
          <a:ext cx="4261537" cy="2194560"/>
        </p:xfrm>
        <a:graphic>
          <a:graphicData uri="http://schemas.openxmlformats.org/drawingml/2006/table">
            <a:tbl>
              <a:tblPr firstRow="1" bandRow="1">
                <a:tableStyleId>{69C7853C-536D-4A76-A0AE-DD22124D55A5}</a:tableStyleId>
              </a:tblPr>
              <a:tblGrid>
                <a:gridCol w="608791">
                  <a:extLst>
                    <a:ext uri="{9D8B030D-6E8A-4147-A177-3AD203B41FA5}">
                      <a16:colId xmlns:a16="http://schemas.microsoft.com/office/drawing/2014/main" val="20000"/>
                    </a:ext>
                  </a:extLst>
                </a:gridCol>
                <a:gridCol w="608791">
                  <a:extLst>
                    <a:ext uri="{9D8B030D-6E8A-4147-A177-3AD203B41FA5}">
                      <a16:colId xmlns:a16="http://schemas.microsoft.com/office/drawing/2014/main" val="20001"/>
                    </a:ext>
                  </a:extLst>
                </a:gridCol>
                <a:gridCol w="608791">
                  <a:extLst>
                    <a:ext uri="{9D8B030D-6E8A-4147-A177-3AD203B41FA5}">
                      <a16:colId xmlns:a16="http://schemas.microsoft.com/office/drawing/2014/main" val="20002"/>
                    </a:ext>
                  </a:extLst>
                </a:gridCol>
                <a:gridCol w="608791">
                  <a:extLst>
                    <a:ext uri="{9D8B030D-6E8A-4147-A177-3AD203B41FA5}">
                      <a16:colId xmlns:a16="http://schemas.microsoft.com/office/drawing/2014/main" val="20003"/>
                    </a:ext>
                  </a:extLst>
                </a:gridCol>
                <a:gridCol w="608791">
                  <a:extLst>
                    <a:ext uri="{9D8B030D-6E8A-4147-A177-3AD203B41FA5}">
                      <a16:colId xmlns:a16="http://schemas.microsoft.com/office/drawing/2014/main" val="20004"/>
                    </a:ext>
                  </a:extLst>
                </a:gridCol>
                <a:gridCol w="608791">
                  <a:extLst>
                    <a:ext uri="{9D8B030D-6E8A-4147-A177-3AD203B41FA5}">
                      <a16:colId xmlns:a16="http://schemas.microsoft.com/office/drawing/2014/main" val="20005"/>
                    </a:ext>
                  </a:extLst>
                </a:gridCol>
                <a:gridCol w="608791">
                  <a:extLst>
                    <a:ext uri="{9D8B030D-6E8A-4147-A177-3AD203B41FA5}">
                      <a16:colId xmlns:a16="http://schemas.microsoft.com/office/drawing/2014/main" val="20006"/>
                    </a:ext>
                  </a:extLst>
                </a:gridCol>
              </a:tblGrid>
              <a:tr h="330811">
                <a:tc>
                  <a:txBody>
                    <a:bodyPr/>
                    <a:lstStyle/>
                    <a:p>
                      <a:pPr algn="ctr"/>
                      <a:r>
                        <a:rPr lang="en-US" b="1" dirty="0"/>
                        <a:t>1</a:t>
                      </a:r>
                      <a:r>
                        <a:rPr lang="en-US" b="1" baseline="30000" dirty="0"/>
                        <a:t>st</a:t>
                      </a:r>
                      <a:r>
                        <a:rPr lang="en-US" b="1" dirty="0"/>
                        <a:t> </a:t>
                      </a:r>
                    </a:p>
                  </a:txBody>
                  <a:tcPr/>
                </a:tc>
                <a:tc>
                  <a:txBody>
                    <a:bodyPr/>
                    <a:lstStyle/>
                    <a:p>
                      <a:pPr algn="ctr"/>
                      <a:r>
                        <a:rPr lang="en-US" b="1" dirty="0"/>
                        <a:t>2</a:t>
                      </a:r>
                      <a:r>
                        <a:rPr lang="en-US" b="1" baseline="30000" dirty="0"/>
                        <a:t>nd</a:t>
                      </a:r>
                      <a:r>
                        <a:rPr lang="en-US" b="1" dirty="0"/>
                        <a:t> </a:t>
                      </a:r>
                    </a:p>
                  </a:txBody>
                  <a:tcPr/>
                </a:tc>
                <a:tc>
                  <a:txBody>
                    <a:bodyPr/>
                    <a:lstStyle/>
                    <a:p>
                      <a:pPr algn="ctr"/>
                      <a:r>
                        <a:rPr lang="en-US" b="1" dirty="0"/>
                        <a:t>3</a:t>
                      </a:r>
                      <a:r>
                        <a:rPr lang="en-US" b="1" baseline="30000" dirty="0"/>
                        <a:t>rd</a:t>
                      </a:r>
                      <a:r>
                        <a:rPr lang="en-US" b="1" dirty="0"/>
                        <a:t> </a:t>
                      </a:r>
                    </a:p>
                  </a:txBody>
                  <a:tcPr/>
                </a:tc>
                <a:tc>
                  <a:txBody>
                    <a:bodyPr/>
                    <a:lstStyle/>
                    <a:p>
                      <a:pPr algn="ctr"/>
                      <a:r>
                        <a:rPr lang="en-US" b="1" dirty="0"/>
                        <a:t>4</a:t>
                      </a:r>
                      <a:r>
                        <a:rPr lang="en-US" b="1" baseline="30000" dirty="0"/>
                        <a:t>th</a:t>
                      </a:r>
                      <a:r>
                        <a:rPr lang="en-US" b="1" dirty="0"/>
                        <a:t> </a:t>
                      </a:r>
                    </a:p>
                  </a:txBody>
                  <a:tcPr/>
                </a:tc>
                <a:tc>
                  <a:txBody>
                    <a:bodyPr/>
                    <a:lstStyle/>
                    <a:p>
                      <a:pPr algn="ctr"/>
                      <a:r>
                        <a:rPr lang="en-US" b="1" dirty="0"/>
                        <a:t>5</a:t>
                      </a:r>
                      <a:r>
                        <a:rPr lang="en-US" b="1" baseline="30000" dirty="0"/>
                        <a:t>th</a:t>
                      </a:r>
                      <a:r>
                        <a:rPr lang="en-US" b="1" dirty="0"/>
                        <a:t> </a:t>
                      </a:r>
                    </a:p>
                  </a:txBody>
                  <a:tcPr/>
                </a:tc>
                <a:tc>
                  <a:txBody>
                    <a:bodyPr/>
                    <a:lstStyle/>
                    <a:p>
                      <a:pPr algn="ctr"/>
                      <a:r>
                        <a:rPr lang="en-US" b="1" dirty="0"/>
                        <a:t>6</a:t>
                      </a:r>
                      <a:r>
                        <a:rPr lang="en-US" b="1" baseline="30000" dirty="0"/>
                        <a:t>th</a:t>
                      </a:r>
                      <a:r>
                        <a:rPr lang="en-US" b="1" dirty="0"/>
                        <a:t> </a:t>
                      </a:r>
                    </a:p>
                  </a:txBody>
                  <a:tcPr/>
                </a:tc>
                <a:tc>
                  <a:txBody>
                    <a:bodyPr/>
                    <a:lstStyle/>
                    <a:p>
                      <a:pPr algn="ctr"/>
                      <a:r>
                        <a:rPr lang="en-US" b="1" dirty="0"/>
                        <a:t>7</a:t>
                      </a:r>
                      <a:r>
                        <a:rPr lang="en-US" b="1" baseline="30000" dirty="0"/>
                        <a:t>th</a:t>
                      </a:r>
                      <a:r>
                        <a:rPr lang="en-US" b="1" dirty="0"/>
                        <a:t> </a:t>
                      </a:r>
                    </a:p>
                  </a:txBody>
                  <a:tcPr/>
                </a:tc>
                <a:extLst>
                  <a:ext uri="{0D108BD9-81ED-4DB2-BD59-A6C34878D82A}">
                    <a16:rowId xmlns:a16="http://schemas.microsoft.com/office/drawing/2014/main" val="10000"/>
                  </a:ext>
                </a:extLst>
              </a:tr>
              <a:tr h="330811">
                <a:tc>
                  <a:txBody>
                    <a:bodyPr/>
                    <a:lstStyle/>
                    <a:p>
                      <a:r>
                        <a:rPr lang="en-US" b="1" dirty="0"/>
                        <a:t>1</a:t>
                      </a:r>
                    </a:p>
                  </a:txBody>
                  <a:tcPr>
                    <a:solidFill>
                      <a:schemeClr val="bg1"/>
                    </a:solidFill>
                  </a:tcPr>
                </a:tc>
                <a:tc>
                  <a:txBody>
                    <a:bodyPr/>
                    <a:lstStyle/>
                    <a:p>
                      <a:r>
                        <a:rPr lang="en-US" b="1" dirty="0"/>
                        <a:t>2</a:t>
                      </a:r>
                    </a:p>
                  </a:txBody>
                  <a:tcPr>
                    <a:solidFill>
                      <a:schemeClr val="bg1"/>
                    </a:solidFill>
                  </a:tcPr>
                </a:tc>
                <a:tc>
                  <a:txBody>
                    <a:bodyPr/>
                    <a:lstStyle/>
                    <a:p>
                      <a:r>
                        <a:rPr lang="en-US" b="1" dirty="0"/>
                        <a:t>3</a:t>
                      </a:r>
                    </a:p>
                  </a:txBody>
                  <a:tcPr>
                    <a:solidFill>
                      <a:schemeClr val="bg1"/>
                    </a:solidFill>
                  </a:tcPr>
                </a:tc>
                <a:tc>
                  <a:txBody>
                    <a:bodyPr/>
                    <a:lstStyle/>
                    <a:p>
                      <a:r>
                        <a:rPr lang="en-US" b="1" dirty="0"/>
                        <a:t>4</a:t>
                      </a:r>
                    </a:p>
                  </a:txBody>
                  <a:tcPr>
                    <a:solidFill>
                      <a:schemeClr val="bg1"/>
                    </a:solidFill>
                  </a:tcPr>
                </a:tc>
                <a:tc>
                  <a:txBody>
                    <a:bodyPr/>
                    <a:lstStyle/>
                    <a:p>
                      <a:r>
                        <a:rPr lang="en-US" b="1" dirty="0"/>
                        <a:t>5</a:t>
                      </a:r>
                    </a:p>
                  </a:txBody>
                  <a:tcPr>
                    <a:solidFill>
                      <a:schemeClr val="bg1"/>
                    </a:solidFill>
                  </a:tcPr>
                </a:tc>
                <a:tc>
                  <a:txBody>
                    <a:bodyPr/>
                    <a:lstStyle/>
                    <a:p>
                      <a:r>
                        <a:rPr lang="en-US" b="1" dirty="0"/>
                        <a:t>6</a:t>
                      </a:r>
                    </a:p>
                  </a:txBody>
                  <a:tcPr>
                    <a:solidFill>
                      <a:schemeClr val="bg1"/>
                    </a:solidFill>
                  </a:tcPr>
                </a:tc>
                <a:tc>
                  <a:txBody>
                    <a:bodyPr/>
                    <a:lstStyle/>
                    <a:p>
                      <a:r>
                        <a:rPr lang="en-US" b="1" dirty="0"/>
                        <a:t>7</a:t>
                      </a:r>
                    </a:p>
                  </a:txBody>
                  <a:tcPr>
                    <a:solidFill>
                      <a:schemeClr val="accent1">
                        <a:lumMod val="40000"/>
                        <a:lumOff val="60000"/>
                      </a:schemeClr>
                    </a:solidFill>
                  </a:tcPr>
                </a:tc>
                <a:extLst>
                  <a:ext uri="{0D108BD9-81ED-4DB2-BD59-A6C34878D82A}">
                    <a16:rowId xmlns:a16="http://schemas.microsoft.com/office/drawing/2014/main" val="10001"/>
                  </a:ext>
                </a:extLst>
              </a:tr>
              <a:tr h="330811">
                <a:tc>
                  <a:txBody>
                    <a:bodyPr/>
                    <a:lstStyle/>
                    <a:p>
                      <a:r>
                        <a:rPr lang="en-US" b="1" dirty="0"/>
                        <a:t>8</a:t>
                      </a:r>
                    </a:p>
                  </a:txBody>
                  <a:tcPr>
                    <a:solidFill>
                      <a:schemeClr val="bg1"/>
                    </a:solidFill>
                  </a:tcPr>
                </a:tc>
                <a:tc>
                  <a:txBody>
                    <a:bodyPr/>
                    <a:lstStyle/>
                    <a:p>
                      <a:r>
                        <a:rPr lang="en-US" b="1" dirty="0"/>
                        <a:t>9</a:t>
                      </a:r>
                    </a:p>
                  </a:txBody>
                  <a:tcPr>
                    <a:solidFill>
                      <a:schemeClr val="bg1"/>
                    </a:solidFill>
                  </a:tcPr>
                </a:tc>
                <a:tc>
                  <a:txBody>
                    <a:bodyPr/>
                    <a:lstStyle/>
                    <a:p>
                      <a:r>
                        <a:rPr lang="en-US" b="1" dirty="0"/>
                        <a:t>10</a:t>
                      </a:r>
                    </a:p>
                  </a:txBody>
                  <a:tcPr>
                    <a:solidFill>
                      <a:schemeClr val="bg1"/>
                    </a:solidFill>
                  </a:tcPr>
                </a:tc>
                <a:tc>
                  <a:txBody>
                    <a:bodyPr/>
                    <a:lstStyle/>
                    <a:p>
                      <a:r>
                        <a:rPr lang="en-US" b="1" dirty="0"/>
                        <a:t>11</a:t>
                      </a:r>
                    </a:p>
                  </a:txBody>
                  <a:tcPr>
                    <a:solidFill>
                      <a:schemeClr val="bg1"/>
                    </a:solidFill>
                  </a:tcPr>
                </a:tc>
                <a:tc>
                  <a:txBody>
                    <a:bodyPr/>
                    <a:lstStyle/>
                    <a:p>
                      <a:r>
                        <a:rPr lang="en-US" b="1" dirty="0"/>
                        <a:t>12</a:t>
                      </a:r>
                    </a:p>
                  </a:txBody>
                  <a:tcPr>
                    <a:solidFill>
                      <a:schemeClr val="bg1"/>
                    </a:solidFill>
                  </a:tcPr>
                </a:tc>
                <a:tc>
                  <a:txBody>
                    <a:bodyPr/>
                    <a:lstStyle/>
                    <a:p>
                      <a:r>
                        <a:rPr lang="en-US" b="1" dirty="0"/>
                        <a:t>13</a:t>
                      </a:r>
                    </a:p>
                  </a:txBody>
                  <a:tcPr>
                    <a:solidFill>
                      <a:schemeClr val="bg1"/>
                    </a:solidFill>
                  </a:tcPr>
                </a:tc>
                <a:tc>
                  <a:txBody>
                    <a:bodyPr/>
                    <a:lstStyle/>
                    <a:p>
                      <a:r>
                        <a:rPr lang="en-US" b="1" dirty="0">
                          <a:solidFill>
                            <a:srgbClr val="002060"/>
                          </a:solidFill>
                        </a:rPr>
                        <a:t>14 </a:t>
                      </a:r>
                      <a:r>
                        <a:rPr lang="en-US" sz="900" b="1" dirty="0">
                          <a:solidFill>
                            <a:srgbClr val="002060"/>
                          </a:solidFill>
                        </a:rPr>
                        <a:t>P/O</a:t>
                      </a:r>
                      <a:endParaRPr lang="en-US" b="1" dirty="0">
                        <a:solidFill>
                          <a:srgbClr val="002060"/>
                        </a:solidFill>
                      </a:endParaRPr>
                    </a:p>
                  </a:txBody>
                  <a:tcPr>
                    <a:gradFill>
                      <a:gsLst>
                        <a:gs pos="30000">
                          <a:srgbClr val="FF0000"/>
                        </a:gs>
                        <a:gs pos="61000">
                          <a:schemeClr val="accent1">
                            <a:lumMod val="40000"/>
                            <a:lumOff val="60000"/>
                          </a:schemeClr>
                        </a:gs>
                      </a:gsLst>
                      <a:lin ang="2700000" scaled="1"/>
                    </a:gradFill>
                  </a:tcPr>
                </a:tc>
                <a:extLst>
                  <a:ext uri="{0D108BD9-81ED-4DB2-BD59-A6C34878D82A}">
                    <a16:rowId xmlns:a16="http://schemas.microsoft.com/office/drawing/2014/main" val="10002"/>
                  </a:ext>
                </a:extLst>
              </a:tr>
              <a:tr h="330811">
                <a:tc>
                  <a:txBody>
                    <a:bodyPr/>
                    <a:lstStyle/>
                    <a:p>
                      <a:r>
                        <a:rPr lang="en-US" b="1" dirty="0">
                          <a:solidFill>
                            <a:schemeClr val="tx1"/>
                          </a:solidFill>
                        </a:rPr>
                        <a:t>15</a:t>
                      </a:r>
                      <a:r>
                        <a:rPr lang="en-US" sz="900" b="1" dirty="0">
                          <a:solidFill>
                            <a:schemeClr val="accent6">
                              <a:lumMod val="50000"/>
                            </a:schemeClr>
                          </a:solidFill>
                        </a:rPr>
                        <a:t> </a:t>
                      </a:r>
                      <a:r>
                        <a:rPr lang="en-US" sz="900" b="1" dirty="0">
                          <a:solidFill>
                            <a:schemeClr val="tx1"/>
                          </a:solidFill>
                        </a:rPr>
                        <a:t>W/S</a:t>
                      </a:r>
                      <a:endParaRPr lang="en-US" b="1" dirty="0">
                        <a:solidFill>
                          <a:schemeClr val="tx1"/>
                        </a:solidFill>
                      </a:endParaRPr>
                    </a:p>
                  </a:txBody>
                  <a:tcPr>
                    <a:gradFill>
                      <a:gsLst>
                        <a:gs pos="42000">
                          <a:srgbClr val="00B050"/>
                        </a:gs>
                        <a:gs pos="57000">
                          <a:srgbClr val="CCFF99"/>
                        </a:gs>
                      </a:gsLst>
                      <a:lin ang="2700000" scaled="1"/>
                    </a:gradFill>
                  </a:tcPr>
                </a:tc>
                <a:tc>
                  <a:txBody>
                    <a:bodyPr/>
                    <a:lstStyle/>
                    <a:p>
                      <a:r>
                        <a:rPr lang="en-US" b="1" dirty="0"/>
                        <a:t>16</a:t>
                      </a:r>
                    </a:p>
                  </a:txBody>
                  <a:tcPr>
                    <a:solidFill>
                      <a:srgbClr val="CCFF99"/>
                    </a:solidFill>
                  </a:tcPr>
                </a:tc>
                <a:tc>
                  <a:txBody>
                    <a:bodyPr/>
                    <a:lstStyle/>
                    <a:p>
                      <a:r>
                        <a:rPr lang="en-US" b="1" dirty="0"/>
                        <a:t>17</a:t>
                      </a:r>
                    </a:p>
                  </a:txBody>
                  <a:tcPr>
                    <a:solidFill>
                      <a:srgbClr val="CCFF99"/>
                    </a:solidFill>
                  </a:tcPr>
                </a:tc>
                <a:tc>
                  <a:txBody>
                    <a:bodyPr/>
                    <a:lstStyle/>
                    <a:p>
                      <a:r>
                        <a:rPr lang="en-US" b="1" dirty="0"/>
                        <a:t>18</a:t>
                      </a:r>
                    </a:p>
                  </a:txBody>
                  <a:tcPr>
                    <a:solidFill>
                      <a:srgbClr val="CCFF99"/>
                    </a:solidFill>
                  </a:tcPr>
                </a:tc>
                <a:tc>
                  <a:txBody>
                    <a:bodyPr/>
                    <a:lstStyle/>
                    <a:p>
                      <a:r>
                        <a:rPr lang="en-US" b="1" dirty="0"/>
                        <a:t>19</a:t>
                      </a:r>
                    </a:p>
                  </a:txBody>
                  <a:tcPr>
                    <a:solidFill>
                      <a:srgbClr val="CCFF99"/>
                    </a:solidFill>
                  </a:tcPr>
                </a:tc>
                <a:tc>
                  <a:txBody>
                    <a:bodyPr/>
                    <a:lstStyle/>
                    <a:p>
                      <a:r>
                        <a:rPr lang="en-US" b="1" dirty="0"/>
                        <a:t>20</a:t>
                      </a:r>
                    </a:p>
                  </a:txBody>
                  <a:tcPr>
                    <a:solidFill>
                      <a:srgbClr val="CCFF99"/>
                    </a:solidFill>
                  </a:tcPr>
                </a:tc>
                <a:tc>
                  <a:txBody>
                    <a:bodyPr/>
                    <a:lstStyle/>
                    <a:p>
                      <a:r>
                        <a:rPr lang="en-US" b="1" dirty="0"/>
                        <a:t>21</a:t>
                      </a:r>
                    </a:p>
                  </a:txBody>
                  <a:tcPr>
                    <a:gradFill flip="none" rotWithShape="1">
                      <a:gsLst>
                        <a:gs pos="30000">
                          <a:srgbClr val="CCFF99"/>
                        </a:gs>
                        <a:gs pos="70000">
                          <a:schemeClr val="accent1">
                            <a:lumMod val="90000"/>
                            <a:lumOff val="10000"/>
                          </a:schemeClr>
                        </a:gs>
                      </a:gsLst>
                      <a:lin ang="2700000" scaled="1"/>
                      <a:tileRect/>
                    </a:gradFill>
                  </a:tcPr>
                </a:tc>
                <a:extLst>
                  <a:ext uri="{0D108BD9-81ED-4DB2-BD59-A6C34878D82A}">
                    <a16:rowId xmlns:a16="http://schemas.microsoft.com/office/drawing/2014/main" val="10003"/>
                  </a:ext>
                </a:extLst>
              </a:tr>
              <a:tr h="330811">
                <a:tc>
                  <a:txBody>
                    <a:bodyPr/>
                    <a:lstStyle/>
                    <a:p>
                      <a:r>
                        <a:rPr lang="en-US" b="1" dirty="0"/>
                        <a:t>22</a:t>
                      </a:r>
                    </a:p>
                  </a:txBody>
                  <a:tcPr>
                    <a:solidFill>
                      <a:schemeClr val="bg1"/>
                    </a:solidFill>
                  </a:tcPr>
                </a:tc>
                <a:tc>
                  <a:txBody>
                    <a:bodyPr/>
                    <a:lstStyle/>
                    <a:p>
                      <a:r>
                        <a:rPr lang="en-US" b="1" dirty="0"/>
                        <a:t>23</a:t>
                      </a:r>
                    </a:p>
                  </a:txBody>
                  <a:tcPr>
                    <a:solidFill>
                      <a:schemeClr val="bg1"/>
                    </a:solidFill>
                  </a:tcPr>
                </a:tc>
                <a:tc>
                  <a:txBody>
                    <a:bodyPr/>
                    <a:lstStyle/>
                    <a:p>
                      <a:r>
                        <a:rPr lang="en-US" b="1" dirty="0"/>
                        <a:t>24</a:t>
                      </a:r>
                    </a:p>
                  </a:txBody>
                  <a:tcPr>
                    <a:solidFill>
                      <a:schemeClr val="bg1"/>
                    </a:solidFill>
                  </a:tcPr>
                </a:tc>
                <a:tc>
                  <a:txBody>
                    <a:bodyPr/>
                    <a:lstStyle/>
                    <a:p>
                      <a:r>
                        <a:rPr lang="en-US" b="1" dirty="0"/>
                        <a:t>25</a:t>
                      </a:r>
                    </a:p>
                  </a:txBody>
                  <a:tcPr>
                    <a:solidFill>
                      <a:schemeClr val="bg1"/>
                    </a:solidFill>
                  </a:tcPr>
                </a:tc>
                <a:tc>
                  <a:txBody>
                    <a:bodyPr/>
                    <a:lstStyle/>
                    <a:p>
                      <a:r>
                        <a:rPr lang="en-US" b="1" dirty="0"/>
                        <a:t>26</a:t>
                      </a:r>
                    </a:p>
                  </a:txBody>
                  <a:tcPr>
                    <a:solidFill>
                      <a:schemeClr val="bg1"/>
                    </a:solidFill>
                  </a:tcPr>
                </a:tc>
                <a:tc>
                  <a:txBody>
                    <a:bodyPr/>
                    <a:lstStyle/>
                    <a:p>
                      <a:r>
                        <a:rPr lang="en-US" b="1" dirty="0"/>
                        <a:t>27</a:t>
                      </a:r>
                    </a:p>
                  </a:txBody>
                  <a:tcPr>
                    <a:solidFill>
                      <a:schemeClr val="bg1"/>
                    </a:solidFill>
                  </a:tcPr>
                </a:tc>
                <a:tc>
                  <a:txBody>
                    <a:bodyPr/>
                    <a:lstStyle/>
                    <a:p>
                      <a:r>
                        <a:rPr lang="en-US" b="1" dirty="0"/>
                        <a:t>28</a:t>
                      </a:r>
                    </a:p>
                  </a:txBody>
                  <a:tcPr>
                    <a:solidFill>
                      <a:schemeClr val="accent1">
                        <a:lumMod val="40000"/>
                        <a:lumOff val="60000"/>
                      </a:schemeClr>
                    </a:solidFill>
                  </a:tcPr>
                </a:tc>
                <a:extLst>
                  <a:ext uri="{0D108BD9-81ED-4DB2-BD59-A6C34878D82A}">
                    <a16:rowId xmlns:a16="http://schemas.microsoft.com/office/drawing/2014/main" val="10004"/>
                  </a:ext>
                </a:extLst>
              </a:tr>
              <a:tr h="330811">
                <a:tc>
                  <a:txBody>
                    <a:bodyPr/>
                    <a:lstStyle/>
                    <a:p>
                      <a:r>
                        <a:rPr lang="en-US" b="1" dirty="0"/>
                        <a:t>29</a:t>
                      </a:r>
                    </a:p>
                  </a:txBody>
                  <a:tcPr>
                    <a:solidFill>
                      <a:schemeClr val="bg1"/>
                    </a:solidFill>
                  </a:tcPr>
                </a:tc>
                <a:tc>
                  <a:txBody>
                    <a:bodyPr/>
                    <a:lstStyle/>
                    <a:p>
                      <a:r>
                        <a:rPr lang="en-US" b="1" dirty="0"/>
                        <a:t>30</a:t>
                      </a:r>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extLst>
                  <a:ext uri="{0D108BD9-81ED-4DB2-BD59-A6C34878D82A}">
                    <a16:rowId xmlns:a16="http://schemas.microsoft.com/office/drawing/2014/main" val="10005"/>
                  </a:ext>
                </a:extLst>
              </a:tr>
            </a:tbl>
          </a:graphicData>
        </a:graphic>
      </p:graphicFrame>
      <p:sp>
        <p:nvSpPr>
          <p:cNvPr id="8" name="Rectangle 7"/>
          <p:cNvSpPr/>
          <p:nvPr/>
        </p:nvSpPr>
        <p:spPr>
          <a:xfrm>
            <a:off x="283464" y="3682365"/>
            <a:ext cx="4267200" cy="584775"/>
          </a:xfrm>
          <a:prstGeom prst="rect">
            <a:avLst/>
          </a:prstGeom>
          <a:noFill/>
        </p:spPr>
        <p:txBody>
          <a:bodyPr wrap="square" lIns="91440" tIns="45720" rIns="91440" bIns="45720">
            <a:spAutoFit/>
          </a:bodyPr>
          <a:lstStyle/>
          <a:p>
            <a:pPr algn="ctr"/>
            <a:r>
              <a:rPr lang="en-US" sz="3200" b="1" dirty="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Jo</a:t>
            </a:r>
            <a:r>
              <a:rPr lang="en-US" sz="3200" b="1" cap="none" spc="0" dirty="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shua’s</a:t>
            </a: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p>
        </p:txBody>
      </p:sp>
      <p:sp>
        <p:nvSpPr>
          <p:cNvPr id="9" name="Rectangle 8"/>
          <p:cNvSpPr/>
          <p:nvPr/>
        </p:nvSpPr>
        <p:spPr>
          <a:xfrm>
            <a:off x="4724400" y="613089"/>
            <a:ext cx="4267200" cy="584775"/>
          </a:xfrm>
          <a:prstGeom prst="rect">
            <a:avLst/>
          </a:prstGeom>
          <a:noFill/>
        </p:spPr>
        <p:txBody>
          <a:bodyPr wrap="square" lIns="91440" tIns="45720" rIns="91440" bIns="45720">
            <a:spAutoFit/>
          </a:bodyPr>
          <a:lstStyle/>
          <a:p>
            <a:pPr algn="ctr"/>
            <a:r>
              <a:rPr lang="en-US" sz="3200" b="1" dirty="0">
                <a:ln w="1905"/>
                <a:solidFill>
                  <a:srgbClr val="7030A0"/>
                </a:solidFill>
                <a:effectLst>
                  <a:glow rad="127000">
                    <a:srgbClr val="FFFFCC"/>
                  </a:glow>
                  <a:innerShdw blurRad="69850" dist="43180" dir="5400000">
                    <a:srgbClr val="000000">
                      <a:alpha val="65000"/>
                    </a:srgbClr>
                  </a:innerShdw>
                </a:effectLst>
                <a:latin typeface="Arial Rounded MT Bold" pitchFamily="34" charset="0"/>
              </a:rPr>
              <a:t>Moses’</a:t>
            </a: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10" name="TextBox 9"/>
          <p:cNvSpPr txBox="1"/>
          <p:nvPr/>
        </p:nvSpPr>
        <p:spPr>
          <a:xfrm>
            <a:off x="1548384" y="6107668"/>
            <a:ext cx="2392680" cy="369332"/>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38100" h="38100" prst="angle"/>
            </a:sp3d>
          </a:bodyPr>
          <a:lstStyle/>
          <a:p>
            <a:pPr algn="ctr">
              <a:lnSpc>
                <a:spcPct val="90000"/>
              </a:lnSpc>
            </a:pPr>
            <a:r>
              <a:rPr lang="en-US" sz="2000" b="1" dirty="0">
                <a:solidFill>
                  <a:srgbClr val="006600"/>
                </a:solidFill>
                <a:latin typeface="Arial Rounded MT Bold" pitchFamily="34" charset="0"/>
              </a:rPr>
              <a:t>Year of Joshua</a:t>
            </a:r>
          </a:p>
        </p:txBody>
      </p:sp>
      <p:sp>
        <p:nvSpPr>
          <p:cNvPr id="11" name="TextBox 10"/>
          <p:cNvSpPr txBox="1"/>
          <p:nvPr/>
        </p:nvSpPr>
        <p:spPr>
          <a:xfrm>
            <a:off x="4724400" y="1573925"/>
            <a:ext cx="1828800" cy="341632"/>
          </a:xfrm>
          <a:prstGeom prst="rect">
            <a:avLst/>
          </a:prstGeom>
          <a:solidFill>
            <a:srgbClr val="C07699"/>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lnSpc>
                <a:spcPct val="90000"/>
              </a:lnSpc>
            </a:pPr>
            <a:r>
              <a:rPr lang="en-US" b="1" dirty="0">
                <a:solidFill>
                  <a:srgbClr val="7030A0"/>
                </a:solidFill>
                <a:latin typeface="Arial Rounded MT Bold" pitchFamily="34" charset="0"/>
              </a:rPr>
              <a:t>Year of Moses</a:t>
            </a:r>
          </a:p>
        </p:txBody>
      </p:sp>
      <p:graphicFrame>
        <p:nvGraphicFramePr>
          <p:cNvPr id="12" name="Table 11"/>
          <p:cNvGraphicFramePr>
            <a:graphicFrameLocks noGrp="1"/>
          </p:cNvGraphicFramePr>
          <p:nvPr>
            <p:extLst>
              <p:ext uri="{D42A27DB-BD31-4B8C-83A1-F6EECF244321}">
                <p14:modId xmlns:p14="http://schemas.microsoft.com/office/powerpoint/2010/main" val="1801906672"/>
              </p:ext>
            </p:extLst>
          </p:nvPr>
        </p:nvGraphicFramePr>
        <p:xfrm>
          <a:off x="4724400" y="4251806"/>
          <a:ext cx="4261537" cy="2194560"/>
        </p:xfrm>
        <a:graphic>
          <a:graphicData uri="http://schemas.openxmlformats.org/drawingml/2006/table">
            <a:tbl>
              <a:tblPr firstRow="1" bandRow="1">
                <a:tableStyleId>{69C7853C-536D-4A76-A0AE-DD22124D55A5}</a:tableStyleId>
              </a:tblPr>
              <a:tblGrid>
                <a:gridCol w="608791">
                  <a:extLst>
                    <a:ext uri="{9D8B030D-6E8A-4147-A177-3AD203B41FA5}">
                      <a16:colId xmlns:a16="http://schemas.microsoft.com/office/drawing/2014/main" val="20000"/>
                    </a:ext>
                  </a:extLst>
                </a:gridCol>
                <a:gridCol w="608791">
                  <a:extLst>
                    <a:ext uri="{9D8B030D-6E8A-4147-A177-3AD203B41FA5}">
                      <a16:colId xmlns:a16="http://schemas.microsoft.com/office/drawing/2014/main" val="20001"/>
                    </a:ext>
                  </a:extLst>
                </a:gridCol>
                <a:gridCol w="608791">
                  <a:extLst>
                    <a:ext uri="{9D8B030D-6E8A-4147-A177-3AD203B41FA5}">
                      <a16:colId xmlns:a16="http://schemas.microsoft.com/office/drawing/2014/main" val="20002"/>
                    </a:ext>
                  </a:extLst>
                </a:gridCol>
                <a:gridCol w="608791">
                  <a:extLst>
                    <a:ext uri="{9D8B030D-6E8A-4147-A177-3AD203B41FA5}">
                      <a16:colId xmlns:a16="http://schemas.microsoft.com/office/drawing/2014/main" val="20003"/>
                    </a:ext>
                  </a:extLst>
                </a:gridCol>
                <a:gridCol w="608791">
                  <a:extLst>
                    <a:ext uri="{9D8B030D-6E8A-4147-A177-3AD203B41FA5}">
                      <a16:colId xmlns:a16="http://schemas.microsoft.com/office/drawing/2014/main" val="20004"/>
                    </a:ext>
                  </a:extLst>
                </a:gridCol>
                <a:gridCol w="608791">
                  <a:extLst>
                    <a:ext uri="{9D8B030D-6E8A-4147-A177-3AD203B41FA5}">
                      <a16:colId xmlns:a16="http://schemas.microsoft.com/office/drawing/2014/main" val="20005"/>
                    </a:ext>
                  </a:extLst>
                </a:gridCol>
                <a:gridCol w="608791">
                  <a:extLst>
                    <a:ext uri="{9D8B030D-6E8A-4147-A177-3AD203B41FA5}">
                      <a16:colId xmlns:a16="http://schemas.microsoft.com/office/drawing/2014/main" val="20006"/>
                    </a:ext>
                  </a:extLst>
                </a:gridCol>
              </a:tblGrid>
              <a:tr h="330811">
                <a:tc>
                  <a:txBody>
                    <a:bodyPr/>
                    <a:lstStyle/>
                    <a:p>
                      <a:pPr algn="ctr"/>
                      <a:r>
                        <a:rPr lang="en-US" b="1" dirty="0"/>
                        <a:t>1</a:t>
                      </a:r>
                      <a:r>
                        <a:rPr lang="en-US" b="1" baseline="30000" dirty="0"/>
                        <a:t>st</a:t>
                      </a:r>
                      <a:r>
                        <a:rPr lang="en-US" b="1" dirty="0"/>
                        <a:t> </a:t>
                      </a:r>
                    </a:p>
                  </a:txBody>
                  <a:tcPr/>
                </a:tc>
                <a:tc>
                  <a:txBody>
                    <a:bodyPr/>
                    <a:lstStyle/>
                    <a:p>
                      <a:pPr algn="ctr"/>
                      <a:r>
                        <a:rPr lang="en-US" b="1" dirty="0"/>
                        <a:t>2</a:t>
                      </a:r>
                      <a:r>
                        <a:rPr lang="en-US" b="1" baseline="30000" dirty="0"/>
                        <a:t>nd</a:t>
                      </a:r>
                      <a:r>
                        <a:rPr lang="en-US" b="1" dirty="0"/>
                        <a:t> </a:t>
                      </a:r>
                    </a:p>
                  </a:txBody>
                  <a:tcPr/>
                </a:tc>
                <a:tc>
                  <a:txBody>
                    <a:bodyPr/>
                    <a:lstStyle/>
                    <a:p>
                      <a:pPr algn="ctr"/>
                      <a:r>
                        <a:rPr lang="en-US" b="1" dirty="0"/>
                        <a:t>3</a:t>
                      </a:r>
                      <a:r>
                        <a:rPr lang="en-US" b="1" baseline="30000" dirty="0"/>
                        <a:t>rd</a:t>
                      </a:r>
                      <a:r>
                        <a:rPr lang="en-US" b="1" dirty="0"/>
                        <a:t> </a:t>
                      </a:r>
                    </a:p>
                  </a:txBody>
                  <a:tcPr/>
                </a:tc>
                <a:tc>
                  <a:txBody>
                    <a:bodyPr/>
                    <a:lstStyle/>
                    <a:p>
                      <a:pPr algn="ctr"/>
                      <a:r>
                        <a:rPr lang="en-US" b="1" dirty="0"/>
                        <a:t>4</a:t>
                      </a:r>
                      <a:r>
                        <a:rPr lang="en-US" b="1" baseline="30000" dirty="0"/>
                        <a:t>th</a:t>
                      </a:r>
                      <a:r>
                        <a:rPr lang="en-US" b="1" dirty="0"/>
                        <a:t> </a:t>
                      </a:r>
                    </a:p>
                  </a:txBody>
                  <a:tcPr/>
                </a:tc>
                <a:tc>
                  <a:txBody>
                    <a:bodyPr/>
                    <a:lstStyle/>
                    <a:p>
                      <a:pPr algn="ctr"/>
                      <a:r>
                        <a:rPr lang="en-US" b="1" dirty="0"/>
                        <a:t>5</a:t>
                      </a:r>
                      <a:r>
                        <a:rPr lang="en-US" b="1" baseline="30000" dirty="0"/>
                        <a:t>th</a:t>
                      </a:r>
                      <a:r>
                        <a:rPr lang="en-US" b="1" dirty="0"/>
                        <a:t> </a:t>
                      </a:r>
                    </a:p>
                  </a:txBody>
                  <a:tcPr/>
                </a:tc>
                <a:tc>
                  <a:txBody>
                    <a:bodyPr/>
                    <a:lstStyle/>
                    <a:p>
                      <a:pPr algn="ctr"/>
                      <a:r>
                        <a:rPr lang="en-US" b="1" dirty="0"/>
                        <a:t>6</a:t>
                      </a:r>
                      <a:r>
                        <a:rPr lang="en-US" b="1" baseline="30000" dirty="0"/>
                        <a:t>th</a:t>
                      </a:r>
                      <a:r>
                        <a:rPr lang="en-US" b="1" dirty="0"/>
                        <a:t> </a:t>
                      </a:r>
                    </a:p>
                  </a:txBody>
                  <a:tcPr/>
                </a:tc>
                <a:tc>
                  <a:txBody>
                    <a:bodyPr/>
                    <a:lstStyle/>
                    <a:p>
                      <a:pPr algn="ctr"/>
                      <a:r>
                        <a:rPr lang="en-US" b="1" dirty="0"/>
                        <a:t>7</a:t>
                      </a:r>
                      <a:r>
                        <a:rPr lang="en-US" b="1" baseline="30000" dirty="0"/>
                        <a:t>th</a:t>
                      </a:r>
                      <a:r>
                        <a:rPr lang="en-US" b="1" dirty="0"/>
                        <a:t> </a:t>
                      </a:r>
                    </a:p>
                  </a:txBody>
                  <a:tcPr/>
                </a:tc>
                <a:extLst>
                  <a:ext uri="{0D108BD9-81ED-4DB2-BD59-A6C34878D82A}">
                    <a16:rowId xmlns:a16="http://schemas.microsoft.com/office/drawing/2014/main" val="10000"/>
                  </a:ext>
                </a:extLst>
              </a:tr>
              <a:tr h="330811">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r>
                        <a:rPr lang="en-US" b="1" dirty="0"/>
                        <a:t>1</a:t>
                      </a:r>
                    </a:p>
                  </a:txBody>
                  <a:tcPr>
                    <a:solidFill>
                      <a:schemeClr val="bg1"/>
                    </a:solidFill>
                  </a:tcPr>
                </a:tc>
                <a:tc>
                  <a:txBody>
                    <a:bodyPr/>
                    <a:lstStyle/>
                    <a:p>
                      <a:r>
                        <a:rPr lang="en-US" b="1" dirty="0"/>
                        <a:t>2</a:t>
                      </a:r>
                    </a:p>
                  </a:txBody>
                  <a:tcPr>
                    <a:solidFill>
                      <a:schemeClr val="bg1"/>
                    </a:solidFill>
                  </a:tcPr>
                </a:tc>
                <a:tc>
                  <a:txBody>
                    <a:bodyPr/>
                    <a:lstStyle/>
                    <a:p>
                      <a:r>
                        <a:rPr lang="en-US" b="1" dirty="0"/>
                        <a:t>3</a:t>
                      </a:r>
                    </a:p>
                  </a:txBody>
                  <a:tcPr>
                    <a:solidFill>
                      <a:schemeClr val="accent1">
                        <a:lumMod val="40000"/>
                        <a:lumOff val="60000"/>
                      </a:schemeClr>
                    </a:solidFill>
                  </a:tcPr>
                </a:tc>
                <a:extLst>
                  <a:ext uri="{0D108BD9-81ED-4DB2-BD59-A6C34878D82A}">
                    <a16:rowId xmlns:a16="http://schemas.microsoft.com/office/drawing/2014/main" val="10001"/>
                  </a:ext>
                </a:extLst>
              </a:tr>
              <a:tr h="330811">
                <a:tc>
                  <a:txBody>
                    <a:bodyPr/>
                    <a:lstStyle/>
                    <a:p>
                      <a:r>
                        <a:rPr lang="en-US" b="1" dirty="0"/>
                        <a:t>4</a:t>
                      </a:r>
                    </a:p>
                  </a:txBody>
                  <a:tcPr>
                    <a:solidFill>
                      <a:schemeClr val="bg1"/>
                    </a:solidFill>
                  </a:tcPr>
                </a:tc>
                <a:tc>
                  <a:txBody>
                    <a:bodyPr/>
                    <a:lstStyle/>
                    <a:p>
                      <a:r>
                        <a:rPr lang="en-US" b="1" dirty="0"/>
                        <a:t>5</a:t>
                      </a:r>
                    </a:p>
                  </a:txBody>
                  <a:tcPr>
                    <a:solidFill>
                      <a:schemeClr val="bg1"/>
                    </a:solidFill>
                  </a:tcPr>
                </a:tc>
                <a:tc>
                  <a:txBody>
                    <a:bodyPr/>
                    <a:lstStyle/>
                    <a:p>
                      <a:r>
                        <a:rPr lang="en-US" b="1" dirty="0"/>
                        <a:t>6</a:t>
                      </a:r>
                    </a:p>
                  </a:txBody>
                  <a:tcPr>
                    <a:solidFill>
                      <a:schemeClr val="bg1"/>
                    </a:solidFill>
                  </a:tcPr>
                </a:tc>
                <a:tc>
                  <a:txBody>
                    <a:bodyPr/>
                    <a:lstStyle/>
                    <a:p>
                      <a:r>
                        <a:rPr lang="en-US" b="1" dirty="0"/>
                        <a:t>7</a:t>
                      </a:r>
                    </a:p>
                  </a:txBody>
                  <a:tcPr>
                    <a:solidFill>
                      <a:schemeClr val="bg1"/>
                    </a:solidFill>
                  </a:tcPr>
                </a:tc>
                <a:tc>
                  <a:txBody>
                    <a:bodyPr/>
                    <a:lstStyle/>
                    <a:p>
                      <a:r>
                        <a:rPr lang="en-US" b="1" dirty="0"/>
                        <a:t>8</a:t>
                      </a:r>
                    </a:p>
                  </a:txBody>
                  <a:tcPr>
                    <a:solidFill>
                      <a:schemeClr val="bg1"/>
                    </a:solidFill>
                  </a:tcPr>
                </a:tc>
                <a:tc>
                  <a:txBody>
                    <a:bodyPr/>
                    <a:lstStyle/>
                    <a:p>
                      <a:r>
                        <a:rPr lang="en-US" b="1" dirty="0"/>
                        <a:t>9</a:t>
                      </a:r>
                    </a:p>
                  </a:txBody>
                  <a:tcPr>
                    <a:solidFill>
                      <a:schemeClr val="bg1"/>
                    </a:solidFill>
                  </a:tcPr>
                </a:tc>
                <a:tc>
                  <a:txBody>
                    <a:bodyPr/>
                    <a:lstStyle/>
                    <a:p>
                      <a:r>
                        <a:rPr lang="en-US" b="1" dirty="0"/>
                        <a:t>10</a:t>
                      </a:r>
                    </a:p>
                  </a:txBody>
                  <a:tcPr>
                    <a:solidFill>
                      <a:schemeClr val="accent1">
                        <a:lumMod val="40000"/>
                        <a:lumOff val="60000"/>
                      </a:schemeClr>
                    </a:solidFill>
                  </a:tcPr>
                </a:tc>
                <a:extLst>
                  <a:ext uri="{0D108BD9-81ED-4DB2-BD59-A6C34878D82A}">
                    <a16:rowId xmlns:a16="http://schemas.microsoft.com/office/drawing/2014/main" val="10002"/>
                  </a:ext>
                </a:extLst>
              </a:tr>
              <a:tr h="330811">
                <a:tc>
                  <a:txBody>
                    <a:bodyPr/>
                    <a:lstStyle/>
                    <a:p>
                      <a:r>
                        <a:rPr lang="en-US" b="1" dirty="0"/>
                        <a:t>11</a:t>
                      </a:r>
                    </a:p>
                  </a:txBody>
                  <a:tcPr>
                    <a:solidFill>
                      <a:schemeClr val="bg1"/>
                    </a:solidFill>
                  </a:tcPr>
                </a:tc>
                <a:tc>
                  <a:txBody>
                    <a:bodyPr/>
                    <a:lstStyle/>
                    <a:p>
                      <a:r>
                        <a:rPr lang="en-US" b="1" dirty="0"/>
                        <a:t>12</a:t>
                      </a:r>
                    </a:p>
                  </a:txBody>
                  <a:tcPr>
                    <a:solidFill>
                      <a:schemeClr val="bg1"/>
                    </a:solidFill>
                  </a:tcPr>
                </a:tc>
                <a:tc>
                  <a:txBody>
                    <a:bodyPr/>
                    <a:lstStyle/>
                    <a:p>
                      <a:r>
                        <a:rPr lang="en-US" b="1" dirty="0"/>
                        <a:t>13</a:t>
                      </a:r>
                    </a:p>
                  </a:txBody>
                  <a:tcPr>
                    <a:solidFill>
                      <a:schemeClr val="bg1"/>
                    </a:solidFill>
                  </a:tcPr>
                </a:tc>
                <a:tc>
                  <a:txBody>
                    <a:bodyPr/>
                    <a:lstStyle/>
                    <a:p>
                      <a:r>
                        <a:rPr lang="en-US" b="1" dirty="0">
                          <a:solidFill>
                            <a:schemeClr val="bg1"/>
                          </a:solidFill>
                        </a:rPr>
                        <a:t>14</a:t>
                      </a:r>
                      <a:r>
                        <a:rPr lang="en-US" sz="900" b="1" dirty="0">
                          <a:solidFill>
                            <a:schemeClr val="bg1"/>
                          </a:solidFill>
                        </a:rPr>
                        <a:t> P/O</a:t>
                      </a:r>
                      <a:endParaRPr lang="en-US" b="1" dirty="0">
                        <a:solidFill>
                          <a:schemeClr val="bg1"/>
                        </a:solidFill>
                      </a:endParaRPr>
                    </a:p>
                  </a:txBody>
                  <a:tcPr>
                    <a:solidFill>
                      <a:srgbClr val="FF0000"/>
                    </a:solidFill>
                  </a:tcPr>
                </a:tc>
                <a:tc>
                  <a:txBody>
                    <a:bodyPr/>
                    <a:lstStyle/>
                    <a:p>
                      <a:r>
                        <a:rPr lang="en-US" b="1" dirty="0"/>
                        <a:t>15</a:t>
                      </a:r>
                    </a:p>
                  </a:txBody>
                  <a:tcPr>
                    <a:solidFill>
                      <a:srgbClr val="CCFF99"/>
                    </a:solidFill>
                  </a:tcPr>
                </a:tc>
                <a:tc>
                  <a:txBody>
                    <a:bodyPr/>
                    <a:lstStyle/>
                    <a:p>
                      <a:r>
                        <a:rPr lang="en-US" b="1" dirty="0"/>
                        <a:t>16</a:t>
                      </a:r>
                    </a:p>
                  </a:txBody>
                  <a:tcPr>
                    <a:solidFill>
                      <a:srgbClr val="CCFF99"/>
                    </a:solidFill>
                  </a:tcPr>
                </a:tc>
                <a:tc>
                  <a:txBody>
                    <a:bodyPr/>
                    <a:lstStyle/>
                    <a:p>
                      <a:r>
                        <a:rPr lang="en-US" b="1" dirty="0"/>
                        <a:t>17</a:t>
                      </a:r>
                    </a:p>
                  </a:txBody>
                  <a:tcPr>
                    <a:gradFill flip="none" rotWithShape="1">
                      <a:gsLst>
                        <a:gs pos="30000">
                          <a:srgbClr val="CCFF99"/>
                        </a:gs>
                        <a:gs pos="70000">
                          <a:schemeClr val="accent1">
                            <a:lumMod val="88000"/>
                            <a:lumOff val="12000"/>
                          </a:schemeClr>
                        </a:gs>
                      </a:gsLst>
                      <a:lin ang="2700000" scaled="1"/>
                      <a:tileRect/>
                    </a:gradFill>
                  </a:tcPr>
                </a:tc>
                <a:extLst>
                  <a:ext uri="{0D108BD9-81ED-4DB2-BD59-A6C34878D82A}">
                    <a16:rowId xmlns:a16="http://schemas.microsoft.com/office/drawing/2014/main" val="10003"/>
                  </a:ext>
                </a:extLst>
              </a:tr>
              <a:tr h="330811">
                <a:tc>
                  <a:txBody>
                    <a:bodyPr/>
                    <a:lstStyle/>
                    <a:p>
                      <a:r>
                        <a:rPr lang="en-US" b="1" dirty="0">
                          <a:solidFill>
                            <a:schemeClr val="tx1"/>
                          </a:solidFill>
                        </a:rPr>
                        <a:t>18</a:t>
                      </a:r>
                      <a:r>
                        <a:rPr lang="en-US" sz="900" b="1" dirty="0">
                          <a:solidFill>
                            <a:schemeClr val="tx1"/>
                          </a:solidFill>
                        </a:rPr>
                        <a:t> W/S</a:t>
                      </a:r>
                      <a:endParaRPr lang="en-US" b="1" dirty="0">
                        <a:solidFill>
                          <a:schemeClr val="tx1"/>
                        </a:solidFill>
                      </a:endParaRPr>
                    </a:p>
                  </a:txBody>
                  <a:tcPr>
                    <a:gradFill>
                      <a:gsLst>
                        <a:gs pos="41000">
                          <a:srgbClr val="CCFF99"/>
                        </a:gs>
                        <a:gs pos="58000">
                          <a:srgbClr val="00B050"/>
                        </a:gs>
                      </a:gsLst>
                      <a:lin ang="13500000" scaled="1"/>
                    </a:gradFill>
                  </a:tcPr>
                </a:tc>
                <a:tc>
                  <a:txBody>
                    <a:bodyPr/>
                    <a:lstStyle/>
                    <a:p>
                      <a:r>
                        <a:rPr lang="en-US" b="1" dirty="0"/>
                        <a:t>19</a:t>
                      </a:r>
                    </a:p>
                  </a:txBody>
                  <a:tcPr>
                    <a:solidFill>
                      <a:srgbClr val="CCFF99"/>
                    </a:solidFill>
                  </a:tcPr>
                </a:tc>
                <a:tc>
                  <a:txBody>
                    <a:bodyPr/>
                    <a:lstStyle/>
                    <a:p>
                      <a:r>
                        <a:rPr lang="en-US" b="1" dirty="0"/>
                        <a:t>20</a:t>
                      </a:r>
                    </a:p>
                  </a:txBody>
                  <a:tcPr>
                    <a:solidFill>
                      <a:srgbClr val="CCFF99"/>
                    </a:solidFill>
                  </a:tcPr>
                </a:tc>
                <a:tc>
                  <a:txBody>
                    <a:bodyPr/>
                    <a:lstStyle/>
                    <a:p>
                      <a:r>
                        <a:rPr lang="en-US" b="1" dirty="0"/>
                        <a:t>21</a:t>
                      </a:r>
                    </a:p>
                  </a:txBody>
                  <a:tcPr>
                    <a:solidFill>
                      <a:srgbClr val="CCFF99"/>
                    </a:solidFill>
                  </a:tcPr>
                </a:tc>
                <a:tc>
                  <a:txBody>
                    <a:bodyPr/>
                    <a:lstStyle/>
                    <a:p>
                      <a:r>
                        <a:rPr lang="en-US" b="1" dirty="0"/>
                        <a:t>22</a:t>
                      </a:r>
                    </a:p>
                  </a:txBody>
                  <a:tcPr>
                    <a:solidFill>
                      <a:schemeClr val="bg1"/>
                    </a:solidFill>
                  </a:tcPr>
                </a:tc>
                <a:tc>
                  <a:txBody>
                    <a:bodyPr/>
                    <a:lstStyle/>
                    <a:p>
                      <a:r>
                        <a:rPr lang="en-US" b="1" dirty="0"/>
                        <a:t>23</a:t>
                      </a:r>
                    </a:p>
                  </a:txBody>
                  <a:tcPr>
                    <a:solidFill>
                      <a:schemeClr val="bg1"/>
                    </a:solidFill>
                  </a:tcPr>
                </a:tc>
                <a:tc>
                  <a:txBody>
                    <a:bodyPr/>
                    <a:lstStyle/>
                    <a:p>
                      <a:r>
                        <a:rPr lang="en-US" b="1" dirty="0"/>
                        <a:t>24</a:t>
                      </a:r>
                    </a:p>
                  </a:txBody>
                  <a:tcPr>
                    <a:solidFill>
                      <a:schemeClr val="accent1">
                        <a:lumMod val="40000"/>
                        <a:lumOff val="60000"/>
                      </a:schemeClr>
                    </a:solidFill>
                  </a:tcPr>
                </a:tc>
                <a:extLst>
                  <a:ext uri="{0D108BD9-81ED-4DB2-BD59-A6C34878D82A}">
                    <a16:rowId xmlns:a16="http://schemas.microsoft.com/office/drawing/2014/main" val="10004"/>
                  </a:ext>
                </a:extLst>
              </a:tr>
              <a:tr h="330811">
                <a:tc>
                  <a:txBody>
                    <a:bodyPr/>
                    <a:lstStyle/>
                    <a:p>
                      <a:r>
                        <a:rPr lang="en-US" b="1" dirty="0"/>
                        <a:t>25</a:t>
                      </a:r>
                    </a:p>
                  </a:txBody>
                  <a:tcPr>
                    <a:solidFill>
                      <a:schemeClr val="bg1"/>
                    </a:solidFill>
                  </a:tcPr>
                </a:tc>
                <a:tc>
                  <a:txBody>
                    <a:bodyPr/>
                    <a:lstStyle/>
                    <a:p>
                      <a:r>
                        <a:rPr lang="en-US" b="1" dirty="0"/>
                        <a:t>26</a:t>
                      </a:r>
                    </a:p>
                  </a:txBody>
                  <a:tcPr>
                    <a:solidFill>
                      <a:schemeClr val="bg1"/>
                    </a:solidFill>
                  </a:tcPr>
                </a:tc>
                <a:tc>
                  <a:txBody>
                    <a:bodyPr/>
                    <a:lstStyle/>
                    <a:p>
                      <a:r>
                        <a:rPr lang="en-US" b="1" dirty="0"/>
                        <a:t>27</a:t>
                      </a:r>
                    </a:p>
                  </a:txBody>
                  <a:tcPr>
                    <a:solidFill>
                      <a:schemeClr val="bg1"/>
                    </a:solidFill>
                  </a:tcPr>
                </a:tc>
                <a:tc>
                  <a:txBody>
                    <a:bodyPr/>
                    <a:lstStyle/>
                    <a:p>
                      <a:r>
                        <a:rPr lang="en-US" b="1" dirty="0"/>
                        <a:t>28</a:t>
                      </a:r>
                    </a:p>
                  </a:txBody>
                  <a:tcPr>
                    <a:solidFill>
                      <a:schemeClr val="bg1"/>
                    </a:solidFill>
                  </a:tcPr>
                </a:tc>
                <a:tc>
                  <a:txBody>
                    <a:bodyPr/>
                    <a:lstStyle/>
                    <a:p>
                      <a:r>
                        <a:rPr lang="en-US" b="1" dirty="0"/>
                        <a:t>29</a:t>
                      </a:r>
                    </a:p>
                  </a:txBody>
                  <a:tcPr>
                    <a:solidFill>
                      <a:schemeClr val="bg1"/>
                    </a:solidFill>
                  </a:tcPr>
                </a:tc>
                <a:tc>
                  <a:txBody>
                    <a:bodyPr/>
                    <a:lstStyle/>
                    <a:p>
                      <a:r>
                        <a:rPr lang="en-US" b="1" dirty="0"/>
                        <a:t>30</a:t>
                      </a:r>
                    </a:p>
                  </a:txBody>
                  <a:tcPr>
                    <a:solidFill>
                      <a:schemeClr val="bg1"/>
                    </a:solidFill>
                  </a:tcPr>
                </a:tc>
                <a:tc>
                  <a:txBody>
                    <a:bodyPr/>
                    <a:lstStyle/>
                    <a:p>
                      <a:endParaRPr lang="en-US" b="1" dirty="0"/>
                    </a:p>
                  </a:txBody>
                  <a:tcPr>
                    <a:solidFill>
                      <a:schemeClr val="bg1"/>
                    </a:solidFill>
                  </a:tcPr>
                </a:tc>
                <a:extLst>
                  <a:ext uri="{0D108BD9-81ED-4DB2-BD59-A6C34878D82A}">
                    <a16:rowId xmlns:a16="http://schemas.microsoft.com/office/drawing/2014/main" val="10005"/>
                  </a:ext>
                </a:extLst>
              </a:tr>
            </a:tbl>
          </a:graphicData>
        </a:graphic>
      </p:graphicFrame>
      <p:sp>
        <p:nvSpPr>
          <p:cNvPr id="13" name="Rectangle 12"/>
          <p:cNvSpPr/>
          <p:nvPr/>
        </p:nvSpPr>
        <p:spPr>
          <a:xfrm>
            <a:off x="4718737" y="3657600"/>
            <a:ext cx="4267200" cy="584775"/>
          </a:xfrm>
          <a:prstGeom prst="rect">
            <a:avLst/>
          </a:prstGeom>
          <a:noFill/>
        </p:spPr>
        <p:txBody>
          <a:bodyPr wrap="square" lIns="91440" tIns="45720" rIns="91440" bIns="45720">
            <a:spAutoFit/>
          </a:bodyPr>
          <a:lstStyle/>
          <a:p>
            <a:pPr algn="ctr"/>
            <a:r>
              <a:rPr lang="en-US" sz="3200" b="1" cap="none" spc="0" dirty="0">
                <a:ln w="1905"/>
                <a:solidFill>
                  <a:srgbClr val="0070C0"/>
                </a:solidFill>
                <a:effectLst>
                  <a:glow rad="127000">
                    <a:srgbClr val="FFFFCC"/>
                  </a:glow>
                  <a:innerShdw blurRad="69850" dist="43180" dir="5400000">
                    <a:srgbClr val="000000">
                      <a:alpha val="65000"/>
                    </a:srgbClr>
                  </a:innerShdw>
                </a:effectLst>
                <a:latin typeface="Arial Rounded MT Bold" pitchFamily="34" charset="0"/>
              </a:rPr>
              <a:t>Yahusha’s</a:t>
            </a: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p>
        </p:txBody>
      </p:sp>
      <p:sp>
        <p:nvSpPr>
          <p:cNvPr id="14" name="TextBox 13"/>
          <p:cNvSpPr txBox="1"/>
          <p:nvPr/>
        </p:nvSpPr>
        <p:spPr>
          <a:xfrm>
            <a:off x="4718737" y="4625407"/>
            <a:ext cx="2461260" cy="369332"/>
          </a:xfrm>
          <a:prstGeom prst="rect">
            <a:avLst/>
          </a:prstGeom>
          <a:solidFill>
            <a:schemeClr val="accent1">
              <a:lumMod val="75000"/>
            </a:schemeClr>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lnSpc>
                <a:spcPct val="90000"/>
              </a:lnSpc>
            </a:pPr>
            <a:r>
              <a:rPr lang="en-US" sz="2000" b="1" dirty="0">
                <a:solidFill>
                  <a:srgbClr val="002060"/>
                </a:solidFill>
                <a:latin typeface="Arial Rounded MT Bold" pitchFamily="34" charset="0"/>
              </a:rPr>
              <a:t>Year of Yahusha</a:t>
            </a:r>
          </a:p>
        </p:txBody>
      </p:sp>
      <p:pic>
        <p:nvPicPr>
          <p:cNvPr id="20" name="Picture 6" descr="C:\Users\Rae\Desktop\wheat 5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102416" y="5027555"/>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pic>
        <p:nvPicPr>
          <p:cNvPr id="21" name="Picture 6" descr="C:\Users\Rae\Desktop\wheat 5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4327896" y="5089569"/>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pic>
        <p:nvPicPr>
          <p:cNvPr id="19" name="Picture 6" descr="C:\Users\Rae\Desktop\wheat 5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4338215" y="2180473"/>
            <a:ext cx="571321" cy="1232261"/>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124316" y="76200"/>
            <a:ext cx="8861621" cy="5847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How Torah “</a:t>
            </a:r>
            <a:r>
              <a:rPr lang="en-US" sz="3200" b="1" spc="150" dirty="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Dates </a:t>
            </a:r>
            <a:r>
              <a:rPr lang="en-US" sz="3200" b="1" spc="150" dirty="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&amp;</a:t>
            </a:r>
            <a:r>
              <a:rPr lang="en-US" sz="3200" b="1" spc="150" dirty="0">
                <a:ln w="11430">
                  <a:solidFill>
                    <a:srgbClr val="002060"/>
                  </a:solidFill>
                </a:ln>
                <a:solidFill>
                  <a:srgbClr val="00FF00"/>
                </a:solidFill>
                <a:effectLst>
                  <a:glow rad="127000">
                    <a:schemeClr val="bg1"/>
                  </a:glow>
                  <a:outerShdw blurRad="25400" algn="tl" rotWithShape="0">
                    <a:srgbClr val="000000">
                      <a:alpha val="43000"/>
                    </a:srgbClr>
                  </a:outerShdw>
                </a:effectLst>
                <a:latin typeface="Arial Rounded MT Bold" pitchFamily="34" charset="0"/>
              </a:rPr>
              <a:t> </a:t>
            </a:r>
            <a:r>
              <a:rPr lang="en-US" sz="3200" b="1" cap="none" spc="150" dirty="0">
                <a:ln w="11430">
                  <a:solidFill>
                    <a:srgbClr val="002060"/>
                  </a:solidFill>
                </a:ln>
                <a:solidFill>
                  <a:srgbClr val="00B0F0"/>
                </a:solidFill>
                <a:effectLst>
                  <a:glow rad="127000">
                    <a:schemeClr val="bg1"/>
                  </a:glow>
                  <a:outerShdw blurRad="25400" algn="tl" rotWithShape="0">
                    <a:srgbClr val="000000">
                      <a:alpha val="43000"/>
                    </a:srgbClr>
                  </a:outerShdw>
                </a:effectLst>
                <a:latin typeface="Arial Rounded MT Bold" pitchFamily="34" charset="0"/>
              </a:rPr>
              <a:t>Days</a:t>
            </a:r>
            <a:r>
              <a:rPr lang="en-US" sz="3200" b="1" cap="none" spc="150" dirty="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 </a:t>
            </a:r>
            <a:r>
              <a:rPr lang="en-US" sz="3200" b="1" u="sng" spc="150" dirty="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are</a:t>
            </a:r>
            <a:r>
              <a:rPr lang="en-US" sz="3200" b="1" cap="none" spc="150" dirty="0">
                <a:ln w="11430"/>
                <a:solidFill>
                  <a:srgbClr val="FFFF00"/>
                </a:solidFill>
                <a:effectLst>
                  <a:glow rad="127000">
                    <a:srgbClr val="0070C0"/>
                  </a:glow>
                  <a:outerShdw blurRad="25400" algn="tl" rotWithShape="0">
                    <a:srgbClr val="000000">
                      <a:alpha val="43000"/>
                    </a:srgbClr>
                  </a:outerShdw>
                </a:effectLst>
                <a:latin typeface="Arial Rounded MT Bold" pitchFamily="34" charset="0"/>
              </a:rPr>
              <a:t> Flexible</a:t>
            </a:r>
          </a:p>
        </p:txBody>
      </p:sp>
      <p:graphicFrame>
        <p:nvGraphicFramePr>
          <p:cNvPr id="23" name="Table 22"/>
          <p:cNvGraphicFramePr>
            <a:graphicFrameLocks noGrp="1"/>
          </p:cNvGraphicFramePr>
          <p:nvPr>
            <p:extLst>
              <p:ext uri="{D42A27DB-BD31-4B8C-83A1-F6EECF244321}">
                <p14:modId xmlns:p14="http://schemas.microsoft.com/office/powerpoint/2010/main" val="2422653918"/>
              </p:ext>
            </p:extLst>
          </p:nvPr>
        </p:nvGraphicFramePr>
        <p:xfrm>
          <a:off x="311231" y="838200"/>
          <a:ext cx="4087033" cy="2537051"/>
        </p:xfrm>
        <a:graphic>
          <a:graphicData uri="http://schemas.openxmlformats.org/drawingml/2006/table">
            <a:tbl>
              <a:tblPr firstRow="1" bandRow="1">
                <a:tableStyleId>{E269D01E-BC32-4049-B463-5C60D7B0CCD2}</a:tableStyleId>
              </a:tblPr>
              <a:tblGrid>
                <a:gridCol w="2182033">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18893">
                <a:tc>
                  <a:txBody>
                    <a:bodyPr/>
                    <a:lstStyle/>
                    <a:p>
                      <a:r>
                        <a:rPr lang="en-US" sz="1400" b="1" dirty="0">
                          <a:solidFill>
                            <a:srgbClr val="002060"/>
                          </a:solidFill>
                          <a:effectLst>
                            <a:glow rad="101600">
                              <a:schemeClr val="bg1">
                                <a:alpha val="60000"/>
                              </a:schemeClr>
                            </a:glow>
                          </a:effectLst>
                          <a:latin typeface="Comic Sans MS" pitchFamily="66" charset="0"/>
                        </a:rPr>
                        <a:t>Abib 14 </a:t>
                      </a:r>
                      <a:r>
                        <a:rPr lang="en-US" sz="1400" b="1" dirty="0">
                          <a:solidFill>
                            <a:srgbClr val="C00000"/>
                          </a:solidFill>
                          <a:effectLst>
                            <a:glow rad="101600">
                              <a:schemeClr val="bg1">
                                <a:alpha val="60000"/>
                              </a:schemeClr>
                            </a:glow>
                          </a:effectLst>
                          <a:latin typeface="Comic Sans MS" pitchFamily="66" charset="0"/>
                        </a:rPr>
                        <a:t>Passover on:</a:t>
                      </a:r>
                    </a:p>
                  </a:txBody>
                  <a:tcPr>
                    <a:cell3D prstMaterial="dkEdge">
                      <a:bevel/>
                      <a:lightRig rig="flood" dir="t"/>
                    </a:cell3D>
                  </a:tcPr>
                </a:tc>
                <a:tc>
                  <a:txBody>
                    <a:bodyPr/>
                    <a:lstStyle/>
                    <a:p>
                      <a:r>
                        <a:rPr lang="en-US" sz="1400" b="1" dirty="0">
                          <a:solidFill>
                            <a:srgbClr val="00FF00"/>
                          </a:solidFill>
                          <a:effectLst>
                            <a:glow rad="101600">
                              <a:srgbClr val="002060">
                                <a:alpha val="60000"/>
                              </a:srgbClr>
                            </a:glow>
                          </a:effectLst>
                          <a:latin typeface="Comic Sans MS" pitchFamily="66" charset="0"/>
                        </a:rPr>
                        <a:t>Wave Sheaf on:</a:t>
                      </a:r>
                    </a:p>
                  </a:txBody>
                  <a:tcPr>
                    <a:cell3D prstMaterial="dkEdge">
                      <a:bevel/>
                      <a:lightRig rig="flood" dir="t"/>
                    </a:cell3D>
                  </a:tcPr>
                </a:tc>
                <a:extLst>
                  <a:ext uri="{0D108BD9-81ED-4DB2-BD59-A6C34878D82A}">
                    <a16:rowId xmlns:a16="http://schemas.microsoft.com/office/drawing/2014/main" val="10000"/>
                  </a:ext>
                </a:extLst>
              </a:tr>
              <a:tr h="318893">
                <a:tc>
                  <a:txBody>
                    <a:bodyPr/>
                    <a:lstStyle/>
                    <a:p>
                      <a:r>
                        <a:rPr lang="en-US" sz="1400" b="1" dirty="0">
                          <a:solidFill>
                            <a:srgbClr val="002060"/>
                          </a:solidFill>
                          <a:effectLst>
                            <a:glow rad="101600">
                              <a:schemeClr val="bg1">
                                <a:alpha val="60000"/>
                              </a:schemeClr>
                            </a:glow>
                          </a:effectLst>
                          <a:latin typeface="Comic Sans MS" pitchFamily="66" charset="0"/>
                        </a:rPr>
                        <a:t>Sunday – 1</a:t>
                      </a:r>
                      <a:r>
                        <a:rPr lang="en-US" sz="1400" b="1" baseline="30000" dirty="0">
                          <a:solidFill>
                            <a:srgbClr val="002060"/>
                          </a:solidFill>
                          <a:effectLst>
                            <a:glow rad="101600">
                              <a:schemeClr val="bg1">
                                <a:alpha val="60000"/>
                              </a:schemeClr>
                            </a:glow>
                          </a:effectLst>
                          <a:latin typeface="Comic Sans MS" pitchFamily="66" charset="0"/>
                        </a:rPr>
                        <a:t>st</a:t>
                      </a:r>
                      <a:r>
                        <a:rPr lang="en-US" sz="1400" b="1" dirty="0">
                          <a:solidFill>
                            <a:srgbClr val="002060"/>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1400" b="1" dirty="0">
                          <a:solidFill>
                            <a:schemeClr val="bg1"/>
                          </a:solidFill>
                          <a:effectLst>
                            <a:glow rad="101600">
                              <a:srgbClr val="002060">
                                <a:alpha val="60000"/>
                              </a:srgbClr>
                            </a:glow>
                          </a:effectLst>
                          <a:latin typeface="Comic Sans MS" pitchFamily="66" charset="0"/>
                        </a:rPr>
                        <a:t>Sunday – Abib 21</a:t>
                      </a:r>
                      <a:r>
                        <a:rPr lang="en-US" sz="1400" b="1" baseline="30000" dirty="0">
                          <a:solidFill>
                            <a:schemeClr val="bg1"/>
                          </a:solidFill>
                          <a:effectLst>
                            <a:glow rad="101600">
                              <a:srgbClr val="002060">
                                <a:alpha val="60000"/>
                              </a:srgbClr>
                            </a:glow>
                          </a:effectLst>
                          <a:latin typeface="Comic Sans MS" pitchFamily="66" charset="0"/>
                        </a:rPr>
                        <a:t>st</a:t>
                      </a:r>
                      <a:r>
                        <a:rPr lang="en-US" sz="1400" b="1" dirty="0">
                          <a:solidFill>
                            <a:schemeClr val="bg1"/>
                          </a:solidFill>
                          <a:effectLst>
                            <a:glow rad="101600">
                              <a:srgbClr val="002060">
                                <a:alpha val="60000"/>
                              </a:srgb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1"/>
                  </a:ext>
                </a:extLst>
              </a:tr>
              <a:tr h="318893">
                <a:tc>
                  <a:txBody>
                    <a:bodyPr/>
                    <a:lstStyle/>
                    <a:p>
                      <a:r>
                        <a:rPr lang="en-US" sz="1400" b="1" dirty="0">
                          <a:solidFill>
                            <a:srgbClr val="002060"/>
                          </a:solidFill>
                          <a:effectLst>
                            <a:glow rad="101600">
                              <a:schemeClr val="bg1">
                                <a:alpha val="60000"/>
                              </a:schemeClr>
                            </a:glow>
                          </a:effectLst>
                          <a:latin typeface="Comic Sans MS" pitchFamily="66" charset="0"/>
                        </a:rPr>
                        <a:t>Monday – 2</a:t>
                      </a:r>
                      <a:r>
                        <a:rPr lang="en-US" sz="1400" b="1" baseline="30000" dirty="0">
                          <a:solidFill>
                            <a:srgbClr val="002060"/>
                          </a:solidFill>
                          <a:effectLst>
                            <a:glow rad="101600">
                              <a:schemeClr val="bg1">
                                <a:alpha val="60000"/>
                              </a:schemeClr>
                            </a:glow>
                          </a:effectLst>
                          <a:latin typeface="Comic Sans MS" pitchFamily="66" charset="0"/>
                        </a:rPr>
                        <a:t>nd</a:t>
                      </a:r>
                      <a:r>
                        <a:rPr lang="en-US" sz="1400" b="1" dirty="0">
                          <a:solidFill>
                            <a:srgbClr val="002060"/>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1400" b="1" dirty="0">
                          <a:solidFill>
                            <a:schemeClr val="bg1"/>
                          </a:solidFill>
                          <a:effectLst>
                            <a:glow rad="101600">
                              <a:srgbClr val="002060">
                                <a:alpha val="60000"/>
                              </a:srgbClr>
                            </a:glow>
                          </a:effectLst>
                          <a:latin typeface="Comic Sans MS" pitchFamily="66" charset="0"/>
                        </a:rPr>
                        <a:t>Sunday – Abib 20</a:t>
                      </a:r>
                      <a:r>
                        <a:rPr lang="en-US" sz="1400" b="1" baseline="30000" dirty="0">
                          <a:solidFill>
                            <a:schemeClr val="bg1"/>
                          </a:solidFill>
                          <a:effectLst>
                            <a:glow rad="101600">
                              <a:srgbClr val="002060">
                                <a:alpha val="60000"/>
                              </a:srgbClr>
                            </a:glow>
                          </a:effectLst>
                          <a:latin typeface="Comic Sans MS" pitchFamily="66" charset="0"/>
                        </a:rPr>
                        <a:t>th</a:t>
                      </a:r>
                      <a:r>
                        <a:rPr lang="en-US" sz="1400" b="1" dirty="0">
                          <a:solidFill>
                            <a:schemeClr val="bg1"/>
                          </a:solidFill>
                          <a:effectLst>
                            <a:glow rad="101600">
                              <a:srgbClr val="002060">
                                <a:alpha val="60000"/>
                              </a:srgb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2"/>
                  </a:ext>
                </a:extLst>
              </a:tr>
              <a:tr h="270251">
                <a:tc>
                  <a:txBody>
                    <a:bodyPr/>
                    <a:lstStyle/>
                    <a:p>
                      <a:r>
                        <a:rPr lang="en-US" sz="1400" b="1" dirty="0">
                          <a:solidFill>
                            <a:srgbClr val="0000FF"/>
                          </a:solidFill>
                          <a:effectLst>
                            <a:glow rad="101600">
                              <a:schemeClr val="bg1">
                                <a:alpha val="60000"/>
                              </a:schemeClr>
                            </a:glow>
                          </a:effectLst>
                          <a:latin typeface="Comic Sans MS" pitchFamily="66" charset="0"/>
                        </a:rPr>
                        <a:t>Tuesday – 3</a:t>
                      </a:r>
                      <a:r>
                        <a:rPr lang="en-US" sz="1400" b="1" baseline="30000" dirty="0">
                          <a:solidFill>
                            <a:srgbClr val="0000FF"/>
                          </a:solidFill>
                          <a:effectLst>
                            <a:glow rad="101600">
                              <a:schemeClr val="bg1">
                                <a:alpha val="60000"/>
                              </a:schemeClr>
                            </a:glow>
                          </a:effectLst>
                          <a:latin typeface="Comic Sans MS" pitchFamily="66" charset="0"/>
                        </a:rPr>
                        <a:t>rd</a:t>
                      </a:r>
                      <a:r>
                        <a:rPr lang="en-US" sz="1400" b="1" dirty="0">
                          <a:solidFill>
                            <a:srgbClr val="0000FF"/>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1400" b="1" dirty="0">
                          <a:solidFill>
                            <a:srgbClr val="C07699"/>
                          </a:solidFill>
                          <a:effectLst>
                            <a:glow rad="127000">
                              <a:schemeClr val="tx1">
                                <a:lumMod val="85000"/>
                                <a:lumOff val="15000"/>
                              </a:schemeClr>
                            </a:glow>
                          </a:effectLst>
                          <a:latin typeface="Comic Sans MS" pitchFamily="66" charset="0"/>
                        </a:rPr>
                        <a:t>Sunday – Abib 19</a:t>
                      </a:r>
                      <a:r>
                        <a:rPr lang="en-US" sz="1400" b="1" baseline="30000" dirty="0">
                          <a:solidFill>
                            <a:srgbClr val="C07699"/>
                          </a:solidFill>
                          <a:effectLst>
                            <a:glow rad="127000">
                              <a:schemeClr val="tx1">
                                <a:lumMod val="85000"/>
                                <a:lumOff val="15000"/>
                              </a:schemeClr>
                            </a:glow>
                          </a:effectLst>
                          <a:latin typeface="Comic Sans MS" pitchFamily="66" charset="0"/>
                        </a:rPr>
                        <a:t>th</a:t>
                      </a:r>
                      <a:r>
                        <a:rPr lang="en-US" sz="1400" b="1" dirty="0">
                          <a:solidFill>
                            <a:srgbClr val="C07699"/>
                          </a:solidFill>
                          <a:effectLst>
                            <a:glow rad="127000">
                              <a:schemeClr val="tx1">
                                <a:lumMod val="85000"/>
                                <a:lumOff val="15000"/>
                              </a:schemeClr>
                            </a:glow>
                          </a:effectLst>
                          <a:latin typeface="Comic Sans MS" pitchFamily="66" charset="0"/>
                        </a:rPr>
                        <a:t> </a:t>
                      </a:r>
                    </a:p>
                  </a:txBody>
                  <a:tcPr>
                    <a:cell3D prstMaterial="dkEdge">
                      <a:bevel/>
                      <a:lightRig rig="flood" dir="t"/>
                    </a:cell3D>
                    <a:solidFill>
                      <a:srgbClr val="7030A0">
                        <a:alpha val="20000"/>
                      </a:srgbClr>
                    </a:solidFill>
                  </a:tcPr>
                </a:tc>
                <a:extLst>
                  <a:ext uri="{0D108BD9-81ED-4DB2-BD59-A6C34878D82A}">
                    <a16:rowId xmlns:a16="http://schemas.microsoft.com/office/drawing/2014/main" val="10003"/>
                  </a:ext>
                </a:extLst>
              </a:tr>
              <a:tr h="318893">
                <a:tc>
                  <a:txBody>
                    <a:bodyPr/>
                    <a:lstStyle/>
                    <a:p>
                      <a:r>
                        <a:rPr lang="en-US" sz="1400" b="1" dirty="0">
                          <a:solidFill>
                            <a:srgbClr val="0000FF"/>
                          </a:solidFill>
                          <a:effectLst>
                            <a:glow rad="101600">
                              <a:schemeClr val="bg1">
                                <a:alpha val="60000"/>
                              </a:schemeClr>
                            </a:glow>
                          </a:effectLst>
                          <a:latin typeface="Comic Sans MS" pitchFamily="66" charset="0"/>
                        </a:rPr>
                        <a:t>Wednesday – 4</a:t>
                      </a:r>
                      <a:r>
                        <a:rPr lang="en-US" sz="1400" b="1" baseline="30000" dirty="0">
                          <a:solidFill>
                            <a:srgbClr val="0000FF"/>
                          </a:solidFill>
                          <a:effectLst>
                            <a:glow rad="101600">
                              <a:schemeClr val="bg1">
                                <a:alpha val="60000"/>
                              </a:schemeClr>
                            </a:glow>
                          </a:effectLst>
                          <a:latin typeface="Comic Sans MS" pitchFamily="66" charset="0"/>
                        </a:rPr>
                        <a:t>th</a:t>
                      </a:r>
                      <a:r>
                        <a:rPr lang="en-US" sz="1400" b="1" dirty="0">
                          <a:solidFill>
                            <a:srgbClr val="0000FF"/>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1400" b="1" dirty="0">
                          <a:solidFill>
                            <a:srgbClr val="00FFFF"/>
                          </a:solidFill>
                          <a:effectLst>
                            <a:glow rad="127000">
                              <a:schemeClr val="tx1">
                                <a:lumMod val="85000"/>
                                <a:lumOff val="15000"/>
                              </a:schemeClr>
                            </a:glow>
                          </a:effectLst>
                          <a:latin typeface="Comic Sans MS" pitchFamily="66" charset="0"/>
                        </a:rPr>
                        <a:t>Sunday – Abib 18</a:t>
                      </a:r>
                      <a:r>
                        <a:rPr lang="en-US" sz="1400" b="1" baseline="30000" dirty="0">
                          <a:solidFill>
                            <a:srgbClr val="00FFFF"/>
                          </a:solidFill>
                          <a:effectLst>
                            <a:glow rad="127000">
                              <a:schemeClr val="tx1">
                                <a:lumMod val="85000"/>
                                <a:lumOff val="15000"/>
                              </a:schemeClr>
                            </a:glow>
                          </a:effectLst>
                          <a:latin typeface="Comic Sans MS" pitchFamily="66" charset="0"/>
                        </a:rPr>
                        <a:t>th</a:t>
                      </a:r>
                      <a:r>
                        <a:rPr lang="en-US" sz="1400" b="1" dirty="0">
                          <a:solidFill>
                            <a:srgbClr val="00FFFF"/>
                          </a:solidFill>
                          <a:effectLst>
                            <a:glow rad="127000">
                              <a:schemeClr val="tx1">
                                <a:lumMod val="85000"/>
                                <a:lumOff val="15000"/>
                              </a:scheme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4"/>
                  </a:ext>
                </a:extLst>
              </a:tr>
              <a:tr h="318893">
                <a:tc>
                  <a:txBody>
                    <a:bodyPr/>
                    <a:lstStyle/>
                    <a:p>
                      <a:r>
                        <a:rPr lang="en-US" sz="1400" b="1" dirty="0">
                          <a:solidFill>
                            <a:srgbClr val="002060"/>
                          </a:solidFill>
                          <a:effectLst>
                            <a:glow rad="101600">
                              <a:schemeClr val="bg1">
                                <a:alpha val="60000"/>
                              </a:schemeClr>
                            </a:glow>
                          </a:effectLst>
                          <a:latin typeface="Comic Sans MS" pitchFamily="66" charset="0"/>
                        </a:rPr>
                        <a:t>Thursday – 5</a:t>
                      </a:r>
                      <a:r>
                        <a:rPr lang="en-US" sz="1400" b="1" baseline="30000" dirty="0">
                          <a:solidFill>
                            <a:srgbClr val="002060"/>
                          </a:solidFill>
                          <a:effectLst>
                            <a:glow rad="101600">
                              <a:schemeClr val="bg1">
                                <a:alpha val="60000"/>
                              </a:schemeClr>
                            </a:glow>
                          </a:effectLst>
                          <a:latin typeface="Comic Sans MS" pitchFamily="66" charset="0"/>
                        </a:rPr>
                        <a:t>th</a:t>
                      </a:r>
                      <a:r>
                        <a:rPr lang="en-US" sz="1400" b="1" dirty="0">
                          <a:solidFill>
                            <a:srgbClr val="002060"/>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1400" b="1" dirty="0">
                          <a:solidFill>
                            <a:schemeClr val="bg1"/>
                          </a:solidFill>
                          <a:effectLst>
                            <a:glow rad="101600">
                              <a:srgbClr val="002060">
                                <a:alpha val="60000"/>
                              </a:srgbClr>
                            </a:glow>
                          </a:effectLst>
                          <a:latin typeface="Comic Sans MS" pitchFamily="66" charset="0"/>
                        </a:rPr>
                        <a:t>Sunday – Abib 17</a:t>
                      </a:r>
                      <a:r>
                        <a:rPr lang="en-US" sz="1400" b="1" baseline="30000" dirty="0">
                          <a:solidFill>
                            <a:schemeClr val="bg1"/>
                          </a:solidFill>
                          <a:effectLst>
                            <a:glow rad="101600">
                              <a:srgbClr val="002060">
                                <a:alpha val="60000"/>
                              </a:srgbClr>
                            </a:glow>
                          </a:effectLst>
                          <a:latin typeface="Comic Sans MS" pitchFamily="66" charset="0"/>
                        </a:rPr>
                        <a:t>th</a:t>
                      </a:r>
                      <a:r>
                        <a:rPr lang="en-US" sz="1400" b="1" dirty="0">
                          <a:solidFill>
                            <a:schemeClr val="bg1"/>
                          </a:solidFill>
                          <a:effectLst>
                            <a:glow rad="101600">
                              <a:srgbClr val="002060">
                                <a:alpha val="60000"/>
                              </a:srgb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5"/>
                  </a:ext>
                </a:extLst>
              </a:tr>
              <a:tr h="318893">
                <a:tc>
                  <a:txBody>
                    <a:bodyPr/>
                    <a:lstStyle/>
                    <a:p>
                      <a:r>
                        <a:rPr lang="en-US" sz="1400" b="1" dirty="0">
                          <a:solidFill>
                            <a:srgbClr val="002060"/>
                          </a:solidFill>
                          <a:effectLst>
                            <a:glow rad="101600">
                              <a:schemeClr val="bg1">
                                <a:alpha val="60000"/>
                              </a:schemeClr>
                            </a:glow>
                          </a:effectLst>
                          <a:latin typeface="Comic Sans MS" pitchFamily="66" charset="0"/>
                        </a:rPr>
                        <a:t>Friday – 6</a:t>
                      </a:r>
                      <a:r>
                        <a:rPr lang="en-US" sz="1400" b="1" baseline="30000" dirty="0">
                          <a:solidFill>
                            <a:srgbClr val="002060"/>
                          </a:solidFill>
                          <a:effectLst>
                            <a:glow rad="101600">
                              <a:schemeClr val="bg1">
                                <a:alpha val="60000"/>
                              </a:schemeClr>
                            </a:glow>
                          </a:effectLst>
                          <a:latin typeface="Comic Sans MS" pitchFamily="66" charset="0"/>
                        </a:rPr>
                        <a:t>th</a:t>
                      </a:r>
                      <a:r>
                        <a:rPr lang="en-US" sz="1400" b="1" dirty="0">
                          <a:solidFill>
                            <a:srgbClr val="002060"/>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r>
                        <a:rPr lang="en-US" sz="1400" b="1" dirty="0">
                          <a:solidFill>
                            <a:schemeClr val="bg1"/>
                          </a:solidFill>
                          <a:effectLst>
                            <a:glow rad="101600">
                              <a:srgbClr val="002060">
                                <a:alpha val="60000"/>
                              </a:srgbClr>
                            </a:glow>
                          </a:effectLst>
                          <a:latin typeface="Comic Sans MS" pitchFamily="66" charset="0"/>
                        </a:rPr>
                        <a:t>Sunday – Abib 16</a:t>
                      </a:r>
                      <a:r>
                        <a:rPr lang="en-US" sz="1400" b="1" baseline="30000" dirty="0">
                          <a:solidFill>
                            <a:schemeClr val="bg1"/>
                          </a:solidFill>
                          <a:effectLst>
                            <a:glow rad="101600">
                              <a:srgbClr val="002060">
                                <a:alpha val="60000"/>
                              </a:srgbClr>
                            </a:glow>
                          </a:effectLst>
                          <a:latin typeface="Comic Sans MS" pitchFamily="66" charset="0"/>
                        </a:rPr>
                        <a:t>th</a:t>
                      </a:r>
                      <a:r>
                        <a:rPr lang="en-US" sz="1400" b="1" dirty="0">
                          <a:solidFill>
                            <a:schemeClr val="bg1"/>
                          </a:solidFill>
                          <a:effectLst>
                            <a:glow rad="101600">
                              <a:srgbClr val="002060">
                                <a:alpha val="60000"/>
                              </a:srgb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6"/>
                  </a:ext>
                </a:extLst>
              </a:tr>
              <a:tr h="318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FF"/>
                          </a:solidFill>
                          <a:effectLst>
                            <a:glow rad="101600">
                              <a:schemeClr val="bg1">
                                <a:alpha val="60000"/>
                              </a:schemeClr>
                            </a:glow>
                          </a:effectLst>
                          <a:latin typeface="Comic Sans MS" pitchFamily="66" charset="0"/>
                        </a:rPr>
                        <a:t>Sabbath – 7</a:t>
                      </a:r>
                      <a:r>
                        <a:rPr lang="en-US" sz="1400" b="1" baseline="30000" dirty="0">
                          <a:solidFill>
                            <a:srgbClr val="0000FF"/>
                          </a:solidFill>
                          <a:effectLst>
                            <a:glow rad="101600">
                              <a:schemeClr val="bg1">
                                <a:alpha val="60000"/>
                              </a:schemeClr>
                            </a:glow>
                          </a:effectLst>
                          <a:latin typeface="Comic Sans MS" pitchFamily="66" charset="0"/>
                        </a:rPr>
                        <a:t>th</a:t>
                      </a:r>
                      <a:r>
                        <a:rPr lang="en-US" sz="1400" b="1" dirty="0">
                          <a:solidFill>
                            <a:srgbClr val="0000FF"/>
                          </a:solidFill>
                          <a:effectLst>
                            <a:glow rad="101600">
                              <a:schemeClr val="bg1">
                                <a:alpha val="60000"/>
                              </a:schemeClr>
                            </a:glow>
                          </a:effectLst>
                          <a:latin typeface="Comic Sans MS" pitchFamily="66" charset="0"/>
                        </a:rPr>
                        <a:t> Cycle</a:t>
                      </a: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FF00"/>
                          </a:solidFill>
                          <a:effectLst>
                            <a:glow rad="127000">
                              <a:schemeClr val="tx1">
                                <a:lumMod val="85000"/>
                                <a:lumOff val="15000"/>
                              </a:schemeClr>
                            </a:glow>
                          </a:effectLst>
                          <a:latin typeface="Comic Sans MS" pitchFamily="66" charset="0"/>
                        </a:rPr>
                        <a:t>Sunday – Abib 15</a:t>
                      </a:r>
                      <a:r>
                        <a:rPr lang="en-US" sz="1400" b="1" baseline="30000" dirty="0">
                          <a:solidFill>
                            <a:srgbClr val="00FF00"/>
                          </a:solidFill>
                          <a:effectLst>
                            <a:glow rad="127000">
                              <a:schemeClr val="tx1">
                                <a:lumMod val="85000"/>
                                <a:lumOff val="15000"/>
                              </a:schemeClr>
                            </a:glow>
                          </a:effectLst>
                          <a:latin typeface="Comic Sans MS" pitchFamily="66" charset="0"/>
                        </a:rPr>
                        <a:t>th</a:t>
                      </a:r>
                      <a:r>
                        <a:rPr lang="en-US" sz="1400" b="1" dirty="0">
                          <a:solidFill>
                            <a:srgbClr val="00FF00"/>
                          </a:solidFill>
                          <a:effectLst>
                            <a:glow rad="127000">
                              <a:schemeClr val="tx1">
                                <a:lumMod val="85000"/>
                                <a:lumOff val="15000"/>
                              </a:schemeClr>
                            </a:glow>
                          </a:effectLst>
                          <a:latin typeface="Comic Sans MS" pitchFamily="66" charset="0"/>
                        </a:rPr>
                        <a:t> </a:t>
                      </a:r>
                    </a:p>
                  </a:txBody>
                  <a:tcPr>
                    <a:cell3D prstMaterial="dkEdge">
                      <a:bevel/>
                      <a:lightRig rig="flood" dir="t"/>
                    </a:cell3D>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463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250"/>
                                        <p:tgtEl>
                                          <p:spTgt spid="6"/>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2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1250"/>
                                        <p:tgtEl>
                                          <p:spTgt spid="12"/>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1250"/>
                                        <p:tgtEl>
                                          <p:spTgt spid="7"/>
                                        </p:tgtEl>
                                      </p:cBhvr>
                                    </p:animEffect>
                                  </p:childTnLst>
                                </p:cTn>
                              </p:par>
                            </p:childTnLst>
                          </p:cTn>
                        </p:par>
                        <p:par>
                          <p:cTn id="26" fill="hold">
                            <p:stCondLst>
                              <p:cond delay="125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56</a:t>
            </a:fld>
            <a:endParaRPr lang="en-US" dirty="0"/>
          </a:p>
        </p:txBody>
      </p:sp>
      <p:sp>
        <p:nvSpPr>
          <p:cNvPr id="5" name="Title 1"/>
          <p:cNvSpPr txBox="1">
            <a:spLocks/>
          </p:cNvSpPr>
          <p:nvPr/>
        </p:nvSpPr>
        <p:spPr>
          <a:xfrm>
            <a:off x="0" y="-60325"/>
            <a:ext cx="9184640" cy="35814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#9  Joshua Confirms:</a:t>
            </a:r>
          </a:p>
          <a:p>
            <a:pPr marL="742950" indent="-742950">
              <a:buSzPct val="108000"/>
              <a:buFont typeface="Wingdings" pitchFamily="2" charset="2"/>
              <a:buChar char="v"/>
            </a:pPr>
            <a:r>
              <a:rPr lang="en-US" sz="4400" spc="50" dirty="0">
                <a:ln w="11430"/>
                <a:solidFill>
                  <a:srgbClr val="002060"/>
                </a:solidFill>
                <a:effectLst>
                  <a:outerShdw blurRad="76200" dist="50800" dir="5400000" algn="tl" rotWithShape="0">
                    <a:srgbClr val="000000">
                      <a:alpha val="65000"/>
                    </a:srgbClr>
                  </a:outerShdw>
                </a:effectLst>
              </a:rPr>
              <a:t>Covenant Calendar’s </a:t>
            </a:r>
            <a:r>
              <a:rPr lang="en-US" sz="4400" spc="50" dirty="0">
                <a:ln w="11430"/>
                <a:solidFill>
                  <a:srgbClr val="00B050"/>
                </a:solidFill>
                <a:effectLst>
                  <a:outerShdw blurRad="76200" dist="50800" dir="5400000" algn="tl" rotWithShape="0">
                    <a:srgbClr val="000000">
                      <a:alpha val="65000"/>
                    </a:srgbClr>
                  </a:outerShdw>
                </a:effectLst>
              </a:rPr>
              <a:t>Wave Sheaf</a:t>
            </a:r>
            <a:r>
              <a:rPr lang="en-US" sz="4400" spc="50" dirty="0">
                <a:ln w="11430"/>
                <a:solidFill>
                  <a:srgbClr val="002060"/>
                </a:solidFill>
                <a:effectLst>
                  <a:outerShdw blurRad="76200" dist="50800" dir="5400000" algn="tl" rotWithShape="0">
                    <a:srgbClr val="000000">
                      <a:alpha val="65000"/>
                    </a:srgbClr>
                  </a:outerShdw>
                </a:effectLst>
              </a:rPr>
              <a:t> is in direct opposition to </a:t>
            </a:r>
            <a:br>
              <a:rPr lang="en-US" sz="4400" spc="50" dirty="0">
                <a:ln w="11430"/>
                <a:solidFill>
                  <a:srgbClr val="002060"/>
                </a:solidFill>
                <a:effectLst>
                  <a:outerShdw blurRad="76200" dist="50800" dir="5400000" algn="tl" rotWithShape="0">
                    <a:srgbClr val="000000">
                      <a:alpha val="65000"/>
                    </a:srgbClr>
                  </a:outerShdw>
                </a:effectLst>
              </a:rPr>
            </a:br>
            <a:r>
              <a:rPr lang="en-US" sz="4400" spc="50" dirty="0">
                <a:ln w="11430"/>
                <a:solidFill>
                  <a:srgbClr val="FF0000"/>
                </a:solidFill>
                <a:effectLst>
                  <a:outerShdw blurRad="76200" dist="50800" dir="5400000" algn="tl" rotWithShape="0">
                    <a:srgbClr val="000000">
                      <a:alpha val="65000"/>
                    </a:srgbClr>
                  </a:outerShdw>
                </a:effectLst>
              </a:rPr>
              <a:t>Enoch’s Wave Sheaf placement.</a:t>
            </a:r>
          </a:p>
          <a:p>
            <a:pPr marL="742950" indent="-742950" algn="l">
              <a:buSzPct val="110000"/>
              <a:buFont typeface="Wingdings" pitchFamily="2" charset="2"/>
              <a:buChar char="Ø"/>
            </a:pPr>
            <a:r>
              <a:rPr lang="en-US" sz="4400" spc="50" dirty="0">
                <a:ln w="38100">
                  <a:solidFill>
                    <a:schemeClr val="tx1"/>
                  </a:solidFill>
                </a:ln>
                <a:gradFill flip="none" rotWithShape="1">
                  <a:gsLst>
                    <a:gs pos="99000">
                      <a:srgbClr val="000040"/>
                    </a:gs>
                    <a:gs pos="23000">
                      <a:srgbClr val="400040"/>
                    </a:gs>
                    <a:gs pos="47000">
                      <a:srgbClr val="8F0040"/>
                    </a:gs>
                    <a:gs pos="65000">
                      <a:srgbClr val="F27300"/>
                    </a:gs>
                    <a:gs pos="81000">
                      <a:srgbClr val="FFBF00"/>
                    </a:gs>
                  </a:gsLst>
                  <a:lin ang="18900000" scaled="1"/>
                  <a:tileRect/>
                </a:gradFill>
                <a:effectLst>
                  <a:outerShdw blurRad="76200" dist="50800" dir="5400000" algn="tl" rotWithShape="0">
                    <a:srgbClr val="000000">
                      <a:alpha val="65000"/>
                    </a:srgbClr>
                  </a:outerShdw>
                </a:effectLst>
                <a:latin typeface="Ravie" pitchFamily="82" charset="0"/>
              </a:rPr>
              <a:t>Why?</a:t>
            </a:r>
          </a:p>
        </p:txBody>
      </p:sp>
      <p:graphicFrame>
        <p:nvGraphicFramePr>
          <p:cNvPr id="6" name="Table 5"/>
          <p:cNvGraphicFramePr>
            <a:graphicFrameLocks noGrp="1"/>
          </p:cNvGraphicFramePr>
          <p:nvPr>
            <p:extLst>
              <p:ext uri="{D42A27DB-BD31-4B8C-83A1-F6EECF244321}">
                <p14:modId xmlns:p14="http://schemas.microsoft.com/office/powerpoint/2010/main" val="3498164462"/>
              </p:ext>
            </p:extLst>
          </p:nvPr>
        </p:nvGraphicFramePr>
        <p:xfrm>
          <a:off x="4876799" y="4261044"/>
          <a:ext cx="4038601" cy="2194560"/>
        </p:xfrm>
        <a:graphic>
          <a:graphicData uri="http://schemas.openxmlformats.org/drawingml/2006/table">
            <a:tbl>
              <a:tblPr firstRow="1" bandRow="1">
                <a:tableStyleId>{08FB837D-C827-4EFA-A057-4D05807E0F7C}</a:tableStyleId>
              </a:tblPr>
              <a:tblGrid>
                <a:gridCol w="576943">
                  <a:extLst>
                    <a:ext uri="{9D8B030D-6E8A-4147-A177-3AD203B41FA5}">
                      <a16:colId xmlns:a16="http://schemas.microsoft.com/office/drawing/2014/main" val="20000"/>
                    </a:ext>
                  </a:extLst>
                </a:gridCol>
                <a:gridCol w="576943">
                  <a:extLst>
                    <a:ext uri="{9D8B030D-6E8A-4147-A177-3AD203B41FA5}">
                      <a16:colId xmlns:a16="http://schemas.microsoft.com/office/drawing/2014/main" val="20001"/>
                    </a:ext>
                  </a:extLst>
                </a:gridCol>
                <a:gridCol w="576943">
                  <a:extLst>
                    <a:ext uri="{9D8B030D-6E8A-4147-A177-3AD203B41FA5}">
                      <a16:colId xmlns:a16="http://schemas.microsoft.com/office/drawing/2014/main" val="20002"/>
                    </a:ext>
                  </a:extLst>
                </a:gridCol>
                <a:gridCol w="576943">
                  <a:extLst>
                    <a:ext uri="{9D8B030D-6E8A-4147-A177-3AD203B41FA5}">
                      <a16:colId xmlns:a16="http://schemas.microsoft.com/office/drawing/2014/main" val="20003"/>
                    </a:ext>
                  </a:extLst>
                </a:gridCol>
                <a:gridCol w="576943">
                  <a:extLst>
                    <a:ext uri="{9D8B030D-6E8A-4147-A177-3AD203B41FA5}">
                      <a16:colId xmlns:a16="http://schemas.microsoft.com/office/drawing/2014/main" val="20004"/>
                    </a:ext>
                  </a:extLst>
                </a:gridCol>
                <a:gridCol w="576943">
                  <a:extLst>
                    <a:ext uri="{9D8B030D-6E8A-4147-A177-3AD203B41FA5}">
                      <a16:colId xmlns:a16="http://schemas.microsoft.com/office/drawing/2014/main" val="20005"/>
                    </a:ext>
                  </a:extLst>
                </a:gridCol>
                <a:gridCol w="576943">
                  <a:extLst>
                    <a:ext uri="{9D8B030D-6E8A-4147-A177-3AD203B41FA5}">
                      <a16:colId xmlns:a16="http://schemas.microsoft.com/office/drawing/2014/main" val="20006"/>
                    </a:ext>
                  </a:extLst>
                </a:gridCol>
              </a:tblGrid>
              <a:tr h="307340">
                <a:tc>
                  <a:txBody>
                    <a:bodyPr/>
                    <a:lstStyle/>
                    <a:p>
                      <a:pPr algn="ctr"/>
                      <a:r>
                        <a:rPr lang="en-US" dirty="0"/>
                        <a:t>1</a:t>
                      </a:r>
                      <a:r>
                        <a:rPr lang="en-US" baseline="30000" dirty="0"/>
                        <a:t>st</a:t>
                      </a:r>
                      <a:r>
                        <a:rPr lang="en-US" dirty="0"/>
                        <a:t> </a:t>
                      </a:r>
                    </a:p>
                  </a:txBody>
                  <a:tcPr/>
                </a:tc>
                <a:tc>
                  <a:txBody>
                    <a:bodyPr/>
                    <a:lstStyle/>
                    <a:p>
                      <a:pPr algn="ctr"/>
                      <a:r>
                        <a:rPr lang="en-US" dirty="0"/>
                        <a:t>2</a:t>
                      </a:r>
                      <a:r>
                        <a:rPr lang="en-US" baseline="30000" dirty="0"/>
                        <a:t>nd</a:t>
                      </a:r>
                      <a:r>
                        <a:rPr lang="en-US" dirty="0"/>
                        <a:t> </a:t>
                      </a:r>
                    </a:p>
                  </a:txBody>
                  <a:tcPr/>
                </a:tc>
                <a:tc>
                  <a:txBody>
                    <a:bodyPr/>
                    <a:lstStyle/>
                    <a:p>
                      <a:pPr algn="ctr"/>
                      <a:r>
                        <a:rPr lang="en-US" dirty="0"/>
                        <a:t>3</a:t>
                      </a:r>
                      <a:r>
                        <a:rPr lang="en-US" baseline="30000" dirty="0"/>
                        <a:t>rd</a:t>
                      </a:r>
                      <a:r>
                        <a:rPr lang="en-US" dirty="0"/>
                        <a:t> </a:t>
                      </a:r>
                    </a:p>
                  </a:txBody>
                  <a:tcPr/>
                </a:tc>
                <a:tc>
                  <a:txBody>
                    <a:bodyPr/>
                    <a:lstStyle/>
                    <a:p>
                      <a:pPr algn="ctr"/>
                      <a:r>
                        <a:rPr lang="en-US" dirty="0"/>
                        <a:t>4</a:t>
                      </a:r>
                      <a:r>
                        <a:rPr lang="en-US" baseline="30000" dirty="0"/>
                        <a:t>th</a:t>
                      </a:r>
                      <a:r>
                        <a:rPr lang="en-US" dirty="0"/>
                        <a:t> </a:t>
                      </a:r>
                    </a:p>
                  </a:txBody>
                  <a:tcPr/>
                </a:tc>
                <a:tc>
                  <a:txBody>
                    <a:bodyPr/>
                    <a:lstStyle/>
                    <a:p>
                      <a:pPr algn="ctr"/>
                      <a:r>
                        <a:rPr lang="en-US" dirty="0"/>
                        <a:t>5</a:t>
                      </a:r>
                      <a:r>
                        <a:rPr lang="en-US" baseline="30000" dirty="0"/>
                        <a:t>th</a:t>
                      </a:r>
                      <a:r>
                        <a:rPr lang="en-US" dirty="0"/>
                        <a:t> </a:t>
                      </a:r>
                    </a:p>
                  </a:txBody>
                  <a:tcPr/>
                </a:tc>
                <a:tc>
                  <a:txBody>
                    <a:bodyPr/>
                    <a:lstStyle/>
                    <a:p>
                      <a:pPr algn="ctr"/>
                      <a:r>
                        <a:rPr lang="en-US" dirty="0"/>
                        <a:t>6</a:t>
                      </a:r>
                      <a:r>
                        <a:rPr lang="en-US" baseline="30000" dirty="0"/>
                        <a:t>th</a:t>
                      </a:r>
                      <a:r>
                        <a:rPr lang="en-US" dirty="0"/>
                        <a:t> </a:t>
                      </a:r>
                    </a:p>
                  </a:txBody>
                  <a:tcPr/>
                </a:tc>
                <a:tc>
                  <a:txBody>
                    <a:bodyPr/>
                    <a:lstStyle/>
                    <a:p>
                      <a:pPr algn="ctr"/>
                      <a:r>
                        <a:rPr lang="en-US" dirty="0"/>
                        <a:t>7</a:t>
                      </a:r>
                      <a:r>
                        <a:rPr lang="en-US" baseline="30000" dirty="0"/>
                        <a:t>th</a:t>
                      </a:r>
                      <a:r>
                        <a:rPr lang="en-US" dirty="0"/>
                        <a:t> </a:t>
                      </a:r>
                    </a:p>
                  </a:txBody>
                  <a:tcPr/>
                </a:tc>
                <a:extLst>
                  <a:ext uri="{0D108BD9-81ED-4DB2-BD59-A6C34878D82A}">
                    <a16:rowId xmlns:a16="http://schemas.microsoft.com/office/drawing/2014/main" val="10000"/>
                  </a:ext>
                </a:extLst>
              </a:tr>
              <a:tr h="3073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r>
                        <a:rPr lang="en-US" b="1" dirty="0"/>
                        <a:t>1</a:t>
                      </a:r>
                    </a:p>
                  </a:txBody>
                  <a:tcPr>
                    <a:solidFill>
                      <a:schemeClr val="accent2">
                        <a:lumMod val="60000"/>
                        <a:lumOff val="40000"/>
                      </a:schemeClr>
                    </a:solidFill>
                  </a:tcPr>
                </a:tc>
                <a:tc>
                  <a:txBody>
                    <a:bodyPr/>
                    <a:lstStyle/>
                    <a:p>
                      <a:r>
                        <a:rPr lang="en-US" b="1" dirty="0"/>
                        <a:t>2</a:t>
                      </a:r>
                    </a:p>
                  </a:txBody>
                  <a:tcPr>
                    <a:solidFill>
                      <a:schemeClr val="bg1"/>
                    </a:solidFill>
                  </a:tcPr>
                </a:tc>
                <a:tc>
                  <a:txBody>
                    <a:bodyPr/>
                    <a:lstStyle/>
                    <a:p>
                      <a:r>
                        <a:rPr lang="en-US" b="1" dirty="0"/>
                        <a:t>3</a:t>
                      </a:r>
                    </a:p>
                  </a:txBody>
                  <a:tcPr>
                    <a:solidFill>
                      <a:schemeClr val="bg1"/>
                    </a:solidFill>
                  </a:tcPr>
                </a:tc>
                <a:tc>
                  <a:txBody>
                    <a:bodyPr/>
                    <a:lstStyle/>
                    <a:p>
                      <a:r>
                        <a:rPr lang="en-US" b="1" dirty="0"/>
                        <a:t>4</a:t>
                      </a:r>
                    </a:p>
                  </a:txBody>
                  <a:tcPr>
                    <a:solidFill>
                      <a:schemeClr val="accent1">
                        <a:lumMod val="40000"/>
                        <a:lumOff val="60000"/>
                      </a:schemeClr>
                    </a:solidFill>
                  </a:tcPr>
                </a:tc>
                <a:extLst>
                  <a:ext uri="{0D108BD9-81ED-4DB2-BD59-A6C34878D82A}">
                    <a16:rowId xmlns:a16="http://schemas.microsoft.com/office/drawing/2014/main" val="10001"/>
                  </a:ext>
                </a:extLst>
              </a:tr>
              <a:tr h="307340">
                <a:tc>
                  <a:txBody>
                    <a:bodyPr/>
                    <a:lstStyle/>
                    <a:p>
                      <a:r>
                        <a:rPr lang="en-US" b="1" dirty="0"/>
                        <a:t>5</a:t>
                      </a:r>
                    </a:p>
                  </a:txBody>
                  <a:tcPr>
                    <a:solidFill>
                      <a:schemeClr val="bg1"/>
                    </a:solidFill>
                  </a:tcPr>
                </a:tc>
                <a:tc>
                  <a:txBody>
                    <a:bodyPr/>
                    <a:lstStyle/>
                    <a:p>
                      <a:r>
                        <a:rPr lang="en-US" b="1" dirty="0"/>
                        <a:t>6</a:t>
                      </a:r>
                    </a:p>
                  </a:txBody>
                  <a:tcPr>
                    <a:solidFill>
                      <a:schemeClr val="bg1"/>
                    </a:solidFill>
                  </a:tcPr>
                </a:tc>
                <a:tc>
                  <a:txBody>
                    <a:bodyPr/>
                    <a:lstStyle/>
                    <a:p>
                      <a:r>
                        <a:rPr lang="en-US" b="1" dirty="0"/>
                        <a:t>7</a:t>
                      </a:r>
                    </a:p>
                  </a:txBody>
                  <a:tcPr>
                    <a:solidFill>
                      <a:schemeClr val="bg1"/>
                    </a:solidFill>
                  </a:tcPr>
                </a:tc>
                <a:tc>
                  <a:txBody>
                    <a:bodyPr/>
                    <a:lstStyle/>
                    <a:p>
                      <a:r>
                        <a:rPr lang="en-US" b="1" dirty="0"/>
                        <a:t>8</a:t>
                      </a:r>
                    </a:p>
                  </a:txBody>
                  <a:tcPr>
                    <a:solidFill>
                      <a:schemeClr val="bg1"/>
                    </a:solidFill>
                  </a:tcPr>
                </a:tc>
                <a:tc>
                  <a:txBody>
                    <a:bodyPr/>
                    <a:lstStyle/>
                    <a:p>
                      <a:r>
                        <a:rPr lang="en-US" b="1" dirty="0"/>
                        <a:t>9</a:t>
                      </a:r>
                    </a:p>
                  </a:txBody>
                  <a:tcPr>
                    <a:solidFill>
                      <a:schemeClr val="bg1"/>
                    </a:solidFill>
                  </a:tcPr>
                </a:tc>
                <a:tc>
                  <a:txBody>
                    <a:bodyPr/>
                    <a:lstStyle/>
                    <a:p>
                      <a:r>
                        <a:rPr lang="en-US" b="1" dirty="0"/>
                        <a:t>10</a:t>
                      </a:r>
                    </a:p>
                  </a:txBody>
                  <a:tcPr>
                    <a:solidFill>
                      <a:schemeClr val="bg1"/>
                    </a:solidFill>
                  </a:tcPr>
                </a:tc>
                <a:tc>
                  <a:txBody>
                    <a:bodyPr/>
                    <a:lstStyle/>
                    <a:p>
                      <a:r>
                        <a:rPr lang="en-US" b="1" dirty="0"/>
                        <a:t>11</a:t>
                      </a:r>
                    </a:p>
                  </a:txBody>
                  <a:tcPr>
                    <a:solidFill>
                      <a:schemeClr val="accent1">
                        <a:lumMod val="40000"/>
                        <a:lumOff val="60000"/>
                      </a:schemeClr>
                    </a:solidFill>
                  </a:tcPr>
                </a:tc>
                <a:extLst>
                  <a:ext uri="{0D108BD9-81ED-4DB2-BD59-A6C34878D82A}">
                    <a16:rowId xmlns:a16="http://schemas.microsoft.com/office/drawing/2014/main" val="10002"/>
                  </a:ext>
                </a:extLst>
              </a:tr>
              <a:tr h="307340">
                <a:tc>
                  <a:txBody>
                    <a:bodyPr/>
                    <a:lstStyle/>
                    <a:p>
                      <a:r>
                        <a:rPr lang="en-US" b="1" dirty="0"/>
                        <a:t>12</a:t>
                      </a:r>
                    </a:p>
                  </a:txBody>
                  <a:tcPr>
                    <a:solidFill>
                      <a:schemeClr val="bg1"/>
                    </a:solidFill>
                  </a:tcPr>
                </a:tc>
                <a:tc>
                  <a:txBody>
                    <a:bodyPr/>
                    <a:lstStyle/>
                    <a:p>
                      <a:r>
                        <a:rPr lang="en-US" b="1" dirty="0"/>
                        <a:t>13</a:t>
                      </a:r>
                    </a:p>
                  </a:txBody>
                  <a:tcPr>
                    <a:solidFill>
                      <a:schemeClr val="bg1"/>
                    </a:solidFill>
                  </a:tcPr>
                </a:tc>
                <a:tc>
                  <a:txBody>
                    <a:bodyPr/>
                    <a:lstStyle/>
                    <a:p>
                      <a:r>
                        <a:rPr lang="en-US" b="1" dirty="0">
                          <a:solidFill>
                            <a:schemeClr val="bg1"/>
                          </a:solidFill>
                        </a:rPr>
                        <a:t>14</a:t>
                      </a:r>
                    </a:p>
                  </a:txBody>
                  <a:tcPr>
                    <a:solidFill>
                      <a:srgbClr val="FF0000"/>
                    </a:solidFill>
                  </a:tcPr>
                </a:tc>
                <a:tc>
                  <a:txBody>
                    <a:bodyPr/>
                    <a:lstStyle/>
                    <a:p>
                      <a:r>
                        <a:rPr lang="en-US" b="1" dirty="0"/>
                        <a:t>15</a:t>
                      </a:r>
                    </a:p>
                  </a:txBody>
                  <a:tcPr>
                    <a:solidFill>
                      <a:srgbClr val="CCFF99"/>
                    </a:solidFill>
                  </a:tcPr>
                </a:tc>
                <a:tc>
                  <a:txBody>
                    <a:bodyPr/>
                    <a:lstStyle/>
                    <a:p>
                      <a:r>
                        <a:rPr lang="en-US" b="1" dirty="0"/>
                        <a:t>16</a:t>
                      </a:r>
                    </a:p>
                  </a:txBody>
                  <a:tcPr>
                    <a:solidFill>
                      <a:srgbClr val="CCFF99"/>
                    </a:solidFill>
                  </a:tcPr>
                </a:tc>
                <a:tc>
                  <a:txBody>
                    <a:bodyPr/>
                    <a:lstStyle/>
                    <a:p>
                      <a:r>
                        <a:rPr lang="en-US" b="1" dirty="0"/>
                        <a:t>17</a:t>
                      </a:r>
                    </a:p>
                  </a:txBody>
                  <a:tcPr>
                    <a:solidFill>
                      <a:srgbClr val="CCFF99"/>
                    </a:solidFill>
                  </a:tcPr>
                </a:tc>
                <a:tc>
                  <a:txBody>
                    <a:bodyPr/>
                    <a:lstStyle/>
                    <a:p>
                      <a:r>
                        <a:rPr lang="en-US" b="1" dirty="0"/>
                        <a:t>18</a:t>
                      </a:r>
                    </a:p>
                  </a:txBody>
                  <a:tcPr>
                    <a:gradFill>
                      <a:gsLst>
                        <a:gs pos="39000">
                          <a:srgbClr val="CCFF99"/>
                        </a:gs>
                        <a:gs pos="70000">
                          <a:schemeClr val="accent1">
                            <a:lumMod val="60000"/>
                            <a:lumOff val="40000"/>
                          </a:schemeClr>
                        </a:gs>
                      </a:gsLst>
                      <a:lin ang="2700000" scaled="1"/>
                    </a:gradFill>
                  </a:tcPr>
                </a:tc>
                <a:extLst>
                  <a:ext uri="{0D108BD9-81ED-4DB2-BD59-A6C34878D82A}">
                    <a16:rowId xmlns:a16="http://schemas.microsoft.com/office/drawing/2014/main" val="10003"/>
                  </a:ext>
                </a:extLst>
              </a:tr>
              <a:tr h="307340">
                <a:tc>
                  <a:txBody>
                    <a:bodyPr/>
                    <a:lstStyle/>
                    <a:p>
                      <a:r>
                        <a:rPr lang="en-US" b="1" dirty="0"/>
                        <a:t>19</a:t>
                      </a:r>
                    </a:p>
                  </a:txBody>
                  <a:tcPr>
                    <a:solidFill>
                      <a:srgbClr val="CCFF99"/>
                    </a:solidFill>
                  </a:tcPr>
                </a:tc>
                <a:tc>
                  <a:txBody>
                    <a:bodyPr/>
                    <a:lstStyle/>
                    <a:p>
                      <a:r>
                        <a:rPr lang="en-US" b="1" dirty="0"/>
                        <a:t>20</a:t>
                      </a:r>
                    </a:p>
                  </a:txBody>
                  <a:tcPr>
                    <a:solidFill>
                      <a:srgbClr val="CCFF99"/>
                    </a:solidFill>
                  </a:tcPr>
                </a:tc>
                <a:tc>
                  <a:txBody>
                    <a:bodyPr/>
                    <a:lstStyle/>
                    <a:p>
                      <a:r>
                        <a:rPr lang="en-US" b="1" dirty="0"/>
                        <a:t>21</a:t>
                      </a:r>
                    </a:p>
                  </a:txBody>
                  <a:tcPr>
                    <a:solidFill>
                      <a:srgbClr val="CCFF99"/>
                    </a:solidFill>
                  </a:tcPr>
                </a:tc>
                <a:tc>
                  <a:txBody>
                    <a:bodyPr/>
                    <a:lstStyle/>
                    <a:p>
                      <a:r>
                        <a:rPr lang="en-US" b="1" dirty="0"/>
                        <a:t>22</a:t>
                      </a:r>
                    </a:p>
                  </a:txBody>
                  <a:tcPr>
                    <a:solidFill>
                      <a:schemeClr val="bg1"/>
                    </a:solidFill>
                  </a:tcPr>
                </a:tc>
                <a:tc>
                  <a:txBody>
                    <a:bodyPr/>
                    <a:lstStyle/>
                    <a:p>
                      <a:r>
                        <a:rPr lang="en-US" b="1" dirty="0"/>
                        <a:t>23</a:t>
                      </a:r>
                    </a:p>
                  </a:txBody>
                  <a:tcPr>
                    <a:solidFill>
                      <a:schemeClr val="bg1"/>
                    </a:solidFill>
                  </a:tcPr>
                </a:tc>
                <a:tc>
                  <a:txBody>
                    <a:bodyPr/>
                    <a:lstStyle/>
                    <a:p>
                      <a:r>
                        <a:rPr lang="en-US" b="1" dirty="0"/>
                        <a:t>24</a:t>
                      </a:r>
                    </a:p>
                  </a:txBody>
                  <a:tcPr>
                    <a:solidFill>
                      <a:schemeClr val="bg1"/>
                    </a:solidFill>
                  </a:tcPr>
                </a:tc>
                <a:tc>
                  <a:txBody>
                    <a:bodyPr/>
                    <a:lstStyle/>
                    <a:p>
                      <a:r>
                        <a:rPr lang="en-US" b="1" dirty="0"/>
                        <a:t>25</a:t>
                      </a:r>
                    </a:p>
                  </a:txBody>
                  <a:tcPr>
                    <a:solidFill>
                      <a:schemeClr val="accent1">
                        <a:lumMod val="40000"/>
                        <a:lumOff val="60000"/>
                      </a:schemeClr>
                    </a:solidFill>
                  </a:tcPr>
                </a:tc>
                <a:extLst>
                  <a:ext uri="{0D108BD9-81ED-4DB2-BD59-A6C34878D82A}">
                    <a16:rowId xmlns:a16="http://schemas.microsoft.com/office/drawing/2014/main" val="10004"/>
                  </a:ext>
                </a:extLst>
              </a:tr>
              <a:tr h="307340">
                <a:tc>
                  <a:txBody>
                    <a:bodyPr/>
                    <a:lstStyle/>
                    <a:p>
                      <a:r>
                        <a:rPr lang="en-US" b="1" dirty="0">
                          <a:solidFill>
                            <a:schemeClr val="bg1"/>
                          </a:solidFill>
                        </a:rPr>
                        <a:t>26</a:t>
                      </a:r>
                    </a:p>
                  </a:txBody>
                  <a:tcPr>
                    <a:solidFill>
                      <a:srgbClr val="00B050"/>
                    </a:solidFill>
                  </a:tcPr>
                </a:tc>
                <a:tc>
                  <a:txBody>
                    <a:bodyPr/>
                    <a:lstStyle/>
                    <a:p>
                      <a:r>
                        <a:rPr lang="en-US" b="1" dirty="0"/>
                        <a:t>27</a:t>
                      </a:r>
                    </a:p>
                  </a:txBody>
                  <a:tcPr>
                    <a:solidFill>
                      <a:schemeClr val="bg1"/>
                    </a:solidFill>
                  </a:tcPr>
                </a:tc>
                <a:tc>
                  <a:txBody>
                    <a:bodyPr/>
                    <a:lstStyle/>
                    <a:p>
                      <a:r>
                        <a:rPr lang="en-US" b="1" dirty="0"/>
                        <a:t>28</a:t>
                      </a:r>
                    </a:p>
                  </a:txBody>
                  <a:tcPr>
                    <a:solidFill>
                      <a:schemeClr val="bg1"/>
                    </a:solidFill>
                  </a:tcPr>
                </a:tc>
                <a:tc>
                  <a:txBody>
                    <a:bodyPr/>
                    <a:lstStyle/>
                    <a:p>
                      <a:r>
                        <a:rPr lang="en-US" b="1" dirty="0"/>
                        <a:t>29</a:t>
                      </a:r>
                    </a:p>
                  </a:txBody>
                  <a:tcPr>
                    <a:solidFill>
                      <a:schemeClr val="bg1"/>
                    </a:solidFill>
                  </a:tcPr>
                </a:tc>
                <a:tc>
                  <a:txBody>
                    <a:bodyPr/>
                    <a:lstStyle/>
                    <a:p>
                      <a:r>
                        <a:rPr lang="en-US" b="1" dirty="0"/>
                        <a:t>30</a:t>
                      </a:r>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extLst>
                  <a:ext uri="{0D108BD9-81ED-4DB2-BD59-A6C34878D82A}">
                    <a16:rowId xmlns:a16="http://schemas.microsoft.com/office/drawing/2014/main" val="10005"/>
                  </a:ext>
                </a:extLst>
              </a:tr>
            </a:tbl>
          </a:graphicData>
        </a:graphic>
      </p:graphicFrame>
      <p:sp>
        <p:nvSpPr>
          <p:cNvPr id="7" name="Rectangle 6"/>
          <p:cNvSpPr/>
          <p:nvPr/>
        </p:nvSpPr>
        <p:spPr>
          <a:xfrm>
            <a:off x="4847111" y="3671060"/>
            <a:ext cx="4065241" cy="58477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200" b="1" cap="none" spc="0" dirty="0">
                <a:ln w="1905"/>
                <a:solidFill>
                  <a:schemeClr val="accent2">
                    <a:lumMod val="50000"/>
                  </a:schemeClr>
                </a:solidFill>
                <a:effectLst>
                  <a:glow rad="127000">
                    <a:srgbClr val="FFFFCC"/>
                  </a:glow>
                  <a:innerShdw blurRad="69850" dist="43180" dir="5400000">
                    <a:srgbClr val="000000">
                      <a:alpha val="65000"/>
                    </a:srgbClr>
                  </a:innerShdw>
                </a:effectLst>
                <a:latin typeface="Arial Rounded MT Bold" pitchFamily="34" charset="0"/>
              </a:rPr>
              <a:t>Enoch’s</a:t>
            </a: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endPar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endParaRPr>
          </a:p>
        </p:txBody>
      </p:sp>
      <p:sp>
        <p:nvSpPr>
          <p:cNvPr id="8" name="TextBox 7"/>
          <p:cNvSpPr txBox="1"/>
          <p:nvPr/>
        </p:nvSpPr>
        <p:spPr>
          <a:xfrm>
            <a:off x="4853207" y="4652127"/>
            <a:ext cx="1746505" cy="341632"/>
          </a:xfrm>
          <a:prstGeom prst="rect">
            <a:avLst/>
          </a:prstGeom>
          <a:solidFill>
            <a:schemeClr val="accent2">
              <a:lumMod val="50000"/>
            </a:schemeClr>
          </a:solidFill>
          <a:effectLst>
            <a:glow rad="139700">
              <a:srgbClr val="FFFF00">
                <a:alpha val="95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lnSpc>
                <a:spcPct val="90000"/>
              </a:lnSpc>
            </a:pPr>
            <a:r>
              <a:rPr lang="en-US" b="1" dirty="0">
                <a:solidFill>
                  <a:schemeClr val="bg1"/>
                </a:solidFill>
                <a:latin typeface="Arial Rounded MT Bold" pitchFamily="34" charset="0"/>
              </a:rPr>
              <a:t>Enoch’s Year</a:t>
            </a:r>
          </a:p>
        </p:txBody>
      </p:sp>
      <p:graphicFrame>
        <p:nvGraphicFramePr>
          <p:cNvPr id="9" name="Table 8"/>
          <p:cNvGraphicFramePr>
            <a:graphicFrameLocks noGrp="1"/>
          </p:cNvGraphicFramePr>
          <p:nvPr>
            <p:extLst>
              <p:ext uri="{D42A27DB-BD31-4B8C-83A1-F6EECF244321}">
                <p14:modId xmlns:p14="http://schemas.microsoft.com/office/powerpoint/2010/main" val="1189322497"/>
              </p:ext>
            </p:extLst>
          </p:nvPr>
        </p:nvGraphicFramePr>
        <p:xfrm>
          <a:off x="411839" y="4272772"/>
          <a:ext cx="4261537" cy="2194560"/>
        </p:xfrm>
        <a:graphic>
          <a:graphicData uri="http://schemas.openxmlformats.org/drawingml/2006/table">
            <a:tbl>
              <a:tblPr firstRow="1" bandRow="1">
                <a:tableStyleId>{69C7853C-536D-4A76-A0AE-DD22124D55A5}</a:tableStyleId>
              </a:tblPr>
              <a:tblGrid>
                <a:gridCol w="608791">
                  <a:extLst>
                    <a:ext uri="{9D8B030D-6E8A-4147-A177-3AD203B41FA5}">
                      <a16:colId xmlns:a16="http://schemas.microsoft.com/office/drawing/2014/main" val="20000"/>
                    </a:ext>
                  </a:extLst>
                </a:gridCol>
                <a:gridCol w="608791">
                  <a:extLst>
                    <a:ext uri="{9D8B030D-6E8A-4147-A177-3AD203B41FA5}">
                      <a16:colId xmlns:a16="http://schemas.microsoft.com/office/drawing/2014/main" val="20001"/>
                    </a:ext>
                  </a:extLst>
                </a:gridCol>
                <a:gridCol w="608791">
                  <a:extLst>
                    <a:ext uri="{9D8B030D-6E8A-4147-A177-3AD203B41FA5}">
                      <a16:colId xmlns:a16="http://schemas.microsoft.com/office/drawing/2014/main" val="20002"/>
                    </a:ext>
                  </a:extLst>
                </a:gridCol>
                <a:gridCol w="608791">
                  <a:extLst>
                    <a:ext uri="{9D8B030D-6E8A-4147-A177-3AD203B41FA5}">
                      <a16:colId xmlns:a16="http://schemas.microsoft.com/office/drawing/2014/main" val="20003"/>
                    </a:ext>
                  </a:extLst>
                </a:gridCol>
                <a:gridCol w="608791">
                  <a:extLst>
                    <a:ext uri="{9D8B030D-6E8A-4147-A177-3AD203B41FA5}">
                      <a16:colId xmlns:a16="http://schemas.microsoft.com/office/drawing/2014/main" val="20004"/>
                    </a:ext>
                  </a:extLst>
                </a:gridCol>
                <a:gridCol w="608791">
                  <a:extLst>
                    <a:ext uri="{9D8B030D-6E8A-4147-A177-3AD203B41FA5}">
                      <a16:colId xmlns:a16="http://schemas.microsoft.com/office/drawing/2014/main" val="20005"/>
                    </a:ext>
                  </a:extLst>
                </a:gridCol>
                <a:gridCol w="608791">
                  <a:extLst>
                    <a:ext uri="{9D8B030D-6E8A-4147-A177-3AD203B41FA5}">
                      <a16:colId xmlns:a16="http://schemas.microsoft.com/office/drawing/2014/main" val="20006"/>
                    </a:ext>
                  </a:extLst>
                </a:gridCol>
              </a:tblGrid>
              <a:tr h="330811">
                <a:tc>
                  <a:txBody>
                    <a:bodyPr/>
                    <a:lstStyle/>
                    <a:p>
                      <a:pPr algn="ctr"/>
                      <a:r>
                        <a:rPr lang="en-US" b="1" dirty="0"/>
                        <a:t>1</a:t>
                      </a:r>
                      <a:r>
                        <a:rPr lang="en-US" b="1" baseline="30000" dirty="0"/>
                        <a:t>st</a:t>
                      </a:r>
                      <a:r>
                        <a:rPr lang="en-US" b="1" dirty="0"/>
                        <a:t> </a:t>
                      </a:r>
                    </a:p>
                  </a:txBody>
                  <a:tcPr/>
                </a:tc>
                <a:tc>
                  <a:txBody>
                    <a:bodyPr/>
                    <a:lstStyle/>
                    <a:p>
                      <a:pPr algn="ctr"/>
                      <a:r>
                        <a:rPr lang="en-US" b="1" dirty="0"/>
                        <a:t>2</a:t>
                      </a:r>
                      <a:r>
                        <a:rPr lang="en-US" b="1" baseline="30000" dirty="0"/>
                        <a:t>nd</a:t>
                      </a:r>
                      <a:r>
                        <a:rPr lang="en-US" b="1" dirty="0"/>
                        <a:t> </a:t>
                      </a:r>
                    </a:p>
                  </a:txBody>
                  <a:tcPr/>
                </a:tc>
                <a:tc>
                  <a:txBody>
                    <a:bodyPr/>
                    <a:lstStyle/>
                    <a:p>
                      <a:pPr algn="ctr"/>
                      <a:r>
                        <a:rPr lang="en-US" b="1" dirty="0"/>
                        <a:t>3</a:t>
                      </a:r>
                      <a:r>
                        <a:rPr lang="en-US" b="1" baseline="30000" dirty="0"/>
                        <a:t>rd</a:t>
                      </a:r>
                      <a:r>
                        <a:rPr lang="en-US" b="1" dirty="0"/>
                        <a:t> </a:t>
                      </a:r>
                    </a:p>
                  </a:txBody>
                  <a:tcPr/>
                </a:tc>
                <a:tc>
                  <a:txBody>
                    <a:bodyPr/>
                    <a:lstStyle/>
                    <a:p>
                      <a:pPr algn="ctr"/>
                      <a:r>
                        <a:rPr lang="en-US" b="1" dirty="0"/>
                        <a:t>4</a:t>
                      </a:r>
                      <a:r>
                        <a:rPr lang="en-US" b="1" baseline="30000" dirty="0"/>
                        <a:t>th</a:t>
                      </a:r>
                      <a:r>
                        <a:rPr lang="en-US" b="1" dirty="0"/>
                        <a:t> </a:t>
                      </a:r>
                    </a:p>
                  </a:txBody>
                  <a:tcPr/>
                </a:tc>
                <a:tc>
                  <a:txBody>
                    <a:bodyPr/>
                    <a:lstStyle/>
                    <a:p>
                      <a:pPr algn="ctr"/>
                      <a:r>
                        <a:rPr lang="en-US" b="1" dirty="0"/>
                        <a:t>5</a:t>
                      </a:r>
                      <a:r>
                        <a:rPr lang="en-US" b="1" baseline="30000" dirty="0"/>
                        <a:t>th</a:t>
                      </a:r>
                      <a:r>
                        <a:rPr lang="en-US" b="1" dirty="0"/>
                        <a:t> </a:t>
                      </a:r>
                    </a:p>
                  </a:txBody>
                  <a:tcPr/>
                </a:tc>
                <a:tc>
                  <a:txBody>
                    <a:bodyPr/>
                    <a:lstStyle/>
                    <a:p>
                      <a:pPr algn="ctr"/>
                      <a:r>
                        <a:rPr lang="en-US" b="1" dirty="0"/>
                        <a:t>6</a:t>
                      </a:r>
                      <a:r>
                        <a:rPr lang="en-US" b="1" baseline="30000" dirty="0"/>
                        <a:t>th</a:t>
                      </a:r>
                      <a:r>
                        <a:rPr lang="en-US" b="1" dirty="0"/>
                        <a:t> </a:t>
                      </a:r>
                    </a:p>
                  </a:txBody>
                  <a:tcPr/>
                </a:tc>
                <a:tc>
                  <a:txBody>
                    <a:bodyPr/>
                    <a:lstStyle/>
                    <a:p>
                      <a:pPr algn="ctr"/>
                      <a:r>
                        <a:rPr lang="en-US" b="1" dirty="0"/>
                        <a:t>7</a:t>
                      </a:r>
                      <a:r>
                        <a:rPr lang="en-US" b="1" baseline="30000" dirty="0"/>
                        <a:t>th</a:t>
                      </a:r>
                      <a:r>
                        <a:rPr lang="en-US" b="1" dirty="0"/>
                        <a:t> </a:t>
                      </a:r>
                    </a:p>
                  </a:txBody>
                  <a:tcPr/>
                </a:tc>
                <a:extLst>
                  <a:ext uri="{0D108BD9-81ED-4DB2-BD59-A6C34878D82A}">
                    <a16:rowId xmlns:a16="http://schemas.microsoft.com/office/drawing/2014/main" val="10000"/>
                  </a:ext>
                </a:extLst>
              </a:tr>
              <a:tr h="330811">
                <a:tc>
                  <a:txBody>
                    <a:bodyPr/>
                    <a:lstStyle/>
                    <a:p>
                      <a:r>
                        <a:rPr lang="en-US" b="1" dirty="0"/>
                        <a:t>1</a:t>
                      </a:r>
                    </a:p>
                  </a:txBody>
                  <a:tcPr>
                    <a:solidFill>
                      <a:schemeClr val="accent2">
                        <a:lumMod val="60000"/>
                        <a:lumOff val="40000"/>
                      </a:schemeClr>
                    </a:solidFill>
                  </a:tcPr>
                </a:tc>
                <a:tc>
                  <a:txBody>
                    <a:bodyPr/>
                    <a:lstStyle/>
                    <a:p>
                      <a:r>
                        <a:rPr lang="en-US" b="1" dirty="0"/>
                        <a:t>2</a:t>
                      </a:r>
                    </a:p>
                  </a:txBody>
                  <a:tcPr>
                    <a:solidFill>
                      <a:schemeClr val="bg1"/>
                    </a:solidFill>
                  </a:tcPr>
                </a:tc>
                <a:tc>
                  <a:txBody>
                    <a:bodyPr/>
                    <a:lstStyle/>
                    <a:p>
                      <a:r>
                        <a:rPr lang="en-US" b="1" dirty="0"/>
                        <a:t>3</a:t>
                      </a:r>
                    </a:p>
                  </a:txBody>
                  <a:tcPr>
                    <a:solidFill>
                      <a:schemeClr val="bg1"/>
                    </a:solidFill>
                  </a:tcPr>
                </a:tc>
                <a:tc>
                  <a:txBody>
                    <a:bodyPr/>
                    <a:lstStyle/>
                    <a:p>
                      <a:r>
                        <a:rPr lang="en-US" b="1" dirty="0"/>
                        <a:t>4</a:t>
                      </a:r>
                    </a:p>
                  </a:txBody>
                  <a:tcPr>
                    <a:solidFill>
                      <a:schemeClr val="bg1"/>
                    </a:solidFill>
                  </a:tcPr>
                </a:tc>
                <a:tc>
                  <a:txBody>
                    <a:bodyPr/>
                    <a:lstStyle/>
                    <a:p>
                      <a:r>
                        <a:rPr lang="en-US" b="1" dirty="0"/>
                        <a:t>5</a:t>
                      </a:r>
                    </a:p>
                  </a:txBody>
                  <a:tcPr>
                    <a:solidFill>
                      <a:schemeClr val="bg1"/>
                    </a:solidFill>
                  </a:tcPr>
                </a:tc>
                <a:tc>
                  <a:txBody>
                    <a:bodyPr/>
                    <a:lstStyle/>
                    <a:p>
                      <a:r>
                        <a:rPr lang="en-US" b="1" dirty="0"/>
                        <a:t>6</a:t>
                      </a:r>
                    </a:p>
                  </a:txBody>
                  <a:tcPr>
                    <a:solidFill>
                      <a:schemeClr val="bg1"/>
                    </a:solidFill>
                  </a:tcPr>
                </a:tc>
                <a:tc>
                  <a:txBody>
                    <a:bodyPr/>
                    <a:lstStyle/>
                    <a:p>
                      <a:r>
                        <a:rPr lang="en-US" b="1" dirty="0"/>
                        <a:t>7</a:t>
                      </a:r>
                    </a:p>
                  </a:txBody>
                  <a:tcPr>
                    <a:solidFill>
                      <a:schemeClr val="accent1">
                        <a:lumMod val="40000"/>
                        <a:lumOff val="60000"/>
                      </a:schemeClr>
                    </a:solidFill>
                  </a:tcPr>
                </a:tc>
                <a:extLst>
                  <a:ext uri="{0D108BD9-81ED-4DB2-BD59-A6C34878D82A}">
                    <a16:rowId xmlns:a16="http://schemas.microsoft.com/office/drawing/2014/main" val="10001"/>
                  </a:ext>
                </a:extLst>
              </a:tr>
              <a:tr h="330811">
                <a:tc>
                  <a:txBody>
                    <a:bodyPr/>
                    <a:lstStyle/>
                    <a:p>
                      <a:r>
                        <a:rPr lang="en-US" b="1" dirty="0"/>
                        <a:t>8</a:t>
                      </a:r>
                    </a:p>
                  </a:txBody>
                  <a:tcPr>
                    <a:solidFill>
                      <a:schemeClr val="bg1"/>
                    </a:solidFill>
                  </a:tcPr>
                </a:tc>
                <a:tc>
                  <a:txBody>
                    <a:bodyPr/>
                    <a:lstStyle/>
                    <a:p>
                      <a:r>
                        <a:rPr lang="en-US" b="1" dirty="0"/>
                        <a:t>9</a:t>
                      </a:r>
                    </a:p>
                  </a:txBody>
                  <a:tcPr>
                    <a:solidFill>
                      <a:schemeClr val="bg1"/>
                    </a:solidFill>
                  </a:tcPr>
                </a:tc>
                <a:tc>
                  <a:txBody>
                    <a:bodyPr/>
                    <a:lstStyle/>
                    <a:p>
                      <a:r>
                        <a:rPr lang="en-US" b="1" dirty="0"/>
                        <a:t>10</a:t>
                      </a:r>
                    </a:p>
                  </a:txBody>
                  <a:tcPr>
                    <a:solidFill>
                      <a:schemeClr val="bg1"/>
                    </a:solidFill>
                  </a:tcPr>
                </a:tc>
                <a:tc>
                  <a:txBody>
                    <a:bodyPr/>
                    <a:lstStyle/>
                    <a:p>
                      <a:r>
                        <a:rPr lang="en-US" b="1" dirty="0"/>
                        <a:t>11</a:t>
                      </a:r>
                    </a:p>
                  </a:txBody>
                  <a:tcPr>
                    <a:solidFill>
                      <a:schemeClr val="bg1"/>
                    </a:solidFill>
                  </a:tcPr>
                </a:tc>
                <a:tc>
                  <a:txBody>
                    <a:bodyPr/>
                    <a:lstStyle/>
                    <a:p>
                      <a:r>
                        <a:rPr lang="en-US" b="1" dirty="0"/>
                        <a:t>12</a:t>
                      </a:r>
                    </a:p>
                  </a:txBody>
                  <a:tcPr>
                    <a:solidFill>
                      <a:schemeClr val="bg1"/>
                    </a:solidFill>
                  </a:tcPr>
                </a:tc>
                <a:tc>
                  <a:txBody>
                    <a:bodyPr/>
                    <a:lstStyle/>
                    <a:p>
                      <a:r>
                        <a:rPr lang="en-US" b="1" dirty="0"/>
                        <a:t>13</a:t>
                      </a:r>
                    </a:p>
                  </a:txBody>
                  <a:tcPr>
                    <a:solidFill>
                      <a:schemeClr val="bg1"/>
                    </a:solidFill>
                  </a:tcPr>
                </a:tc>
                <a:tc>
                  <a:txBody>
                    <a:bodyPr/>
                    <a:lstStyle/>
                    <a:p>
                      <a:r>
                        <a:rPr lang="en-US" b="1" dirty="0">
                          <a:solidFill>
                            <a:srgbClr val="002060"/>
                          </a:solidFill>
                        </a:rPr>
                        <a:t>14</a:t>
                      </a:r>
                    </a:p>
                  </a:txBody>
                  <a:tcPr>
                    <a:gradFill>
                      <a:gsLst>
                        <a:gs pos="30000">
                          <a:srgbClr val="FF0000"/>
                        </a:gs>
                        <a:gs pos="61000">
                          <a:schemeClr val="accent1">
                            <a:lumMod val="40000"/>
                            <a:lumOff val="60000"/>
                          </a:schemeClr>
                        </a:gs>
                      </a:gsLst>
                      <a:lin ang="2700000" scaled="1"/>
                    </a:gradFill>
                  </a:tcPr>
                </a:tc>
                <a:extLst>
                  <a:ext uri="{0D108BD9-81ED-4DB2-BD59-A6C34878D82A}">
                    <a16:rowId xmlns:a16="http://schemas.microsoft.com/office/drawing/2014/main" val="10002"/>
                  </a:ext>
                </a:extLst>
              </a:tr>
              <a:tr h="330811">
                <a:tc>
                  <a:txBody>
                    <a:bodyPr/>
                    <a:lstStyle/>
                    <a:p>
                      <a:r>
                        <a:rPr lang="en-US" b="1" dirty="0">
                          <a:solidFill>
                            <a:schemeClr val="tx1"/>
                          </a:solidFill>
                        </a:rPr>
                        <a:t>15</a:t>
                      </a:r>
                    </a:p>
                  </a:txBody>
                  <a:tcPr>
                    <a:gradFill>
                      <a:gsLst>
                        <a:gs pos="42000">
                          <a:srgbClr val="00B050"/>
                        </a:gs>
                        <a:gs pos="57000">
                          <a:srgbClr val="CCFF99"/>
                        </a:gs>
                      </a:gsLst>
                      <a:lin ang="2700000" scaled="1"/>
                    </a:gradFill>
                  </a:tcPr>
                </a:tc>
                <a:tc>
                  <a:txBody>
                    <a:bodyPr/>
                    <a:lstStyle/>
                    <a:p>
                      <a:r>
                        <a:rPr lang="en-US" b="1" dirty="0"/>
                        <a:t>16</a:t>
                      </a:r>
                    </a:p>
                  </a:txBody>
                  <a:tcPr>
                    <a:solidFill>
                      <a:srgbClr val="CCFF99"/>
                    </a:solidFill>
                  </a:tcPr>
                </a:tc>
                <a:tc>
                  <a:txBody>
                    <a:bodyPr/>
                    <a:lstStyle/>
                    <a:p>
                      <a:r>
                        <a:rPr lang="en-US" b="1" dirty="0"/>
                        <a:t>17</a:t>
                      </a:r>
                    </a:p>
                  </a:txBody>
                  <a:tcPr>
                    <a:solidFill>
                      <a:srgbClr val="CCFF99"/>
                    </a:solidFill>
                  </a:tcPr>
                </a:tc>
                <a:tc>
                  <a:txBody>
                    <a:bodyPr/>
                    <a:lstStyle/>
                    <a:p>
                      <a:r>
                        <a:rPr lang="en-US" b="1" dirty="0"/>
                        <a:t>18</a:t>
                      </a:r>
                    </a:p>
                  </a:txBody>
                  <a:tcPr>
                    <a:solidFill>
                      <a:srgbClr val="CCFF99"/>
                    </a:solidFill>
                  </a:tcPr>
                </a:tc>
                <a:tc>
                  <a:txBody>
                    <a:bodyPr/>
                    <a:lstStyle/>
                    <a:p>
                      <a:r>
                        <a:rPr lang="en-US" b="1" dirty="0"/>
                        <a:t>19</a:t>
                      </a:r>
                    </a:p>
                  </a:txBody>
                  <a:tcPr>
                    <a:solidFill>
                      <a:srgbClr val="CCFF99"/>
                    </a:solidFill>
                  </a:tcPr>
                </a:tc>
                <a:tc>
                  <a:txBody>
                    <a:bodyPr/>
                    <a:lstStyle/>
                    <a:p>
                      <a:r>
                        <a:rPr lang="en-US" b="1" dirty="0"/>
                        <a:t>20</a:t>
                      </a:r>
                    </a:p>
                  </a:txBody>
                  <a:tcPr>
                    <a:solidFill>
                      <a:srgbClr val="CCFF99"/>
                    </a:solidFill>
                  </a:tcPr>
                </a:tc>
                <a:tc>
                  <a:txBody>
                    <a:bodyPr/>
                    <a:lstStyle/>
                    <a:p>
                      <a:r>
                        <a:rPr lang="en-US" b="1" dirty="0"/>
                        <a:t>21</a:t>
                      </a:r>
                    </a:p>
                  </a:txBody>
                  <a:tcPr>
                    <a:gradFill flip="none" rotWithShape="1">
                      <a:gsLst>
                        <a:gs pos="30000">
                          <a:srgbClr val="CCFF99"/>
                        </a:gs>
                        <a:gs pos="70000">
                          <a:schemeClr val="accent1">
                            <a:lumMod val="90000"/>
                            <a:lumOff val="10000"/>
                          </a:schemeClr>
                        </a:gs>
                      </a:gsLst>
                      <a:lin ang="2700000" scaled="1"/>
                      <a:tileRect/>
                    </a:gradFill>
                  </a:tcPr>
                </a:tc>
                <a:extLst>
                  <a:ext uri="{0D108BD9-81ED-4DB2-BD59-A6C34878D82A}">
                    <a16:rowId xmlns:a16="http://schemas.microsoft.com/office/drawing/2014/main" val="10003"/>
                  </a:ext>
                </a:extLst>
              </a:tr>
              <a:tr h="330811">
                <a:tc>
                  <a:txBody>
                    <a:bodyPr/>
                    <a:lstStyle/>
                    <a:p>
                      <a:r>
                        <a:rPr lang="en-US" b="1" dirty="0"/>
                        <a:t>22</a:t>
                      </a:r>
                    </a:p>
                  </a:txBody>
                  <a:tcPr>
                    <a:solidFill>
                      <a:schemeClr val="bg1"/>
                    </a:solidFill>
                  </a:tcPr>
                </a:tc>
                <a:tc>
                  <a:txBody>
                    <a:bodyPr/>
                    <a:lstStyle/>
                    <a:p>
                      <a:r>
                        <a:rPr lang="en-US" b="1" dirty="0"/>
                        <a:t>23</a:t>
                      </a:r>
                    </a:p>
                  </a:txBody>
                  <a:tcPr>
                    <a:solidFill>
                      <a:schemeClr val="bg1"/>
                    </a:solidFill>
                  </a:tcPr>
                </a:tc>
                <a:tc>
                  <a:txBody>
                    <a:bodyPr/>
                    <a:lstStyle/>
                    <a:p>
                      <a:r>
                        <a:rPr lang="en-US" b="1" dirty="0"/>
                        <a:t>24</a:t>
                      </a:r>
                    </a:p>
                  </a:txBody>
                  <a:tcPr>
                    <a:solidFill>
                      <a:schemeClr val="bg1"/>
                    </a:solidFill>
                  </a:tcPr>
                </a:tc>
                <a:tc>
                  <a:txBody>
                    <a:bodyPr/>
                    <a:lstStyle/>
                    <a:p>
                      <a:r>
                        <a:rPr lang="en-US" b="1" dirty="0"/>
                        <a:t>25</a:t>
                      </a:r>
                    </a:p>
                  </a:txBody>
                  <a:tcPr>
                    <a:solidFill>
                      <a:schemeClr val="bg1"/>
                    </a:solidFill>
                  </a:tcPr>
                </a:tc>
                <a:tc>
                  <a:txBody>
                    <a:bodyPr/>
                    <a:lstStyle/>
                    <a:p>
                      <a:r>
                        <a:rPr lang="en-US" b="1" dirty="0"/>
                        <a:t>26</a:t>
                      </a:r>
                    </a:p>
                  </a:txBody>
                  <a:tcPr>
                    <a:solidFill>
                      <a:schemeClr val="bg1"/>
                    </a:solidFill>
                  </a:tcPr>
                </a:tc>
                <a:tc>
                  <a:txBody>
                    <a:bodyPr/>
                    <a:lstStyle/>
                    <a:p>
                      <a:r>
                        <a:rPr lang="en-US" b="1" dirty="0"/>
                        <a:t>27</a:t>
                      </a:r>
                    </a:p>
                  </a:txBody>
                  <a:tcPr>
                    <a:solidFill>
                      <a:schemeClr val="bg1"/>
                    </a:solidFill>
                  </a:tcPr>
                </a:tc>
                <a:tc>
                  <a:txBody>
                    <a:bodyPr/>
                    <a:lstStyle/>
                    <a:p>
                      <a:r>
                        <a:rPr lang="en-US" b="1" dirty="0"/>
                        <a:t>28</a:t>
                      </a:r>
                    </a:p>
                  </a:txBody>
                  <a:tcPr>
                    <a:solidFill>
                      <a:schemeClr val="accent1">
                        <a:lumMod val="40000"/>
                        <a:lumOff val="60000"/>
                      </a:schemeClr>
                    </a:solidFill>
                  </a:tcPr>
                </a:tc>
                <a:extLst>
                  <a:ext uri="{0D108BD9-81ED-4DB2-BD59-A6C34878D82A}">
                    <a16:rowId xmlns:a16="http://schemas.microsoft.com/office/drawing/2014/main" val="10004"/>
                  </a:ext>
                </a:extLst>
              </a:tr>
              <a:tr h="330811">
                <a:tc>
                  <a:txBody>
                    <a:bodyPr/>
                    <a:lstStyle/>
                    <a:p>
                      <a:r>
                        <a:rPr lang="en-US" b="1" dirty="0"/>
                        <a:t>29</a:t>
                      </a:r>
                    </a:p>
                  </a:txBody>
                  <a:tcPr>
                    <a:solidFill>
                      <a:schemeClr val="bg1"/>
                    </a:solidFill>
                  </a:tcPr>
                </a:tc>
                <a:tc>
                  <a:txBody>
                    <a:bodyPr/>
                    <a:lstStyle/>
                    <a:p>
                      <a:r>
                        <a:rPr lang="en-US" b="1" dirty="0"/>
                        <a:t>30</a:t>
                      </a:r>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tc>
                  <a:txBody>
                    <a:bodyPr/>
                    <a:lstStyle/>
                    <a:p>
                      <a:endParaRPr lang="en-US" b="1" dirty="0"/>
                    </a:p>
                  </a:txBody>
                  <a:tcPr>
                    <a:solidFill>
                      <a:schemeClr val="bg1"/>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406176" y="3676269"/>
            <a:ext cx="4267200" cy="584775"/>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200" b="1" dirty="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Jo</a:t>
            </a:r>
            <a:r>
              <a:rPr lang="en-US" sz="3200" b="1" cap="none" spc="0" dirty="0">
                <a:ln w="1905"/>
                <a:solidFill>
                  <a:srgbClr val="00B050"/>
                </a:solidFill>
                <a:effectLst>
                  <a:glow rad="127000">
                    <a:srgbClr val="FFFFCC"/>
                  </a:glow>
                  <a:innerShdw blurRad="69850" dist="43180" dir="5400000">
                    <a:srgbClr val="000000">
                      <a:alpha val="65000"/>
                    </a:srgbClr>
                  </a:innerShdw>
                </a:effectLst>
                <a:latin typeface="Arial Rounded MT Bold" pitchFamily="34" charset="0"/>
              </a:rPr>
              <a:t>shua’s</a:t>
            </a: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FFCC"/>
                  </a:glow>
                  <a:innerShdw blurRad="69850" dist="43180" dir="5400000">
                    <a:srgbClr val="000000">
                      <a:alpha val="65000"/>
                    </a:srgbClr>
                  </a:innerShdw>
                </a:effectLst>
                <a:latin typeface="Arial Rounded MT Bold" pitchFamily="34" charset="0"/>
              </a:rPr>
              <a:t> Passover</a:t>
            </a:r>
          </a:p>
        </p:txBody>
      </p:sp>
      <p:sp>
        <p:nvSpPr>
          <p:cNvPr id="11" name="TextBox 10"/>
          <p:cNvSpPr txBox="1"/>
          <p:nvPr/>
        </p:nvSpPr>
        <p:spPr>
          <a:xfrm>
            <a:off x="1671096" y="6101572"/>
            <a:ext cx="2392680" cy="369332"/>
          </a:xfrm>
          <a:prstGeom prst="rect">
            <a:avLst/>
          </a:prstGeom>
          <a:solidFill>
            <a:srgbClr val="00B050"/>
          </a:solidFill>
          <a:effectLst>
            <a:glow rad="228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38100" h="38100" prst="angle"/>
            </a:sp3d>
          </a:bodyPr>
          <a:lstStyle/>
          <a:p>
            <a:pPr algn="ctr">
              <a:lnSpc>
                <a:spcPct val="90000"/>
              </a:lnSpc>
            </a:pPr>
            <a:r>
              <a:rPr lang="en-US" sz="2000" b="1" dirty="0">
                <a:solidFill>
                  <a:srgbClr val="006600"/>
                </a:solidFill>
                <a:latin typeface="Arial Rounded MT Bold" pitchFamily="34" charset="0"/>
              </a:rPr>
              <a:t>Year of Joshua</a:t>
            </a:r>
          </a:p>
        </p:txBody>
      </p:sp>
      <p:sp>
        <p:nvSpPr>
          <p:cNvPr id="3" name="TextBox 2"/>
          <p:cNvSpPr txBox="1"/>
          <p:nvPr/>
        </p:nvSpPr>
        <p:spPr>
          <a:xfrm>
            <a:off x="3048000" y="2759075"/>
            <a:ext cx="5867400" cy="707886"/>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0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Enoch’s Wave Sheaf is </a:t>
            </a:r>
            <a:r>
              <a:rPr lang="en-US" sz="2000" b="1" u="sng" dirty="0">
                <a:ln w="1905">
                  <a:solidFill>
                    <a:srgbClr val="C00000"/>
                  </a:solidFill>
                </a:ln>
                <a:solidFill>
                  <a:srgbClr val="FF0000"/>
                </a:solidFill>
                <a:effectLst>
                  <a:innerShdw blurRad="69850" dist="43180" dir="5400000">
                    <a:srgbClr val="000000">
                      <a:alpha val="65000"/>
                    </a:srgbClr>
                  </a:innerShdw>
                </a:effectLst>
                <a:latin typeface="Arial Rounded MT Bold" pitchFamily="34" charset="0"/>
              </a:rPr>
              <a:t>alwa</a:t>
            </a:r>
            <a:r>
              <a:rPr lang="en-US" sz="2000" b="1" dirty="0">
                <a:ln w="1905">
                  <a:solidFill>
                    <a:srgbClr val="C00000"/>
                  </a:solidFill>
                </a:ln>
                <a:solidFill>
                  <a:srgbClr val="FF0000"/>
                </a:solidFill>
                <a:effectLst>
                  <a:innerShdw blurRad="69850" dist="43180" dir="5400000">
                    <a:srgbClr val="000000">
                      <a:alpha val="65000"/>
                    </a:srgbClr>
                  </a:innerShdw>
                </a:effectLst>
                <a:latin typeface="Arial Rounded MT Bold" pitchFamily="34" charset="0"/>
              </a:rPr>
              <a:t>y</a:t>
            </a:r>
            <a:r>
              <a:rPr lang="en-US" sz="2000" b="1" u="sng" dirty="0">
                <a:ln w="1905">
                  <a:solidFill>
                    <a:srgbClr val="C00000"/>
                  </a:solidFill>
                </a:ln>
                <a:solidFill>
                  <a:srgbClr val="FF0000"/>
                </a:solidFill>
                <a:effectLst>
                  <a:innerShdw blurRad="69850" dist="43180" dir="5400000">
                    <a:srgbClr val="000000">
                      <a:alpha val="65000"/>
                    </a:srgbClr>
                  </a:innerShdw>
                </a:effectLst>
                <a:latin typeface="Arial Rounded MT Bold" pitchFamily="34" charset="0"/>
              </a:rPr>
              <a:t>s</a:t>
            </a:r>
            <a:r>
              <a:rPr lang="en-US" sz="20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on </a:t>
            </a:r>
            <a:r>
              <a:rPr lang="en-US" sz="2000" b="1" dirty="0">
                <a:ln w="1905">
                  <a:solidFill>
                    <a:srgbClr val="C00000"/>
                  </a:solidFill>
                </a:ln>
                <a:solidFill>
                  <a:srgbClr val="A20036"/>
                </a:solidFill>
                <a:effectLst>
                  <a:innerShdw blurRad="69850" dist="43180" dir="5400000">
                    <a:srgbClr val="000000">
                      <a:alpha val="65000"/>
                    </a:srgbClr>
                  </a:innerShdw>
                </a:effectLst>
                <a:latin typeface="Arial Rounded MT Bold" pitchFamily="34" charset="0"/>
              </a:rPr>
              <a:t>Abib 26</a:t>
            </a:r>
            <a:r>
              <a:rPr lang="en-US" sz="2000" b="1" baseline="30000" dirty="0">
                <a:ln w="1905">
                  <a:solidFill>
                    <a:srgbClr val="C00000"/>
                  </a:solidFill>
                </a:ln>
                <a:solidFill>
                  <a:srgbClr val="A20036"/>
                </a:solidFill>
                <a:effectLst>
                  <a:innerShdw blurRad="69850" dist="43180" dir="5400000">
                    <a:srgbClr val="000000">
                      <a:alpha val="65000"/>
                    </a:srgbClr>
                  </a:innerShdw>
                </a:effectLst>
                <a:latin typeface="Arial Rounded MT Bold" pitchFamily="34" charset="0"/>
              </a:rPr>
              <a:t>th</a:t>
            </a:r>
            <a:r>
              <a:rPr lang="en-US" sz="2000" b="1" dirty="0">
                <a:ln w="1905">
                  <a:solidFill>
                    <a:srgbClr val="C00000"/>
                  </a:solidFill>
                </a:ln>
                <a:solidFill>
                  <a:srgbClr val="A20036"/>
                </a:solidFill>
                <a:effectLst>
                  <a:innerShdw blurRad="69850" dist="43180" dir="5400000">
                    <a:srgbClr val="000000">
                      <a:alpha val="65000"/>
                    </a:srgbClr>
                  </a:innerShdw>
                </a:effectLst>
                <a:latin typeface="Arial Rounded MT Bold" pitchFamily="34" charset="0"/>
              </a:rPr>
              <a:t> OUTSIDE</a:t>
            </a:r>
            <a:r>
              <a:rPr lang="en-US" sz="20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the week of the </a:t>
            </a:r>
            <a:r>
              <a:rPr lang="en-US" sz="2000" b="1" dirty="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rPr>
              <a:t>Passover </a:t>
            </a:r>
            <a:r>
              <a:rPr lang="en-US" b="1" dirty="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rPr>
              <a:t>Festival</a:t>
            </a:r>
            <a:r>
              <a:rPr lang="en-US" sz="2000" b="1" dirty="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rPr>
              <a:t>.</a:t>
            </a:r>
            <a:endParaRPr lang="en-US" b="1" dirty="0">
              <a:ln w="1905">
                <a:solidFill>
                  <a:srgbClr val="006600"/>
                </a:solidFill>
              </a:ln>
              <a:solidFill>
                <a:srgbClr val="00B050"/>
              </a:solidFill>
              <a:effectLst>
                <a:innerShdw blurRad="69850" dist="43180" dir="5400000">
                  <a:srgbClr val="000000">
                    <a:alpha val="65000"/>
                  </a:srgbClr>
                </a:innerShdw>
              </a:effectLst>
              <a:latin typeface="Arial Rounded MT Bold" pitchFamily="34" charset="0"/>
            </a:endParaRPr>
          </a:p>
        </p:txBody>
      </p:sp>
      <p:sp>
        <p:nvSpPr>
          <p:cNvPr id="13" name="Rectangle 12"/>
          <p:cNvSpPr/>
          <p:nvPr/>
        </p:nvSpPr>
        <p:spPr>
          <a:xfrm>
            <a:off x="4788842" y="6066130"/>
            <a:ext cx="728872" cy="410870"/>
          </a:xfrm>
          <a:prstGeom prst="rect">
            <a:avLst/>
          </a:prstGeom>
          <a:noFill/>
          <a:ln w="57150">
            <a:solidFill>
              <a:srgbClr val="FFFF00"/>
            </a:solidFill>
          </a:ln>
          <a:effectLst>
            <a:glow rad="88900">
              <a:srgbClr val="FF0000"/>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389233" y="5339990"/>
            <a:ext cx="647879" cy="410870"/>
          </a:xfrm>
          <a:prstGeom prst="rect">
            <a:avLst/>
          </a:prstGeom>
          <a:noFill/>
          <a:ln w="57150">
            <a:solidFill>
              <a:srgbClr val="FFFF00"/>
            </a:solidFill>
          </a:ln>
          <a:effectLst>
            <a:glow rad="101600">
              <a:schemeClr val="accent3">
                <a:lumMod val="50000"/>
                <a:alpha val="89000"/>
              </a:schemeClr>
            </a:glow>
            <a:softEdge rad="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6" descr="C:\Users\Rae\Desktop\wheat 5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3333" l="0" r="87582"/>
                    </a14:imgEffect>
                  </a14:imgLayer>
                </a14:imgProps>
              </a:ext>
              <a:ext uri="{28A0092B-C50C-407E-A947-70E740481C1C}">
                <a14:useLocalDpi xmlns:a14="http://schemas.microsoft.com/office/drawing/2010/main"/>
              </a:ext>
            </a:extLst>
          </a:blip>
          <a:srcRect/>
          <a:stretch>
            <a:fillRect/>
          </a:stretch>
        </p:blipFill>
        <p:spPr bwMode="auto">
          <a:xfrm>
            <a:off x="-58270" y="5021459"/>
            <a:ext cx="571321" cy="1080113"/>
          </a:xfrm>
          <a:prstGeom prst="rect">
            <a:avLst/>
          </a:prstGeom>
          <a:noFill/>
          <a:effectLst>
            <a:glow rad="127000">
              <a:schemeClr val="bg1">
                <a:alpha val="74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09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out)">
                                      <p:cBhvr>
                                        <p:cTn id="7" dur="1750"/>
                                        <p:tgtEl>
                                          <p:spTgt spid="5">
                                            <p:txEl>
                                              <p:pRg st="2" end="2"/>
                                            </p:txEl>
                                          </p:spTgt>
                                        </p:tgtEl>
                                      </p:cBhvr>
                                    </p:animEffect>
                                  </p:childTnLst>
                                </p:cTn>
                              </p:par>
                            </p:childTnLst>
                          </p:cTn>
                        </p:par>
                        <p:par>
                          <p:cTn id="8" fill="hold">
                            <p:stCondLst>
                              <p:cond delay="175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1250"/>
                                        <p:tgtEl>
                                          <p:spTgt spid="9"/>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500"/>
                                        <p:tgtEl>
                                          <p:spTgt spid="11"/>
                                        </p:tgtEl>
                                      </p:cBhvr>
                                    </p:animEffect>
                                  </p:childTnLst>
                                </p:cTn>
                              </p:par>
                            </p:childTnLst>
                          </p:cTn>
                        </p:par>
                        <p:par>
                          <p:cTn id="21" fill="hold">
                            <p:stCondLst>
                              <p:cond delay="2750"/>
                            </p:stCondLst>
                            <p:childTnLst>
                              <p:par>
                                <p:cTn id="22" presetID="21" presetClass="entr" presetSubtype="8" repeatCount="3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8)">
                                      <p:cBhvr>
                                        <p:cTn id="24" dur="1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1250"/>
                                        <p:tgtEl>
                                          <p:spTgt spid="6"/>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500"/>
                                        <p:tgtEl>
                                          <p:spTgt spid="8"/>
                                        </p:tgtEl>
                                      </p:cBhvr>
                                    </p:animEffect>
                                  </p:childTnLst>
                                </p:cTn>
                              </p:par>
                            </p:childTnLst>
                          </p:cTn>
                        </p:par>
                        <p:par>
                          <p:cTn id="34" fill="hold">
                            <p:stCondLst>
                              <p:cond delay="2750"/>
                            </p:stCondLst>
                            <p:childTnLst>
                              <p:par>
                                <p:cTn id="35" presetID="21" presetClass="entr" presetSubtype="8" repeatCount="3000"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wheel(8)">
                                      <p:cBhvr>
                                        <p:cTn id="3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57</a:t>
            </a:fld>
            <a:endParaRPr lang="en-US"/>
          </a:p>
        </p:txBody>
      </p:sp>
      <p:pic>
        <p:nvPicPr>
          <p:cNvPr id="2050" name="Picture 2" descr="C:\Users\Rae\Desktop\Enoch-Zadok PPT &amp; Firstfruits festiv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914400"/>
            <a:ext cx="8610600" cy="5388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2400" y="152400"/>
            <a:ext cx="88392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a:ln w="11430"/>
                <a:solidFill>
                  <a:srgbClr val="FF0000"/>
                </a:solidFill>
                <a:effectLst>
                  <a:outerShdw blurRad="76200" dist="50800" dir="5400000" algn="tl" rotWithShape="0">
                    <a:srgbClr val="000000">
                      <a:alpha val="65000"/>
                    </a:srgbClr>
                  </a:outerShdw>
                </a:effectLst>
              </a:rPr>
              <a:t>Enoch/</a:t>
            </a:r>
            <a:r>
              <a:rPr lang="en-US" sz="4400" spc="50" dirty="0" err="1">
                <a:ln w="11430"/>
                <a:solidFill>
                  <a:srgbClr val="FF0000"/>
                </a:solidFill>
                <a:effectLst>
                  <a:outerShdw blurRad="76200" dist="50800" dir="5400000" algn="tl" rotWithShape="0">
                    <a:srgbClr val="000000">
                      <a:alpha val="65000"/>
                    </a:srgbClr>
                  </a:outerShdw>
                </a:effectLst>
              </a:rPr>
              <a:t>Zadok</a:t>
            </a:r>
            <a:r>
              <a:rPr lang="en-US" sz="4400" spc="50" dirty="0">
                <a:ln w="11430"/>
                <a:solidFill>
                  <a:srgbClr val="FF0000"/>
                </a:solidFill>
                <a:effectLst>
                  <a:outerShdw blurRad="76200" dist="50800" dir="5400000" algn="tl" rotWithShape="0">
                    <a:srgbClr val="000000">
                      <a:alpha val="65000"/>
                    </a:srgbClr>
                  </a:outerShdw>
                </a:effectLst>
              </a:rPr>
              <a:t> Firstfruits Festival</a:t>
            </a:r>
          </a:p>
        </p:txBody>
      </p:sp>
      <p:sp>
        <p:nvSpPr>
          <p:cNvPr id="7" name="Title 1"/>
          <p:cNvSpPr txBox="1">
            <a:spLocks/>
          </p:cNvSpPr>
          <p:nvPr/>
        </p:nvSpPr>
        <p:spPr>
          <a:xfrm>
            <a:off x="609600" y="5583000"/>
            <a:ext cx="8839200" cy="1447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Enoch’s Firstfruits is OUTSIDE </a:t>
            </a:r>
            <a:b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of the Passover Spring Festival</a:t>
            </a:r>
            <a:br>
              <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endPar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endParaRPr>
          </a:p>
        </p:txBody>
      </p:sp>
      <p:sp>
        <p:nvSpPr>
          <p:cNvPr id="8" name="Rectangle 7"/>
          <p:cNvSpPr/>
          <p:nvPr/>
        </p:nvSpPr>
        <p:spPr>
          <a:xfrm>
            <a:off x="2667000" y="4315853"/>
            <a:ext cx="4114800" cy="2286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2068188"/>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609600" y="2667000"/>
            <a:ext cx="2057400" cy="1447800"/>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ln w="12700">
                  <a:solidFill>
                    <a:srgbClr val="002060"/>
                  </a:solidFill>
                  <a:prstDash val="solid"/>
                </a:ln>
                <a:solidFill>
                  <a:srgbClr val="0070C0"/>
                </a:solidFill>
                <a:effectLst>
                  <a:innerShdw blurRad="114300">
                    <a:prstClr val="black"/>
                  </a:innerShdw>
                </a:effectLst>
                <a:latin typeface="Trebuchet MS" pitchFamily="34" charset="0"/>
              </a:rPr>
              <a:t>Sabbath dates</a:t>
            </a:r>
            <a:r>
              <a:rPr lang="en-US" sz="18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for Enoch’s </a:t>
            </a:r>
            <a:br>
              <a:rPr lang="en-US" sz="18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br>
            <a:r>
              <a:rPr lang="en-US" sz="18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1</a:t>
            </a:r>
            <a:r>
              <a:rPr lang="en-US" sz="1800" baseline="300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st</a:t>
            </a:r>
            <a:r>
              <a:rPr lang="en-US" sz="18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month are: 4</a:t>
            </a:r>
            <a:r>
              <a:rPr lang="en-US" sz="1800" baseline="300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th</a:t>
            </a:r>
            <a:r>
              <a:rPr lang="en-US" sz="18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11</a:t>
            </a:r>
            <a:r>
              <a:rPr lang="en-US" sz="1800" baseline="300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th</a:t>
            </a:r>
            <a:r>
              <a:rPr lang="en-US" sz="18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a:t>
            </a:r>
            <a:br>
              <a:rPr lang="en-US" sz="18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br>
            <a:r>
              <a:rPr lang="en-US" sz="18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18</a:t>
            </a:r>
            <a:r>
              <a:rPr lang="en-US" sz="1800" baseline="300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th</a:t>
            </a:r>
            <a:r>
              <a:rPr lang="en-US" sz="1800" dirty="0">
                <a:ln w="12700">
                  <a:solidFill>
                    <a:schemeClr val="tx2">
                      <a:satMod val="155000"/>
                    </a:schemeClr>
                  </a:solidFill>
                  <a:prstDash val="solid"/>
                </a:ln>
                <a:solidFill>
                  <a:schemeClr val="bg2">
                    <a:tint val="85000"/>
                    <a:satMod val="155000"/>
                  </a:schemeClr>
                </a:solidFill>
                <a:effectLst>
                  <a:innerShdw blurRad="114300">
                    <a:prstClr val="black"/>
                  </a:innerShdw>
                </a:effectLst>
                <a:latin typeface="Trebuchet MS" pitchFamily="34" charset="0"/>
              </a:rPr>
              <a:t>, </a:t>
            </a:r>
            <a:r>
              <a:rPr lang="en-US" sz="1800" dirty="0">
                <a:ln w="12700">
                  <a:solidFill>
                    <a:srgbClr val="FF0000"/>
                  </a:solidFill>
                  <a:prstDash val="solid"/>
                </a:ln>
                <a:solidFill>
                  <a:srgbClr val="C00000"/>
                </a:solidFill>
                <a:effectLst>
                  <a:innerShdw blurRad="114300">
                    <a:prstClr val="black"/>
                  </a:innerShdw>
                </a:effectLst>
                <a:latin typeface="Trebuchet MS" pitchFamily="34" charset="0"/>
              </a:rPr>
              <a:t>25</a:t>
            </a:r>
            <a:r>
              <a:rPr lang="en-US" sz="1800" baseline="30000" dirty="0">
                <a:ln w="12700">
                  <a:solidFill>
                    <a:srgbClr val="FF0000"/>
                  </a:solidFill>
                  <a:prstDash val="solid"/>
                </a:ln>
                <a:solidFill>
                  <a:srgbClr val="C00000"/>
                </a:solidFill>
                <a:effectLst>
                  <a:innerShdw blurRad="114300">
                    <a:prstClr val="black"/>
                  </a:innerShdw>
                </a:effectLst>
                <a:latin typeface="Trebuchet MS" pitchFamily="34" charset="0"/>
              </a:rPr>
              <a:t>th</a:t>
            </a:r>
            <a:r>
              <a:rPr lang="en-US" sz="1800" dirty="0">
                <a:ln w="12700">
                  <a:solidFill>
                    <a:srgbClr val="FF0000"/>
                  </a:solidFill>
                  <a:prstDash val="solid"/>
                </a:ln>
                <a:solidFill>
                  <a:srgbClr val="C00000"/>
                </a:solidFill>
                <a:effectLst>
                  <a:innerShdw blurRad="114300">
                    <a:prstClr val="black"/>
                  </a:innerShdw>
                </a:effectLst>
                <a:latin typeface="Trebuchet MS" pitchFamily="34" charset="0"/>
              </a:rPr>
              <a:t>. </a:t>
            </a:r>
          </a:p>
        </p:txBody>
      </p:sp>
      <p:sp>
        <p:nvSpPr>
          <p:cNvPr id="13" name="TextBox 29"/>
          <p:cNvSpPr txBox="1"/>
          <p:nvPr/>
        </p:nvSpPr>
        <p:spPr>
          <a:xfrm>
            <a:off x="304800" y="1566424"/>
            <a:ext cx="1823554" cy="501764"/>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wordArtVert"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a:ln w="11430"/>
                <a:solidFill>
                  <a:srgbClr val="F8F8F8"/>
                </a:solidFill>
                <a:effectLst>
                  <a:outerShdw blurRad="25400" algn="tl" rotWithShape="0">
                    <a:srgbClr val="000000">
                      <a:alpha val="43000"/>
                    </a:srgbClr>
                  </a:outerShdw>
                </a:effectLst>
              </a:rPr>
              <a:t>R</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V</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I</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W</a:t>
            </a:r>
          </a:p>
        </p:txBody>
      </p:sp>
    </p:spTree>
    <p:extLst>
      <p:ext uri="{BB962C8B-B14F-4D97-AF65-F5344CB8AC3E}">
        <p14:creationId xmlns:p14="http://schemas.microsoft.com/office/powerpoint/2010/main" val="1509868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1500"/>
                                        <p:tgtEl>
                                          <p:spTgt spid="10">
                                            <p:txEl>
                                              <p:pRg st="0" end="0"/>
                                            </p:txEl>
                                          </p:spTgt>
                                        </p:tgtEl>
                                      </p:cBhvr>
                                    </p:animEffect>
                                  </p:childTnLst>
                                </p:cTn>
                              </p:par>
                            </p:childTnLst>
                          </p:cTn>
                        </p:par>
                        <p:par>
                          <p:cTn id="13" fill="hold">
                            <p:stCondLst>
                              <p:cond delay="1500"/>
                            </p:stCondLst>
                            <p:childTnLst>
                              <p:par>
                                <p:cTn id="14" presetID="21" presetClass="entr" presetSubtype="1"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3000"/>
                                        <p:tgtEl>
                                          <p:spTgt spid="8"/>
                                        </p:tgtEl>
                                      </p:cBhvr>
                                    </p:animEffect>
                                  </p:childTnLst>
                                </p:cTn>
                              </p:par>
                            </p:childTnLst>
                          </p:cTn>
                        </p:par>
                        <p:par>
                          <p:cTn id="17" fill="hold">
                            <p:stCondLst>
                              <p:cond delay="5500"/>
                            </p:stCondLst>
                            <p:childTnLst>
                              <p:par>
                                <p:cTn id="18" presetID="22" presetClass="entr" presetSubtype="1" fill="hold" nodeType="afterEffect">
                                  <p:stCondLst>
                                    <p:cond delay="10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up)">
                                      <p:cBhvr>
                                        <p:cTn id="20"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t>58</a:t>
            </a:fld>
            <a:endParaRPr lang="en-US" dirty="0"/>
          </a:p>
        </p:txBody>
      </p:sp>
      <p:sp>
        <p:nvSpPr>
          <p:cNvPr id="5" name="Title 1"/>
          <p:cNvSpPr txBox="1">
            <a:spLocks/>
          </p:cNvSpPr>
          <p:nvPr/>
        </p:nvSpPr>
        <p:spPr>
          <a:xfrm>
            <a:off x="-49530" y="76200"/>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pc="50" dirty="0">
                <a:ln w="11430"/>
                <a:solidFill>
                  <a:srgbClr val="66CCFF"/>
                </a:solidFill>
                <a:effectLst>
                  <a:outerShdw blurRad="76200" dist="50800" dir="5400000" algn="tl" rotWithShape="0">
                    <a:srgbClr val="000000">
                      <a:alpha val="65000"/>
                    </a:srgbClr>
                  </a:outerShdw>
                </a:effectLst>
              </a:rPr>
              <a:t>Joshua’s Witness is Easy to Understand</a:t>
            </a:r>
            <a:endParaRPr lang="en-US" sz="1800" spc="50" dirty="0">
              <a:ln w="11430"/>
              <a:solidFill>
                <a:srgbClr val="66CCFF"/>
              </a:solidFill>
              <a:effectLst>
                <a:outerShdw blurRad="76200" dist="50800" dir="5400000" algn="tl" rotWithShape="0">
                  <a:srgbClr val="000000">
                    <a:alpha val="65000"/>
                  </a:srgbClr>
                </a:outerShdw>
              </a:effectLst>
            </a:endParaRPr>
          </a:p>
        </p:txBody>
      </p:sp>
      <p:sp>
        <p:nvSpPr>
          <p:cNvPr id="8" name="Rectangle 7"/>
          <p:cNvSpPr/>
          <p:nvPr/>
        </p:nvSpPr>
        <p:spPr>
          <a:xfrm>
            <a:off x="609600" y="6172200"/>
            <a:ext cx="8077200" cy="523220"/>
          </a:xfrm>
          <a:prstGeom prst="rect">
            <a:avLst/>
          </a:prstGeom>
          <a:solidFill>
            <a:srgbClr val="7030A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hade val="50000"/>
                  </a:schemeClr>
                </a:solidFill>
                <a:latin typeface="Comic Sans MS" pitchFamily="66" charset="0"/>
              </a:rPr>
              <a:t>But this information raises another question!</a:t>
            </a:r>
          </a:p>
        </p:txBody>
      </p:sp>
      <p:sp>
        <p:nvSpPr>
          <p:cNvPr id="3" name="TextBox 2"/>
          <p:cNvSpPr txBox="1"/>
          <p:nvPr/>
        </p:nvSpPr>
        <p:spPr>
          <a:xfrm>
            <a:off x="528918" y="822960"/>
            <a:ext cx="8234082" cy="5216813"/>
          </a:xfrm>
          <a:prstGeom prst="rect">
            <a:avLst/>
          </a:prstGeom>
          <a:solidFill>
            <a:schemeClr val="accent4">
              <a:lumMod val="20000"/>
              <a:lumOff val="80000"/>
            </a:schemeClr>
          </a:solidFill>
          <a:ln w="57150">
            <a:solidFill>
              <a:srgbClr val="7030A0"/>
            </a:solidFill>
          </a:ln>
          <a:effectLst>
            <a:glow rad="228600">
              <a:srgbClr val="C07699">
                <a:alpha val="40000"/>
              </a:srgbClr>
            </a:glow>
          </a:effectLst>
          <a:scene3d>
            <a:camera prst="orthographicFront"/>
            <a:lightRig rig="threePt" dir="t"/>
          </a:scene3d>
          <a:sp3d>
            <a:bevelT/>
          </a:sp3d>
        </p:spPr>
        <p:txBody>
          <a:bodyPr wrap="square" rtlCol="0">
            <a:spAutoFit/>
          </a:bodyPr>
          <a:lstStyle/>
          <a:p>
            <a:pPr algn="ctr"/>
            <a:r>
              <a:rPr lang="en-US" b="1" dirty="0">
                <a:solidFill>
                  <a:srgbClr val="0070C0"/>
                </a:solidFill>
                <a:latin typeface="Comic Sans MS" pitchFamily="66" charset="0"/>
              </a:rPr>
              <a:t>Observation:  </a:t>
            </a:r>
            <a:r>
              <a:rPr lang="en-US" dirty="0"/>
              <a:t>Many that honour </a:t>
            </a:r>
            <a:r>
              <a:rPr lang="en-US" b="1" dirty="0">
                <a:solidFill>
                  <a:srgbClr val="0000FF"/>
                </a:solidFill>
              </a:rPr>
              <a:t>Yahuah’s</a:t>
            </a:r>
            <a:r>
              <a:rPr lang="en-US" dirty="0"/>
              <a:t> Festivals suggest the Wave Sheaf</a:t>
            </a:r>
            <a:br>
              <a:rPr lang="en-US" dirty="0"/>
            </a:br>
            <a:r>
              <a:rPr lang="en-US" dirty="0"/>
              <a:t> must always be celebrated on Abib 16 and </a:t>
            </a:r>
            <a:r>
              <a:rPr lang="en-US" u="sng" dirty="0"/>
              <a:t>it must follow</a:t>
            </a:r>
            <a:br>
              <a:rPr lang="en-US" u="sng" dirty="0"/>
            </a:br>
            <a:r>
              <a:rPr lang="en-US" dirty="0"/>
              <a:t> the 1</a:t>
            </a:r>
            <a:r>
              <a:rPr lang="en-US" baseline="30000" dirty="0"/>
              <a:t>st</a:t>
            </a:r>
            <a:r>
              <a:rPr lang="en-US" dirty="0"/>
              <a:t> Sabbath of Unleavened Bread.</a:t>
            </a:r>
          </a:p>
          <a:p>
            <a:pPr algn="ctr"/>
            <a:r>
              <a:rPr lang="en-US" b="1" dirty="0">
                <a:solidFill>
                  <a:srgbClr val="C00000"/>
                </a:solidFill>
              </a:rPr>
              <a:t>This is NOT true as shown through Joshua’s testimony.</a:t>
            </a:r>
          </a:p>
          <a:p>
            <a:pPr algn="ctr"/>
            <a:r>
              <a:rPr lang="en-US" dirty="0"/>
              <a:t>The information from </a:t>
            </a:r>
            <a:r>
              <a:rPr lang="en-US" b="1" dirty="0"/>
              <a:t>Joshua 5:10-11</a:t>
            </a:r>
            <a:r>
              <a:rPr lang="en-US" dirty="0"/>
              <a:t> clearly eliminates these two false teachings.  </a:t>
            </a:r>
            <a:r>
              <a:rPr lang="en-US" b="1" dirty="0">
                <a:effectLst>
                  <a:outerShdw blurRad="69850" dist="43180" dir="5400000" sx="0" sy="0">
                    <a:srgbClr val="000000">
                      <a:alpha val="65000"/>
                    </a:srgbClr>
                  </a:outerShdw>
                </a:effectLst>
              </a:rPr>
              <a:t> </a:t>
            </a:r>
          </a:p>
          <a:p>
            <a:pPr algn="ctr">
              <a:lnSpc>
                <a:spcPct val="150000"/>
              </a:lnSpc>
            </a:pPr>
            <a:r>
              <a:rPr lang="en-US" sz="2400" b="1" dirty="0">
                <a:ln w="1905"/>
                <a:solidFill>
                  <a:srgbClr val="7030A0"/>
                </a:solidFill>
                <a:effectLst>
                  <a:outerShdw blurRad="38100" dist="38100" dir="2700000" algn="tl">
                    <a:srgbClr val="000000">
                      <a:alpha val="43137"/>
                    </a:srgbClr>
                  </a:outerShdw>
                </a:effectLst>
                <a:latin typeface="Kristen ITC" pitchFamily="66" charset="0"/>
              </a:rPr>
              <a:t>In F-A-C-T …    </a:t>
            </a:r>
            <a:br>
              <a:rPr lang="en-US" b="1" dirty="0">
                <a:solidFill>
                  <a:srgbClr val="7030A0"/>
                </a:solidFill>
                <a:latin typeface="Kristen ITC" pitchFamily="66" charset="0"/>
              </a:rPr>
            </a:br>
            <a:r>
              <a:rPr lang="en-US" sz="2400" b="1" dirty="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It is impossible for Wave Sheaf to be placed </a:t>
            </a:r>
            <a:br>
              <a:rPr lang="en-US" sz="2400" b="1" dirty="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br>
            <a:r>
              <a:rPr lang="en-US" sz="2400" b="1" dirty="0">
                <a:ln>
                  <a:solidFill>
                    <a:srgbClr val="002060"/>
                  </a:solidFill>
                </a:ln>
                <a:solidFill>
                  <a:srgbClr val="C00000"/>
                </a:solidFill>
                <a:effectLst>
                  <a:glow rad="76200">
                    <a:srgbClr val="FFFF00"/>
                  </a:glow>
                  <a:reflection blurRad="6350" stA="55000" endA="300" endPos="45500" dir="5400000" sy="-100000" algn="bl" rotWithShape="0"/>
                </a:effectLst>
                <a:latin typeface="Segoe Print" pitchFamily="2" charset="0"/>
              </a:rPr>
              <a:t>on Abib 16 in this account with Joshua!</a:t>
            </a:r>
            <a:r>
              <a:rPr lang="en-US" sz="2400" b="1" dirty="0">
                <a:solidFill>
                  <a:srgbClr val="C00000"/>
                </a:solidFill>
                <a:latin typeface="Segoe Print" pitchFamily="2" charset="0"/>
              </a:rPr>
              <a:t>  </a:t>
            </a:r>
            <a:br>
              <a:rPr lang="en-US" sz="2400" dirty="0">
                <a:solidFill>
                  <a:srgbClr val="C00000"/>
                </a:solidFill>
                <a:latin typeface="Segoe Print" pitchFamily="2" charset="0"/>
              </a:rPr>
            </a:br>
            <a:r>
              <a:rPr lang="en-US" b="1" dirty="0">
                <a:latin typeface="Arial Rounded MT Bold" pitchFamily="34" charset="0"/>
              </a:rPr>
              <a:t>However, this is NOT to say Wave Sheaf can </a:t>
            </a:r>
            <a:r>
              <a:rPr lang="en-US" b="1" u="sng" dirty="0">
                <a:latin typeface="Arial Rounded MT Bold" pitchFamily="34" charset="0"/>
              </a:rPr>
              <a:t>never</a:t>
            </a:r>
            <a:r>
              <a:rPr lang="en-US" b="1" dirty="0">
                <a:latin typeface="Arial Rounded MT Bold" pitchFamily="34" charset="0"/>
              </a:rPr>
              <a:t> be on Abib 16 …</a:t>
            </a:r>
            <a:br>
              <a:rPr lang="en-US" b="1" dirty="0">
                <a:latin typeface="Arial Rounded MT Bold" pitchFamily="34" charset="0"/>
              </a:rPr>
            </a:br>
            <a:r>
              <a:rPr lang="en-US" b="1" dirty="0">
                <a:latin typeface="Arial Rounded MT Bold" pitchFamily="34" charset="0"/>
              </a:rPr>
              <a:t> – just that Wave Sheaf is </a:t>
            </a:r>
            <a:r>
              <a:rPr lang="en-US" b="1" u="sng" dirty="0">
                <a:latin typeface="Arial Rounded MT Bold" pitchFamily="34" charset="0"/>
              </a:rPr>
              <a:t>not</a:t>
            </a:r>
            <a:r>
              <a:rPr lang="en-US" b="1" dirty="0">
                <a:latin typeface="Arial Rounded MT Bold" pitchFamily="34" charset="0"/>
              </a:rPr>
              <a:t> </a:t>
            </a:r>
            <a:r>
              <a:rPr lang="en-US" b="1" u="sng" dirty="0">
                <a:effectLst>
                  <a:glow rad="127000">
                    <a:srgbClr val="99FFCC"/>
                  </a:glow>
                </a:effectLst>
                <a:latin typeface="Arial Rounded MT Bold" pitchFamily="34" charset="0"/>
              </a:rPr>
              <a:t>always</a:t>
            </a:r>
            <a:r>
              <a:rPr lang="en-US" b="1" u="sng" dirty="0">
                <a:latin typeface="Arial Rounded MT Bold" pitchFamily="34" charset="0"/>
              </a:rPr>
              <a:t> </a:t>
            </a:r>
            <a:r>
              <a:rPr lang="en-US" b="1" dirty="0">
                <a:latin typeface="Arial Rounded MT Bold" pitchFamily="34" charset="0"/>
              </a:rPr>
              <a:t> </a:t>
            </a:r>
            <a:r>
              <a:rPr lang="en-US" b="1" u="sng" dirty="0">
                <a:latin typeface="Arial Rounded MT Bold" pitchFamily="34" charset="0"/>
              </a:rPr>
              <a:t>placed on Abib 16</a:t>
            </a:r>
            <a:r>
              <a:rPr lang="en-US" b="1" dirty="0">
                <a:latin typeface="Arial Rounded MT Bold" pitchFamily="34" charset="0"/>
              </a:rPr>
              <a:t>!  </a:t>
            </a:r>
          </a:p>
          <a:p>
            <a:pPr algn="ctr">
              <a:lnSpc>
                <a:spcPct val="150000"/>
              </a:lnSpc>
            </a:pPr>
            <a:r>
              <a:rPr lang="en-US" b="1" dirty="0">
                <a:solidFill>
                  <a:srgbClr val="7030A0"/>
                </a:solidFill>
                <a:latin typeface="Kristen ITC" pitchFamily="66" charset="0"/>
              </a:rPr>
              <a:t>The Scriptural support of Wave Sheaf is of most importance.</a:t>
            </a:r>
            <a:br>
              <a:rPr lang="en-US" b="1" dirty="0">
                <a:solidFill>
                  <a:srgbClr val="7030A0"/>
                </a:solidFill>
                <a:latin typeface="Kristen ITC" pitchFamily="66" charset="0"/>
              </a:rPr>
            </a:br>
            <a:r>
              <a:rPr lang="en-US" b="1" spc="300" dirty="0">
                <a:solidFill>
                  <a:srgbClr val="7030A0"/>
                </a:solidFill>
                <a:latin typeface="Kristen ITC" pitchFamily="66" charset="0"/>
              </a:rPr>
              <a:t>Besides Joshua, support is found in </a:t>
            </a:r>
            <a:br>
              <a:rPr lang="en-US" b="1" spc="300" dirty="0">
                <a:solidFill>
                  <a:srgbClr val="7030A0"/>
                </a:solidFill>
                <a:latin typeface="Kristen ITC" pitchFamily="66" charset="0"/>
              </a:rPr>
            </a:br>
            <a:r>
              <a:rPr lang="en-US" b="1" spc="300" dirty="0">
                <a:solidFill>
                  <a:srgbClr val="7030A0"/>
                </a:solidFill>
                <a:latin typeface="Kristen ITC" pitchFamily="66" charset="0"/>
              </a:rPr>
              <a:t>Lev 23;  </a:t>
            </a:r>
            <a:r>
              <a:rPr lang="en-US" b="1" spc="300" dirty="0" err="1">
                <a:solidFill>
                  <a:srgbClr val="7030A0"/>
                </a:solidFill>
                <a:latin typeface="Kristen ITC" pitchFamily="66" charset="0"/>
              </a:rPr>
              <a:t>Exo</a:t>
            </a:r>
            <a:r>
              <a:rPr lang="en-US" b="1" spc="300" dirty="0">
                <a:solidFill>
                  <a:srgbClr val="7030A0"/>
                </a:solidFill>
                <a:latin typeface="Kristen ITC" pitchFamily="66" charset="0"/>
              </a:rPr>
              <a:t> 12-16-19 &amp; the Gospel Account. </a:t>
            </a:r>
            <a:endParaRPr lang="en-US" spc="300" dirty="0"/>
          </a:p>
        </p:txBody>
      </p:sp>
    </p:spTree>
    <p:extLst>
      <p:ext uri="{BB962C8B-B14F-4D97-AF65-F5344CB8AC3E}">
        <p14:creationId xmlns:p14="http://schemas.microsoft.com/office/powerpoint/2010/main" val="1571254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2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59</a:t>
            </a:fld>
            <a:endParaRPr lang="en-US"/>
          </a:p>
        </p:txBody>
      </p:sp>
      <p:sp>
        <p:nvSpPr>
          <p:cNvPr id="5" name="Title 1"/>
          <p:cNvSpPr txBox="1">
            <a:spLocks/>
          </p:cNvSpPr>
          <p:nvPr/>
        </p:nvSpPr>
        <p:spPr>
          <a:xfrm>
            <a:off x="-116840" y="0"/>
            <a:ext cx="9296400" cy="6553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#10  Joshua Confirms:</a:t>
            </a:r>
          </a:p>
          <a:p>
            <a:pPr marL="571500" indent="-571500">
              <a:buFont typeface="Arial" pitchFamily="34" charset="0"/>
              <a:buChar char="•"/>
            </a:pPr>
            <a:r>
              <a:rPr lang="en-US" sz="4400" spc="50" dirty="0">
                <a:ln w="11430"/>
                <a:solidFill>
                  <a:srgbClr val="00B050"/>
                </a:solidFill>
                <a:effectLst>
                  <a:outerShdw blurRad="76200" dist="50800" dir="5400000" algn="tl" rotWithShape="0">
                    <a:srgbClr val="000000">
                      <a:alpha val="65000"/>
                    </a:srgbClr>
                  </a:outerShdw>
                </a:effectLst>
              </a:rPr>
              <a:t>Wave Sheaf </a:t>
            </a:r>
            <a:r>
              <a:rPr lang="en-US" sz="4400" spc="50" dirty="0">
                <a:ln w="11430"/>
                <a:solidFill>
                  <a:srgbClr val="8C4C64"/>
                </a:solidFill>
                <a:effectLst>
                  <a:outerShdw blurRad="76200" dist="50800" dir="5400000" algn="tl" rotWithShape="0">
                    <a:srgbClr val="000000">
                      <a:alpha val="65000"/>
                    </a:srgbClr>
                  </a:outerShdw>
                </a:effectLst>
              </a:rPr>
              <a:t>can be celebrated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on Abib 16, </a:t>
            </a:r>
            <a:r>
              <a:rPr lang="en-US" sz="3200" spc="50" dirty="0">
                <a:ln w="11430"/>
                <a:solidFill>
                  <a:srgbClr val="00B050"/>
                </a:solidFill>
                <a:effectLst>
                  <a:outerShdw blurRad="76200" dist="50800" dir="5400000" algn="tl" rotWithShape="0">
                    <a:srgbClr val="000000">
                      <a:alpha val="65000"/>
                    </a:srgbClr>
                  </a:outerShdw>
                </a:effectLst>
                <a:latin typeface="Ravie" pitchFamily="82" charset="0"/>
              </a:rPr>
              <a:t>IF</a:t>
            </a:r>
            <a:r>
              <a:rPr lang="en-US" sz="4400" spc="50" dirty="0">
                <a:ln w="11430"/>
                <a:solidFill>
                  <a:srgbClr val="8C4C64"/>
                </a:solidFill>
                <a:effectLst>
                  <a:outerShdw blurRad="76200" dist="50800" dir="5400000" algn="tl" rotWithShape="0">
                    <a:srgbClr val="000000">
                      <a:alpha val="65000"/>
                    </a:srgbClr>
                  </a:outerShdw>
                </a:effectLst>
              </a:rPr>
              <a:t> </a:t>
            </a:r>
            <a:r>
              <a:rPr lang="en-US" sz="4400" spc="50" dirty="0">
                <a:ln w="11430"/>
                <a:solidFill>
                  <a:srgbClr val="FF0000"/>
                </a:solidFill>
                <a:effectLst>
                  <a:outerShdw blurRad="76200" dist="50800" dir="5400000" algn="tl" rotWithShape="0">
                    <a:srgbClr val="000000">
                      <a:alpha val="65000"/>
                    </a:srgbClr>
                  </a:outerShdw>
                </a:effectLst>
              </a:rPr>
              <a:t>Passover</a:t>
            </a:r>
            <a:r>
              <a:rPr lang="en-US" sz="4400" spc="50" dirty="0">
                <a:ln w="11430"/>
                <a:solidFill>
                  <a:srgbClr val="8C4C64"/>
                </a:solidFill>
                <a:effectLst>
                  <a:outerShdw blurRad="76200" dist="50800" dir="5400000" algn="tl" rotWithShape="0">
                    <a:srgbClr val="000000">
                      <a:alpha val="65000"/>
                    </a:srgbClr>
                  </a:outerShdw>
                </a:effectLst>
              </a:rPr>
              <a:t> falls </a:t>
            </a:r>
            <a:br>
              <a:rPr lang="en-US" sz="4400" spc="50" dirty="0">
                <a:ln w="11430"/>
                <a:solidFill>
                  <a:srgbClr val="8C4C64"/>
                </a:solidFill>
                <a:effectLst>
                  <a:outerShdw blurRad="76200" dist="50800" dir="5400000" algn="tl" rotWithShape="0">
                    <a:srgbClr val="000000">
                      <a:alpha val="65000"/>
                    </a:srgbClr>
                  </a:outerShdw>
                </a:effectLst>
              </a:rPr>
            </a:br>
            <a:r>
              <a:rPr lang="en-US" sz="4400" spc="50" dirty="0">
                <a:ln w="11430"/>
                <a:solidFill>
                  <a:srgbClr val="8C4C64"/>
                </a:solidFill>
                <a:effectLst>
                  <a:outerShdw blurRad="76200" dist="50800" dir="5400000" algn="tl" rotWithShape="0">
                    <a:srgbClr val="000000">
                      <a:alpha val="65000"/>
                    </a:srgbClr>
                  </a:outerShdw>
                </a:effectLst>
              </a:rPr>
              <a:t>on the 6</a:t>
            </a:r>
            <a:r>
              <a:rPr lang="en-US" sz="4400" spc="50" baseline="30000" dirty="0">
                <a:ln w="11430"/>
                <a:solidFill>
                  <a:srgbClr val="8C4C64"/>
                </a:solidFill>
                <a:effectLst>
                  <a:outerShdw blurRad="76200" dist="50800" dir="5400000" algn="tl" rotWithShape="0">
                    <a:srgbClr val="000000">
                      <a:alpha val="65000"/>
                    </a:srgbClr>
                  </a:outerShdw>
                </a:effectLst>
              </a:rPr>
              <a:t>th</a:t>
            </a:r>
            <a:r>
              <a:rPr lang="en-US" sz="4400" spc="50" dirty="0">
                <a:ln w="11430"/>
                <a:solidFill>
                  <a:srgbClr val="8C4C64"/>
                </a:solidFill>
                <a:effectLst>
                  <a:outerShdw blurRad="76200" dist="50800" dir="5400000" algn="tl" rotWithShape="0">
                    <a:srgbClr val="000000">
                      <a:alpha val="65000"/>
                    </a:srgbClr>
                  </a:outerShdw>
                </a:effectLst>
              </a:rPr>
              <a:t> cycle </a:t>
            </a:r>
            <a:r>
              <a:rPr lang="en-US" sz="3200" spc="50" dirty="0">
                <a:ln w="11430"/>
                <a:solidFill>
                  <a:srgbClr val="8C4C64"/>
                </a:solidFill>
                <a:effectLst>
                  <a:outerShdw blurRad="76200" dist="50800" dir="5400000" algn="tl" rotWithShape="0">
                    <a:srgbClr val="000000">
                      <a:alpha val="65000"/>
                    </a:srgbClr>
                  </a:outerShdw>
                </a:effectLst>
              </a:rPr>
              <a:t>(Friday).</a:t>
            </a:r>
            <a:br>
              <a:rPr lang="en-US" sz="4400" spc="50" dirty="0">
                <a:ln w="11430"/>
                <a:solidFill>
                  <a:srgbClr val="8C4C64"/>
                </a:solidFill>
                <a:effectLst>
                  <a:outerShdw blurRad="76200" dist="50800" dir="5400000" algn="tl" rotWithShape="0">
                    <a:srgbClr val="000000">
                      <a:alpha val="65000"/>
                    </a:srgbClr>
                  </a:outerShdw>
                </a:effectLst>
              </a:rPr>
            </a:br>
            <a:br>
              <a:rPr lang="en-US" sz="4400" spc="50" dirty="0">
                <a:ln w="11430"/>
                <a:solidFill>
                  <a:srgbClr val="8C4C64"/>
                </a:solidFill>
                <a:effectLst>
                  <a:outerShdw blurRad="76200" dist="50800" dir="5400000" algn="tl" rotWithShape="0">
                    <a:srgbClr val="000000">
                      <a:alpha val="65000"/>
                    </a:srgbClr>
                  </a:outerShdw>
                </a:effectLst>
              </a:rPr>
            </a:br>
            <a:br>
              <a:rPr lang="en-US" sz="4400" spc="50" dirty="0">
                <a:ln w="11430"/>
                <a:solidFill>
                  <a:srgbClr val="8C4C64"/>
                </a:solidFill>
                <a:effectLst>
                  <a:outerShdw blurRad="76200" dist="50800" dir="5400000" algn="tl" rotWithShape="0">
                    <a:srgbClr val="000000">
                      <a:alpha val="65000"/>
                    </a:srgbClr>
                  </a:outerShdw>
                </a:effectLst>
              </a:rPr>
            </a:br>
            <a:endParaRPr lang="en-US" sz="4400" spc="50" dirty="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r>
              <a:rPr lang="en-US" sz="3200" spc="50" dirty="0">
                <a:ln w="11430"/>
                <a:solidFill>
                  <a:srgbClr val="8C4C64"/>
                </a:solidFill>
                <a:effectLst>
                  <a:outerShdw blurRad="76200" dist="50800" dir="5400000" algn="tl" rotWithShape="0">
                    <a:srgbClr val="000000">
                      <a:alpha val="65000"/>
                    </a:srgbClr>
                  </a:outerShdw>
                </a:effectLst>
                <a:latin typeface="Ravie" pitchFamily="82" charset="0"/>
              </a:rPr>
              <a:t>Then:</a:t>
            </a:r>
            <a:r>
              <a:rPr lang="en-US" sz="4000" spc="50" dirty="0">
                <a:ln w="11430"/>
                <a:solidFill>
                  <a:srgbClr val="8C4C64"/>
                </a:solidFill>
                <a:effectLst>
                  <a:outerShdw blurRad="76200" dist="50800" dir="5400000" algn="tl" rotWithShape="0">
                    <a:srgbClr val="000000">
                      <a:alpha val="65000"/>
                    </a:srgbClr>
                  </a:outerShdw>
                </a:effectLst>
              </a:rPr>
              <a:t>  </a:t>
            </a:r>
            <a:r>
              <a:rPr lang="en-US" sz="4000" spc="50" dirty="0">
                <a:ln w="11430"/>
                <a:solidFill>
                  <a:srgbClr val="00B0F0"/>
                </a:solidFill>
                <a:effectLst>
                  <a:outerShdw blurRad="76200" dist="50800" dir="5400000" algn="tl" rotWithShape="0">
                    <a:srgbClr val="000000">
                      <a:alpha val="65000"/>
                    </a:srgbClr>
                  </a:outerShdw>
                </a:effectLst>
              </a:rPr>
              <a:t>Sabbath</a:t>
            </a:r>
            <a:r>
              <a:rPr lang="en-US" sz="4000" spc="50" dirty="0">
                <a:ln w="11430"/>
                <a:solidFill>
                  <a:srgbClr val="8C4C64"/>
                </a:solidFill>
                <a:effectLst>
                  <a:outerShdw blurRad="76200" dist="50800" dir="5400000" algn="tl" rotWithShape="0">
                    <a:srgbClr val="000000">
                      <a:alpha val="65000"/>
                    </a:srgbClr>
                  </a:outerShdw>
                </a:effectLst>
              </a:rPr>
              <a:t> is Abib 15 </a:t>
            </a:r>
            <a:br>
              <a:rPr lang="en-US" sz="4000" spc="50" dirty="0">
                <a:ln w="11430"/>
                <a:solidFill>
                  <a:srgbClr val="8C4C64"/>
                </a:solidFill>
                <a:effectLst>
                  <a:outerShdw blurRad="76200" dist="50800" dir="5400000" algn="tl" rotWithShape="0">
                    <a:srgbClr val="000000">
                      <a:alpha val="65000"/>
                    </a:srgbClr>
                  </a:outerShdw>
                </a:effectLst>
              </a:rPr>
            </a:br>
            <a:r>
              <a:rPr lang="en-US" sz="3600" spc="50" dirty="0">
                <a:ln w="11430"/>
                <a:solidFill>
                  <a:srgbClr val="8C4C64"/>
                </a:solidFill>
                <a:effectLst>
                  <a:outerShdw blurRad="76200" dist="50800" dir="5400000" algn="tl" rotWithShape="0">
                    <a:srgbClr val="000000">
                      <a:alpha val="65000"/>
                    </a:srgbClr>
                  </a:outerShdw>
                </a:effectLst>
              </a:rPr>
              <a:t>(</a:t>
            </a:r>
            <a:r>
              <a:rPr lang="en-US" sz="3600" spc="50" dirty="0">
                <a:ln w="11430"/>
                <a:solidFill>
                  <a:srgbClr val="0070C0"/>
                </a:solidFill>
                <a:effectLst>
                  <a:outerShdw blurRad="76200" dist="50800" dir="5400000" algn="tl" rotWithShape="0">
                    <a:srgbClr val="000000">
                      <a:alpha val="65000"/>
                    </a:srgbClr>
                  </a:outerShdw>
                </a:effectLst>
              </a:rPr>
              <a:t>with</a:t>
            </a:r>
            <a:r>
              <a:rPr lang="en-US" sz="3600" spc="50" dirty="0">
                <a:ln w="11430"/>
                <a:solidFill>
                  <a:srgbClr val="8C4C64"/>
                </a:solidFill>
                <a:effectLst>
                  <a:outerShdw blurRad="76200" dist="50800" dir="5400000" algn="tl" rotWithShape="0">
                    <a:srgbClr val="000000">
                      <a:alpha val="65000"/>
                    </a:srgbClr>
                  </a:outerShdw>
                </a:effectLst>
              </a:rPr>
              <a:t> </a:t>
            </a:r>
            <a:r>
              <a:rPr lang="en-US" sz="3600" spc="50" dirty="0">
                <a:ln w="11430"/>
                <a:solidFill>
                  <a:schemeClr val="accent2">
                    <a:lumMod val="75000"/>
                  </a:schemeClr>
                </a:solidFill>
                <a:effectLst>
                  <a:outerShdw blurRad="76200" dist="50800" dir="5400000" algn="tl" rotWithShape="0">
                    <a:srgbClr val="000000">
                      <a:alpha val="65000"/>
                    </a:srgbClr>
                  </a:outerShdw>
                </a:effectLst>
              </a:rPr>
              <a:t>1</a:t>
            </a:r>
            <a:r>
              <a:rPr lang="en-US" sz="3600" spc="50" baseline="30000" dirty="0">
                <a:ln w="11430"/>
                <a:solidFill>
                  <a:schemeClr val="accent2">
                    <a:lumMod val="75000"/>
                  </a:schemeClr>
                </a:solidFill>
                <a:effectLst>
                  <a:outerShdw blurRad="76200" dist="50800" dir="5400000" algn="tl" rotWithShape="0">
                    <a:srgbClr val="000000">
                      <a:alpha val="65000"/>
                    </a:srgbClr>
                  </a:outerShdw>
                </a:effectLst>
              </a:rPr>
              <a:t>st</a:t>
            </a:r>
            <a:r>
              <a:rPr lang="en-US" sz="3600" spc="50" dirty="0">
                <a:ln w="11430"/>
                <a:solidFill>
                  <a:schemeClr val="accent2">
                    <a:lumMod val="75000"/>
                  </a:schemeClr>
                </a:solidFill>
                <a:effectLst>
                  <a:outerShdw blurRad="76200" dist="50800" dir="5400000" algn="tl" rotWithShape="0">
                    <a:srgbClr val="000000">
                      <a:alpha val="65000"/>
                    </a:srgbClr>
                  </a:outerShdw>
                </a:effectLst>
              </a:rPr>
              <a:t> Sabbath of Unleavened Bread</a:t>
            </a:r>
            <a:r>
              <a:rPr lang="en-US" sz="3600" spc="50" dirty="0">
                <a:ln w="11430"/>
                <a:solidFill>
                  <a:srgbClr val="8C4C64"/>
                </a:solidFill>
                <a:effectLst>
                  <a:outerShdw blurRad="76200" dist="50800" dir="5400000" algn="tl" rotWithShape="0">
                    <a:srgbClr val="000000">
                      <a:alpha val="65000"/>
                    </a:srgbClr>
                  </a:outerShdw>
                </a:effectLst>
              </a:rPr>
              <a:t>);</a:t>
            </a:r>
          </a:p>
          <a:p>
            <a:pPr marL="571500" indent="-571500">
              <a:buFont typeface="Arial" pitchFamily="34" charset="0"/>
              <a:buChar char="•"/>
            </a:pPr>
            <a:r>
              <a:rPr lang="en-US" sz="4400" spc="50" dirty="0">
                <a:ln w="11430"/>
                <a:solidFill>
                  <a:srgbClr val="00B050"/>
                </a:solidFill>
                <a:effectLst>
                  <a:outerShdw blurRad="76200" dist="50800" dir="5400000" algn="tl" rotWithShape="0">
                    <a:srgbClr val="000000">
                      <a:alpha val="65000"/>
                    </a:srgbClr>
                  </a:outerShdw>
                </a:effectLst>
              </a:rPr>
              <a:t>Wave Sheaf </a:t>
            </a:r>
            <a:r>
              <a:rPr lang="en-US" sz="4400" spc="50" dirty="0">
                <a:ln w="11430"/>
                <a:solidFill>
                  <a:srgbClr val="8C4C64"/>
                </a:solidFill>
                <a:effectLst>
                  <a:outerShdw blurRad="76200" dist="50800" dir="5400000" algn="tl" rotWithShape="0">
                    <a:srgbClr val="000000">
                      <a:alpha val="65000"/>
                    </a:srgbClr>
                  </a:outerShdw>
                </a:effectLst>
              </a:rPr>
              <a:t>follows on Abib 16</a:t>
            </a:r>
            <a:r>
              <a:rPr lang="en-US" sz="4400" spc="50" baseline="30000" dirty="0">
                <a:ln w="11430"/>
                <a:solidFill>
                  <a:srgbClr val="8C4C64"/>
                </a:solidFill>
                <a:effectLst>
                  <a:outerShdw blurRad="76200" dist="50800" dir="5400000" algn="tl" rotWithShape="0">
                    <a:srgbClr val="000000">
                      <a:alpha val="65000"/>
                    </a:srgbClr>
                  </a:outerShdw>
                </a:effectLst>
              </a:rPr>
              <a:t>th</a:t>
            </a:r>
            <a:r>
              <a:rPr lang="en-US" sz="4400" spc="50" dirty="0">
                <a:ln w="11430"/>
                <a:solidFill>
                  <a:srgbClr val="8C4C64"/>
                </a:solidFill>
                <a:effectLst>
                  <a:outerShdw blurRad="76200" dist="50800" dir="5400000" algn="tl" rotWithShape="0">
                    <a:srgbClr val="000000">
                      <a:alpha val="65000"/>
                    </a:srgbClr>
                  </a:outerShdw>
                </a:effectLst>
              </a:rPr>
              <a:t>.</a:t>
            </a: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093063432"/>
              </p:ext>
            </p:extLst>
          </p:nvPr>
        </p:nvGraphicFramePr>
        <p:xfrm>
          <a:off x="457200" y="2971800"/>
          <a:ext cx="8229599" cy="158695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72380">
                <a:tc>
                  <a:txBody>
                    <a:bodyPr/>
                    <a:lstStyle/>
                    <a:p>
                      <a:pPr algn="ctr"/>
                      <a:r>
                        <a:rPr lang="en-US" sz="2000" b="1" dirty="0"/>
                        <a:t>Abib 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DCE5EE"/>
                    </a:solidFill>
                  </a:tcPr>
                </a:tc>
                <a:tc>
                  <a:txBody>
                    <a:bodyPr/>
                    <a:lstStyle/>
                    <a:p>
                      <a:pPr algn="ctr"/>
                      <a:r>
                        <a:rPr lang="en-US" sz="1400" dirty="0"/>
                        <a:t>3</a:t>
                      </a:r>
                    </a:p>
                  </a:txBody>
                  <a:tcPr>
                    <a:lnL w="12700" cmpd="sng">
                      <a:noFill/>
                    </a:lnL>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tc>
                  <a:txBody>
                    <a:bodyPr/>
                    <a:lstStyle/>
                    <a:p>
                      <a:pPr algn="ctr"/>
                      <a:r>
                        <a:rPr lang="en-US" sz="1400" dirty="0"/>
                        <a:t>8</a:t>
                      </a:r>
                    </a:p>
                  </a:txBody>
                  <a:tcPr>
                    <a:cell3D prstMaterial="dkEdge">
                      <a:bevel w="77470" h="12700" prst="softRound"/>
                      <a:lightRig rig="flood" dir="t"/>
                    </a:cell3D>
                  </a:tcPr>
                </a:tc>
                <a:extLst>
                  <a:ext uri="{0D108BD9-81ED-4DB2-BD59-A6C34878D82A}">
                    <a16:rowId xmlns:a16="http://schemas.microsoft.com/office/drawing/2014/main" val="10001"/>
                  </a:ext>
                </a:extLst>
              </a:tr>
              <a:tr h="372380">
                <a:tc>
                  <a:txBody>
                    <a:bodyPr/>
                    <a:lstStyle/>
                    <a:p>
                      <a:pPr algn="ctr"/>
                      <a:r>
                        <a:rPr lang="en-US" sz="1400" dirty="0"/>
                        <a:t>9</a:t>
                      </a:r>
                    </a:p>
                  </a:txBody>
                  <a:tcPr>
                    <a:lnT w="12700" cmpd="sng">
                      <a:noFill/>
                    </a:lnT>
                    <a:lnB w="12700" cmpd="sng">
                      <a:noFill/>
                    </a:lnB>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1400" dirty="0"/>
                        <a:t>11</a:t>
                      </a:r>
                    </a:p>
                  </a:txBody>
                  <a:tcPr>
                    <a:cell3D prstMaterial="dkEdge">
                      <a:bevel w="77470" h="12700" prst="softRound"/>
                      <a:lightRig rig="flood" dir="t"/>
                    </a:cell3D>
                  </a:tcPr>
                </a:tc>
                <a:tc>
                  <a:txBody>
                    <a:bodyPr/>
                    <a:lstStyle/>
                    <a:p>
                      <a:pPr algn="ctr"/>
                      <a:r>
                        <a:rPr lang="en-US" sz="1400" b="0" dirty="0"/>
                        <a:t>12</a:t>
                      </a:r>
                    </a:p>
                  </a:txBody>
                  <a:tcPr>
                    <a:cell3D prstMaterial="dkEdge">
                      <a:bevel w="77470" h="12700" prst="softRound"/>
                      <a:lightRig rig="flood" dir="t"/>
                    </a:cell3D>
                    <a:solidFill>
                      <a:srgbClr val="DCE5EE"/>
                    </a:solidFill>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2000" b="1" dirty="0"/>
                        <a:t>14 P/O</a:t>
                      </a:r>
                      <a:endParaRPr lang="en-US" sz="1400" b="1" dirty="0"/>
                    </a:p>
                  </a:txBody>
                  <a:tcPr>
                    <a:cell3D prstMaterial="dkEdge">
                      <a:bevel w="77470" h="12700" prst="softRound"/>
                      <a:lightRig rig="flood" dir="t"/>
                    </a:cell3D>
                    <a:solidFill>
                      <a:srgbClr val="FF0000"/>
                    </a:solidFill>
                  </a:tcPr>
                </a:tc>
                <a:tc>
                  <a:txBody>
                    <a:bodyPr/>
                    <a:lstStyle/>
                    <a:p>
                      <a:pPr algn="ctr"/>
                      <a:r>
                        <a:rPr lang="en-US" sz="2000" b="1" dirty="0"/>
                        <a:t>15 ULB</a:t>
                      </a: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r h="372380">
                <a:tc>
                  <a:txBody>
                    <a:bodyPr/>
                    <a:lstStyle/>
                    <a:p>
                      <a:pPr algn="ctr"/>
                      <a:r>
                        <a:rPr lang="en-US" sz="2000" b="1" dirty="0"/>
                        <a:t>16 WS</a:t>
                      </a:r>
                      <a:endParaRPr lang="en-US" sz="1400" b="1" dirty="0"/>
                    </a:p>
                  </a:txBody>
                  <a:tcPr>
                    <a:lnT w="12700" cmpd="sng">
                      <a:noFill/>
                    </a:lnT>
                    <a:cell3D prstMaterial="dkEdge">
                      <a:bevel w="77470" h="12700" prst="softRound"/>
                      <a:lightRig rig="flood" dir="t"/>
                    </a:cell3D>
                    <a:solidFill>
                      <a:srgbClr val="00B050"/>
                    </a:solidFill>
                  </a:tcPr>
                </a:tc>
                <a:tc>
                  <a:txBody>
                    <a:bodyPr/>
                    <a:lstStyle/>
                    <a:p>
                      <a:pPr algn="ctr"/>
                      <a:r>
                        <a:rPr lang="en-US" sz="1400" dirty="0"/>
                        <a:t>17</a:t>
                      </a:r>
                    </a:p>
                  </a:txBody>
                  <a:tcPr>
                    <a:cell3D prstMaterial="dkEdge">
                      <a:bevel w="77470" h="12700" prst="softRound"/>
                      <a:lightRig rig="flood" dir="t"/>
                    </a:cell3D>
                  </a:tcPr>
                </a:tc>
                <a:tc>
                  <a:txBody>
                    <a:bodyPr/>
                    <a:lstStyle/>
                    <a:p>
                      <a:pPr algn="ctr"/>
                      <a:r>
                        <a:rPr lang="en-US" sz="1400" dirty="0"/>
                        <a:t>18</a:t>
                      </a:r>
                    </a:p>
                  </a:txBody>
                  <a:tcPr>
                    <a:cell3D prstMaterial="dkEdge">
                      <a:bevel w="77470" h="12700" prst="softRound"/>
                      <a:lightRig rig="flood" dir="t"/>
                    </a:cell3D>
                    <a:solidFill>
                      <a:srgbClr val="DCE5EE"/>
                    </a:solidFill>
                  </a:tcPr>
                </a:tc>
                <a:tc>
                  <a:txBody>
                    <a:bodyPr/>
                    <a:lstStyle/>
                    <a:p>
                      <a:pPr algn="ctr"/>
                      <a:r>
                        <a:rPr lang="en-US" sz="1400" b="1" dirty="0"/>
                        <a:t>19</a:t>
                      </a:r>
                    </a:p>
                  </a:txBody>
                  <a:tcPr>
                    <a:cell3D prstMaterial="dkEdge">
                      <a:bevel w="77470" h="12700" prst="softRound"/>
                      <a:lightRig rig="flood" dir="t"/>
                    </a:cell3D>
                    <a:solidFill>
                      <a:srgbClr val="DCE5EE"/>
                    </a:solidFill>
                  </a:tcPr>
                </a:tc>
                <a:tc>
                  <a:txBody>
                    <a:bodyPr/>
                    <a:lstStyle/>
                    <a:p>
                      <a:pPr algn="ctr"/>
                      <a:r>
                        <a:rPr lang="en-US" sz="1400" dirty="0"/>
                        <a:t>20</a:t>
                      </a:r>
                    </a:p>
                  </a:txBody>
                  <a:tcPr>
                    <a:cell3D prstMaterial="dkEdge">
                      <a:bevel w="77470" h="12700" prst="softRound"/>
                      <a:lightRig rig="flood" dir="t"/>
                    </a:cell3D>
                  </a:tcPr>
                </a:tc>
                <a:tc>
                  <a:txBody>
                    <a:bodyPr/>
                    <a:lstStyle/>
                    <a:p>
                      <a:pPr algn="ctr"/>
                      <a:r>
                        <a:rPr lang="en-US" sz="1400" dirty="0"/>
                        <a:t>21</a:t>
                      </a:r>
                    </a:p>
                  </a:txBody>
                  <a:tcPr>
                    <a:cell3D prstMaterial="dkEdge">
                      <a:bevel w="77470" h="12700" prst="softRound"/>
                      <a:lightRig rig="flood" dir="t"/>
                    </a:cell3D>
                  </a:tcPr>
                </a:tc>
                <a:tc>
                  <a:txBody>
                    <a:bodyPr/>
                    <a:lstStyle/>
                    <a:p>
                      <a:pPr algn="ctr"/>
                      <a:r>
                        <a:rPr lang="en-US" sz="1400" b="0" dirty="0"/>
                        <a:t>22</a:t>
                      </a:r>
                    </a:p>
                  </a:txBody>
                  <a:tcPr>
                    <a:cell3D prstMaterial="dkEdge">
                      <a:bevel w="77470" h="12700" prst="softRound"/>
                      <a:lightRig rig="flood" dir="t"/>
                    </a:cell3D>
                    <a:solidFill>
                      <a:srgbClr val="DCE5EE"/>
                    </a:solidFill>
                  </a:tcPr>
                </a:tc>
                <a:extLst>
                  <a:ext uri="{0D108BD9-81ED-4DB2-BD59-A6C34878D82A}">
                    <a16:rowId xmlns:a16="http://schemas.microsoft.com/office/drawing/2014/main" val="10003"/>
                  </a:ext>
                </a:extLst>
              </a:tr>
            </a:tbl>
          </a:graphicData>
        </a:graphic>
      </p:graphicFrame>
      <p:sp>
        <p:nvSpPr>
          <p:cNvPr id="6" name="TextBox 29"/>
          <p:cNvSpPr txBox="1"/>
          <p:nvPr/>
        </p:nvSpPr>
        <p:spPr>
          <a:xfrm>
            <a:off x="228600" y="1219200"/>
            <a:ext cx="436934" cy="1630382"/>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a:ln w="11430"/>
                <a:solidFill>
                  <a:srgbClr val="F8F8F8"/>
                </a:solidFill>
                <a:effectLst>
                  <a:outerShdw blurRad="25400" algn="tl" rotWithShape="0">
                    <a:srgbClr val="000000">
                      <a:alpha val="43000"/>
                    </a:srgbClr>
                  </a:outerShdw>
                </a:effectLst>
              </a:rPr>
              <a:t>R</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V</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I</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E</a:t>
            </a:r>
            <a:br>
              <a:rPr lang="en-US" sz="1600" b="1" spc="150" dirty="0">
                <a:ln w="11430"/>
                <a:solidFill>
                  <a:srgbClr val="F8F8F8"/>
                </a:solidFill>
                <a:effectLst>
                  <a:outerShdw blurRad="25400" algn="tl" rotWithShape="0">
                    <a:srgbClr val="000000">
                      <a:alpha val="43000"/>
                    </a:srgbClr>
                  </a:outerShdw>
                </a:effectLst>
              </a:rPr>
            </a:br>
            <a:r>
              <a:rPr lang="en-US" sz="1600" b="1" spc="150" dirty="0">
                <a:ln w="11430"/>
                <a:solidFill>
                  <a:srgbClr val="F8F8F8"/>
                </a:solidFill>
                <a:effectLst>
                  <a:outerShdw blurRad="25400" algn="tl" rotWithShape="0">
                    <a:srgbClr val="000000">
                      <a:alpha val="43000"/>
                    </a:srgbClr>
                  </a:outerShdw>
                </a:effectLst>
              </a:rPr>
              <a:t>W</a:t>
            </a:r>
          </a:p>
        </p:txBody>
      </p:sp>
    </p:spTree>
    <p:extLst>
      <p:ext uri="{BB962C8B-B14F-4D97-AF65-F5344CB8AC3E}">
        <p14:creationId xmlns:p14="http://schemas.microsoft.com/office/powerpoint/2010/main" val="3339029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799" y="1143000"/>
            <a:ext cx="6049401" cy="5257800"/>
          </a:xfrm>
        </p:spPr>
        <p:txBody>
          <a:bodyPr>
            <a:normAutofit lnSpcReduction="10000"/>
            <a:scene3d>
              <a:camera prst="orthographicFront"/>
              <a:lightRig rig="threePt" dir="t"/>
            </a:scene3d>
            <a:sp3d extrusionH="57150">
              <a:bevelT w="38100" h="38100"/>
            </a:sp3d>
          </a:bodyPr>
          <a:lstStyle/>
          <a:p>
            <a:pPr marL="45720" indent="0">
              <a:buNone/>
            </a:pPr>
            <a:r>
              <a:rPr lang="en-US" b="1" dirty="0"/>
              <a:t>Is there really confusion over the placement </a:t>
            </a:r>
            <a:br>
              <a:rPr lang="en-US" b="1" dirty="0"/>
            </a:br>
            <a:r>
              <a:rPr lang="en-US" b="1" dirty="0"/>
              <a:t>of Wave Sheaf?   Could that be so?</a:t>
            </a:r>
          </a:p>
          <a:p>
            <a:pPr marL="45720" indent="0">
              <a:buNone/>
            </a:pPr>
            <a:r>
              <a:rPr lang="en-US" b="1" dirty="0"/>
              <a:t>Some may say:  </a:t>
            </a:r>
            <a:r>
              <a:rPr lang="en-US" b="1" dirty="0">
                <a:solidFill>
                  <a:srgbClr val="C00000"/>
                </a:solidFill>
              </a:rPr>
              <a:t>“Well, it doesn’t really matter, because Wave Sheaf isn’t that important anyway!  My feast camp never pays too much attention to the Wave Sheaf Festival so it can’t be that crucial!”  </a:t>
            </a:r>
          </a:p>
          <a:p>
            <a:pPr marL="45720" indent="0">
              <a:buNone/>
            </a:pPr>
            <a:r>
              <a:rPr lang="en-US" b="1" dirty="0">
                <a:solidFill>
                  <a:schemeClr val="accent5">
                    <a:lumMod val="75000"/>
                  </a:schemeClr>
                </a:solidFill>
              </a:rPr>
              <a:t>If there is any question about the placement </a:t>
            </a:r>
            <a:br>
              <a:rPr lang="en-US" b="1" dirty="0">
                <a:solidFill>
                  <a:schemeClr val="accent5">
                    <a:lumMod val="75000"/>
                  </a:schemeClr>
                </a:solidFill>
              </a:rPr>
            </a:br>
            <a:r>
              <a:rPr lang="en-US" b="1" dirty="0">
                <a:solidFill>
                  <a:schemeClr val="accent5">
                    <a:lumMod val="75000"/>
                  </a:schemeClr>
                </a:solidFill>
              </a:rPr>
              <a:t>of Wave Sheaf and Pentecost, the best thing </a:t>
            </a:r>
            <a:br>
              <a:rPr lang="en-US" b="1" dirty="0">
                <a:solidFill>
                  <a:schemeClr val="accent5">
                    <a:lumMod val="75000"/>
                  </a:schemeClr>
                </a:solidFill>
              </a:rPr>
            </a:br>
            <a:r>
              <a:rPr lang="en-US" b="1" dirty="0">
                <a:solidFill>
                  <a:schemeClr val="accent5">
                    <a:lumMod val="75000"/>
                  </a:schemeClr>
                </a:solidFill>
              </a:rPr>
              <a:t>to do is check it out with Scripture.  </a:t>
            </a:r>
          </a:p>
          <a:p>
            <a:pPr marL="45720" indent="0">
              <a:buNone/>
            </a:pPr>
            <a:r>
              <a:rPr lang="en-US" b="1" dirty="0">
                <a:solidFill>
                  <a:srgbClr val="8C4C64"/>
                </a:solidFill>
              </a:rPr>
              <a:t>Joshua will walk us through the proper placement of Wave Sheaf through the wonderful encounter Israel experienced </a:t>
            </a:r>
            <a:br>
              <a:rPr lang="en-US" b="1" dirty="0">
                <a:solidFill>
                  <a:srgbClr val="8C4C64"/>
                </a:solidFill>
              </a:rPr>
            </a:br>
            <a:r>
              <a:rPr lang="en-US" b="1" dirty="0">
                <a:solidFill>
                  <a:srgbClr val="8C4C64"/>
                </a:solidFill>
              </a:rPr>
              <a:t>when they finally entered the Land of </a:t>
            </a:r>
            <a:br>
              <a:rPr lang="en-US" b="1" dirty="0">
                <a:solidFill>
                  <a:srgbClr val="8C4C64"/>
                </a:solidFill>
              </a:rPr>
            </a:br>
            <a:r>
              <a:rPr lang="en-US" b="1" dirty="0">
                <a:solidFill>
                  <a:srgbClr val="8C4C64"/>
                </a:solidFill>
              </a:rPr>
              <a:t>Canaan after over 40 years. </a:t>
            </a:r>
          </a:p>
        </p:txBody>
      </p:sp>
      <p:sp>
        <p:nvSpPr>
          <p:cNvPr id="4" name="Rectangle 3"/>
          <p:cNvSpPr/>
          <p:nvPr/>
        </p:nvSpPr>
        <p:spPr>
          <a:xfrm>
            <a:off x="-178645" y="76200"/>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a:ln/>
                <a:solidFill>
                  <a:srgbClr val="00B050"/>
                </a:solidFill>
              </a:rPr>
              <a:t>Wave Sheaf</a:t>
            </a:r>
            <a:r>
              <a:rPr lang="en-US" sz="4800" b="1" cap="none" spc="0" dirty="0">
                <a:ln/>
                <a:solidFill>
                  <a:srgbClr val="00B050"/>
                </a:solidFill>
                <a:effectLst/>
              </a:rPr>
              <a:t> </a:t>
            </a:r>
            <a:r>
              <a:rPr lang="en-US" sz="4800" b="1" cap="none" spc="0" dirty="0">
                <a:ln/>
                <a:solidFill>
                  <a:schemeClr val="accent3"/>
                </a:solidFill>
                <a:effectLst/>
              </a:rPr>
              <a:t>Needs Restoration?</a:t>
            </a:r>
          </a:p>
        </p:txBody>
      </p:sp>
      <p:pic>
        <p:nvPicPr>
          <p:cNvPr id="2050" name="Picture 2" descr="C:\Users\Rae\Desktop\smiley 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4987" y="1371600"/>
            <a:ext cx="3605213" cy="27257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C014052-953B-4273-8F47-BF25327D5B24}" type="slidenum">
              <a:rPr lang="en-US" smtClean="0"/>
              <a:t>6</a:t>
            </a:fld>
            <a:endParaRPr lang="en-US" dirty="0"/>
          </a:p>
        </p:txBody>
      </p:sp>
      <p:sp>
        <p:nvSpPr>
          <p:cNvPr id="5" name="Rounded Rectangle 4"/>
          <p:cNvSpPr/>
          <p:nvPr/>
        </p:nvSpPr>
        <p:spPr>
          <a:xfrm>
            <a:off x="6354201" y="4094199"/>
            <a:ext cx="2536150" cy="1741646"/>
          </a:xfrm>
          <a:prstGeom prst="roundRect">
            <a:avLst>
              <a:gd name="adj" fmla="val 11571"/>
            </a:avLst>
          </a:prstGeom>
          <a:solidFill>
            <a:srgbClr val="8C4C64"/>
          </a:solidFill>
          <a:ln w="76200">
            <a:noFill/>
          </a:ln>
          <a:scene3d>
            <a:camera prst="orthographicFront"/>
            <a:lightRig rig="flat" dir="t">
              <a:rot lat="0" lon="0" rev="18900000"/>
            </a:lightRig>
          </a:scene3d>
          <a:sp3d>
            <a:bevelT w="152400" h="50800" prst="softRound"/>
          </a:sp3d>
        </p:spPr>
        <p:txBody>
          <a:bodyPr wrap="non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a:ln/>
                <a:solidFill>
                  <a:schemeClr val="accent3"/>
                </a:solidFill>
                <a:effectLst/>
              </a:rPr>
              <a:t>This study addresses</a:t>
            </a:r>
            <a:br>
              <a:rPr lang="en-US" sz="2000" b="1" cap="none" spc="0" dirty="0">
                <a:ln/>
                <a:solidFill>
                  <a:schemeClr val="accent3"/>
                </a:solidFill>
                <a:effectLst/>
              </a:rPr>
            </a:br>
            <a:r>
              <a:rPr lang="en-US" sz="2000" b="1" cap="none" spc="0" dirty="0">
                <a:ln/>
                <a:solidFill>
                  <a:schemeClr val="accent3"/>
                </a:solidFill>
                <a:effectLst/>
              </a:rPr>
              <a:t>the Wave Sheaf </a:t>
            </a:r>
            <a:br>
              <a:rPr lang="en-US" sz="2000" b="1" cap="none" spc="0" dirty="0">
                <a:ln/>
                <a:solidFill>
                  <a:schemeClr val="accent3"/>
                </a:solidFill>
                <a:effectLst/>
              </a:rPr>
            </a:br>
            <a:r>
              <a:rPr lang="en-US" sz="2000" b="1" cap="none" spc="0" dirty="0">
                <a:ln/>
                <a:solidFill>
                  <a:schemeClr val="accent3"/>
                </a:solidFill>
                <a:effectLst/>
              </a:rPr>
              <a:t>as “Firstfruits” </a:t>
            </a:r>
            <a:br>
              <a:rPr lang="en-US" sz="2000" b="1" cap="none" spc="0" dirty="0">
                <a:ln/>
                <a:solidFill>
                  <a:schemeClr val="accent3"/>
                </a:solidFill>
                <a:effectLst/>
              </a:rPr>
            </a:br>
            <a:r>
              <a:rPr lang="en-US" sz="2000" b="1" cap="none" spc="0" dirty="0">
                <a:ln/>
                <a:solidFill>
                  <a:schemeClr val="accent3"/>
                </a:solidFill>
                <a:effectLst/>
              </a:rPr>
              <a:t>during  t</a:t>
            </a:r>
            <a:r>
              <a:rPr lang="en-US" sz="2000" b="1" dirty="0">
                <a:ln/>
                <a:solidFill>
                  <a:schemeClr val="accent3"/>
                </a:solidFill>
              </a:rPr>
              <a:t>he </a:t>
            </a:r>
            <a:br>
              <a:rPr lang="en-US" sz="2000" b="1" dirty="0">
                <a:ln/>
                <a:solidFill>
                  <a:schemeClr val="accent3"/>
                </a:solidFill>
              </a:rPr>
            </a:br>
            <a:r>
              <a:rPr lang="en-US" sz="2000" b="1" dirty="0">
                <a:ln/>
                <a:solidFill>
                  <a:schemeClr val="accent3"/>
                </a:solidFill>
              </a:rPr>
              <a:t>Passover festival.</a:t>
            </a:r>
            <a:endParaRPr lang="en-US" sz="2000" b="1" cap="none" spc="0" dirty="0">
              <a:ln/>
              <a:solidFill>
                <a:schemeClr val="accent3"/>
              </a:solidFill>
              <a:effectLst/>
            </a:endParaRPr>
          </a:p>
        </p:txBody>
      </p:sp>
    </p:spTree>
    <p:extLst>
      <p:ext uri="{BB962C8B-B14F-4D97-AF65-F5344CB8AC3E}">
        <p14:creationId xmlns:p14="http://schemas.microsoft.com/office/powerpoint/2010/main" val="1317268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175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up)">
                                      <p:cBhvr>
                                        <p:cTn id="24" dur="175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up)">
                                      <p:cBhvr>
                                        <p:cTn id="29"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60</a:t>
            </a:fld>
            <a:endParaRPr lang="en-US"/>
          </a:p>
        </p:txBody>
      </p:sp>
      <p:sp>
        <p:nvSpPr>
          <p:cNvPr id="5" name="Title 1"/>
          <p:cNvSpPr txBox="1">
            <a:spLocks/>
          </p:cNvSpPr>
          <p:nvPr/>
        </p:nvSpPr>
        <p:spPr>
          <a:xfrm>
            <a:off x="228600" y="0"/>
            <a:ext cx="8605520" cy="5410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#10a  </a:t>
            </a:r>
            <a:r>
              <a:rPr lang="en-US" sz="4000" spc="50" dirty="0">
                <a:ln w="11430"/>
                <a:solidFill>
                  <a:srgbClr val="8C4C64"/>
                </a:solidFill>
                <a:effectLst>
                  <a:outerShdw blurRad="76200" dist="50800" dir="5400000" algn="tl" rotWithShape="0">
                    <a:srgbClr val="000000">
                      <a:alpha val="65000"/>
                    </a:srgbClr>
                  </a:outerShdw>
                </a:effectLst>
              </a:rPr>
              <a:t>The question that should be pondered is reflected on the calendar below when </a:t>
            </a:r>
            <a:r>
              <a:rPr lang="en-US" sz="4000" spc="50" dirty="0">
                <a:ln w="11430"/>
                <a:solidFill>
                  <a:srgbClr val="00B050"/>
                </a:solidFill>
                <a:effectLst>
                  <a:outerShdw blurRad="76200" dist="50800" dir="5400000" algn="tl" rotWithShape="0">
                    <a:srgbClr val="000000">
                      <a:alpha val="65000"/>
                    </a:srgbClr>
                  </a:outerShdw>
                </a:effectLst>
              </a:rPr>
              <a:t>Wave Sheaf </a:t>
            </a:r>
            <a:r>
              <a:rPr lang="en-US" sz="4000" spc="50" dirty="0">
                <a:ln w="11430"/>
                <a:solidFill>
                  <a:srgbClr val="8C4C64"/>
                </a:solidFill>
                <a:effectLst>
                  <a:glow rad="88900">
                    <a:srgbClr val="00FFFF"/>
                  </a:glow>
                  <a:outerShdw blurRad="76200" dist="50800" dir="5400000" algn="tl" rotWithShape="0">
                    <a:srgbClr val="000000">
                      <a:alpha val="65000"/>
                    </a:srgbClr>
                  </a:outerShdw>
                </a:effectLst>
              </a:rPr>
              <a:t>and</a:t>
            </a:r>
            <a:r>
              <a:rPr lang="en-US" sz="4000" spc="50" dirty="0">
                <a:ln w="11430"/>
                <a:solidFill>
                  <a:srgbClr val="8C4C64"/>
                </a:solidFill>
                <a:effectLst>
                  <a:outerShdw blurRad="76200" dist="50800" dir="5400000" algn="tl" rotWithShape="0">
                    <a:srgbClr val="000000">
                      <a:alpha val="65000"/>
                    </a:srgbClr>
                  </a:outerShdw>
                </a:effectLst>
              </a:rPr>
              <a:t> </a:t>
            </a:r>
            <a:br>
              <a:rPr lang="en-US" sz="4000" spc="50" dirty="0">
                <a:ln w="11430"/>
                <a:solidFill>
                  <a:srgbClr val="8C4C64"/>
                </a:solidFill>
                <a:effectLst>
                  <a:outerShdw blurRad="76200" dist="50800" dir="5400000" algn="tl" rotWithShape="0">
                    <a:srgbClr val="000000">
                      <a:alpha val="65000"/>
                    </a:srgbClr>
                  </a:outerShdw>
                </a:effectLst>
              </a:rPr>
            </a:br>
            <a:r>
              <a:rPr lang="en-US" sz="4000" spc="50" dirty="0">
                <a:ln w="11430"/>
                <a:solidFill>
                  <a:schemeClr val="accent2">
                    <a:lumMod val="75000"/>
                  </a:schemeClr>
                </a:solidFill>
                <a:effectLst>
                  <a:outerShdw blurRad="76200" dist="50800" dir="5400000" algn="tl" rotWithShape="0">
                    <a:srgbClr val="000000">
                      <a:alpha val="65000"/>
                    </a:srgbClr>
                  </a:outerShdw>
                </a:effectLst>
              </a:rPr>
              <a:t>1</a:t>
            </a:r>
            <a:r>
              <a:rPr lang="en-US" sz="4000" spc="50" baseline="30000" dirty="0">
                <a:ln w="11430"/>
                <a:solidFill>
                  <a:schemeClr val="accent2">
                    <a:lumMod val="75000"/>
                  </a:schemeClr>
                </a:solidFill>
                <a:effectLst>
                  <a:outerShdw blurRad="76200" dist="50800" dir="5400000" algn="tl" rotWithShape="0">
                    <a:srgbClr val="000000">
                      <a:alpha val="65000"/>
                    </a:srgbClr>
                  </a:outerShdw>
                </a:effectLst>
              </a:rPr>
              <a:t>st</a:t>
            </a:r>
            <a:r>
              <a:rPr lang="en-US" sz="4000" spc="50" dirty="0">
                <a:ln w="11430"/>
                <a:solidFill>
                  <a:schemeClr val="accent2">
                    <a:lumMod val="75000"/>
                  </a:schemeClr>
                </a:solidFill>
                <a:effectLst>
                  <a:outerShdw blurRad="76200" dist="50800" dir="5400000" algn="tl" rotWithShape="0">
                    <a:srgbClr val="000000">
                      <a:alpha val="65000"/>
                    </a:srgbClr>
                  </a:outerShdw>
                </a:effectLst>
              </a:rPr>
              <a:t> Sabbath of Unleavened Bread </a:t>
            </a:r>
            <a:r>
              <a:rPr lang="en-US" sz="4000" spc="50" dirty="0">
                <a:ln w="11430"/>
                <a:solidFill>
                  <a:srgbClr val="8C4C64"/>
                </a:solidFill>
                <a:effectLst>
                  <a:outerShdw blurRad="76200" dist="50800" dir="5400000" algn="tl" rotWithShape="0">
                    <a:srgbClr val="000000">
                      <a:alpha val="65000"/>
                    </a:srgbClr>
                  </a:outerShdw>
                </a:effectLst>
              </a:rPr>
              <a:t>share the same </a:t>
            </a:r>
            <a:r>
              <a:rPr lang="en-US" sz="4000" spc="150" dirty="0">
                <a:ln w="11430">
                  <a:solidFill>
                    <a:srgbClr val="002060"/>
                  </a:solidFill>
                </a:ln>
                <a:solidFill>
                  <a:srgbClr val="00FF00"/>
                </a:solidFill>
                <a:effectLst>
                  <a:glow rad="127000">
                    <a:srgbClr val="006600">
                      <a:alpha val="81000"/>
                    </a:srgbClr>
                  </a:glow>
                  <a:outerShdw blurRad="25400" algn="tl" rotWithShape="0">
                    <a:srgbClr val="000000">
                      <a:alpha val="43000"/>
                    </a:srgbClr>
                  </a:outerShdw>
                </a:effectLst>
                <a:latin typeface="Matura MT Script Capitals" pitchFamily="66" charset="0"/>
              </a:rPr>
              <a:t>date</a:t>
            </a:r>
            <a:r>
              <a:rPr lang="en-US" sz="4000" spc="50" dirty="0">
                <a:ln w="11430"/>
                <a:solidFill>
                  <a:srgbClr val="8C4C64"/>
                </a:solidFill>
                <a:effectLst>
                  <a:outerShdw blurRad="76200" dist="50800" dir="5400000" algn="tl" rotWithShape="0">
                    <a:srgbClr val="000000">
                      <a:alpha val="65000"/>
                    </a:srgbClr>
                  </a:outerShdw>
                </a:effectLst>
              </a:rPr>
              <a:t> of Abib 15.</a:t>
            </a:r>
            <a:br>
              <a:rPr lang="en-US" sz="4000" spc="50" dirty="0">
                <a:ln w="11430"/>
                <a:solidFill>
                  <a:srgbClr val="8C4C64"/>
                </a:solidFill>
                <a:effectLst>
                  <a:outerShdw blurRad="76200" dist="50800" dir="5400000" algn="tl" rotWithShape="0">
                    <a:srgbClr val="000000">
                      <a:alpha val="65000"/>
                    </a:srgbClr>
                  </a:outerShdw>
                </a:effectLst>
              </a:rPr>
            </a:br>
            <a:br>
              <a:rPr lang="en-US" sz="4400" spc="50" dirty="0">
                <a:ln w="11430"/>
                <a:solidFill>
                  <a:srgbClr val="8C4C64"/>
                </a:solidFill>
                <a:effectLst>
                  <a:outerShdw blurRad="76200" dist="50800" dir="5400000" algn="tl" rotWithShape="0">
                    <a:srgbClr val="000000">
                      <a:alpha val="65000"/>
                    </a:srgbClr>
                  </a:outerShdw>
                </a:effectLst>
              </a:rPr>
            </a:br>
            <a:br>
              <a:rPr lang="en-US" sz="4400" spc="50" dirty="0">
                <a:ln w="11430"/>
                <a:solidFill>
                  <a:srgbClr val="8C4C64"/>
                </a:solidFill>
                <a:effectLst>
                  <a:outerShdw blurRad="76200" dist="50800" dir="5400000" algn="tl" rotWithShape="0">
                    <a:srgbClr val="000000">
                      <a:alpha val="65000"/>
                    </a:srgbClr>
                  </a:outerShdw>
                </a:effectLst>
              </a:rPr>
            </a:br>
            <a:endParaRPr lang="en-US" sz="4400" spc="50" dirty="0">
              <a:ln w="11430"/>
              <a:solidFill>
                <a:srgbClr val="8C4C64"/>
              </a:solidFill>
              <a:effectLst>
                <a:outerShdw blurRad="76200" dist="50800" dir="5400000" algn="tl" rotWithShape="0">
                  <a:srgbClr val="000000">
                    <a:alpha val="65000"/>
                  </a:srgbClr>
                </a:outerShdw>
              </a:effectLst>
            </a:endParaRPr>
          </a:p>
          <a:p>
            <a:pPr marL="571500" indent="-571500">
              <a:buFont typeface="Arial" pitchFamily="34" charset="0"/>
              <a:buChar char="•"/>
            </a:pPr>
            <a:endParaRPr lang="en-US" sz="2400" spc="50" dirty="0">
              <a:ln w="11430"/>
              <a:solidFill>
                <a:srgbClr val="8C4C64"/>
              </a:solidFill>
              <a:effectLst>
                <a:outerShdw blurRad="76200" dist="50800" dir="5400000" algn="tl" rotWithShape="0">
                  <a:srgbClr val="000000">
                    <a:alpha val="65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980270075"/>
              </p:ext>
            </p:extLst>
          </p:nvPr>
        </p:nvGraphicFramePr>
        <p:xfrm>
          <a:off x="533400" y="3352800"/>
          <a:ext cx="8229600" cy="1891759"/>
        </p:xfrm>
        <a:graphic>
          <a:graphicData uri="http://schemas.openxmlformats.org/drawingml/2006/table">
            <a:tbl>
              <a:tblPr firstRow="1" bandRow="1">
                <a:effectLst>
                  <a:outerShdw blurRad="165100" dist="76200" dir="4800000" sx="102000" sy="102000" algn="tl" rotWithShape="0">
                    <a:prstClr val="black">
                      <a:alpha val="39000"/>
                    </a:prstClr>
                  </a:outerShdw>
                </a:effectLst>
                <a:tableStyleId>{5C22544A-7EE6-4342-B048-85BDC9FD1C3A}</a:tableStyleId>
              </a:tblPr>
              <a:tblGrid>
                <a:gridCol w="1175658">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98239">
                <a:tc>
                  <a:txBody>
                    <a:bodyPr/>
                    <a:lstStyle/>
                    <a:p>
                      <a:pPr algn="ctr"/>
                      <a:r>
                        <a:rPr lang="en-US" sz="1600" dirty="0"/>
                        <a:t>1</a:t>
                      </a:r>
                      <a:r>
                        <a:rPr lang="en-US" sz="1600" baseline="30000" dirty="0"/>
                        <a:t>st</a:t>
                      </a:r>
                      <a:r>
                        <a:rPr lang="en-US" sz="1600" dirty="0"/>
                        <a:t> (Sun)</a:t>
                      </a:r>
                    </a:p>
                  </a:txBody>
                  <a:tcPr>
                    <a:lnB w="38100" cmpd="sng">
                      <a:noFill/>
                    </a:lnB>
                    <a:cell3D prstMaterial="dkEdge">
                      <a:bevel w="77470" h="12700" prst="softRound"/>
                      <a:lightRig rig="flood" dir="t"/>
                    </a:cell3D>
                  </a:tcPr>
                </a:tc>
                <a:tc>
                  <a:txBody>
                    <a:bodyPr/>
                    <a:lstStyle/>
                    <a:p>
                      <a:pPr algn="ctr"/>
                      <a:r>
                        <a:rPr lang="en-US" sz="1600" dirty="0"/>
                        <a:t>2</a:t>
                      </a:r>
                      <a:r>
                        <a:rPr lang="en-US" sz="1600" baseline="30000" dirty="0"/>
                        <a:t>nd</a:t>
                      </a:r>
                      <a:r>
                        <a:rPr lang="en-US" sz="1600" dirty="0"/>
                        <a:t> (Mon)</a:t>
                      </a:r>
                    </a:p>
                  </a:txBody>
                  <a:tcPr>
                    <a:cell3D prstMaterial="dkEdge">
                      <a:bevel w="77470" h="12700" prst="softRound"/>
                      <a:lightRig rig="flood" dir="t"/>
                    </a:cell3D>
                  </a:tcPr>
                </a:tc>
                <a:tc>
                  <a:txBody>
                    <a:bodyPr/>
                    <a:lstStyle/>
                    <a:p>
                      <a:pPr algn="ctr"/>
                      <a:r>
                        <a:rPr lang="en-US" sz="1600" dirty="0"/>
                        <a:t>3</a:t>
                      </a:r>
                      <a:r>
                        <a:rPr lang="en-US" sz="1600" baseline="30000" dirty="0"/>
                        <a:t>rd</a:t>
                      </a:r>
                      <a:r>
                        <a:rPr lang="en-US" sz="1600" dirty="0"/>
                        <a:t> (Tues)</a:t>
                      </a:r>
                    </a:p>
                  </a:txBody>
                  <a:tcPr>
                    <a:cell3D prstMaterial="dkEdge">
                      <a:bevel w="77470" h="12700" prst="softRound"/>
                      <a:lightRig rig="flood" dir="t"/>
                    </a:cell3D>
                  </a:tcPr>
                </a:tc>
                <a:tc>
                  <a:txBody>
                    <a:bodyPr/>
                    <a:lstStyle/>
                    <a:p>
                      <a:pPr algn="ctr"/>
                      <a:r>
                        <a:rPr lang="en-US" sz="1600" dirty="0"/>
                        <a:t>4</a:t>
                      </a:r>
                      <a:r>
                        <a:rPr lang="en-US" sz="1600" baseline="30000" dirty="0"/>
                        <a:t>th</a:t>
                      </a:r>
                      <a:r>
                        <a:rPr lang="en-US" sz="1600" dirty="0"/>
                        <a:t> (Wed)</a:t>
                      </a:r>
                    </a:p>
                  </a:txBody>
                  <a:tcPr>
                    <a:cell3D prstMaterial="dkEdge">
                      <a:bevel w="77470" h="12700" prst="softRound"/>
                      <a:lightRig rig="flood" dir="t"/>
                    </a:cell3D>
                  </a:tcPr>
                </a:tc>
                <a:tc>
                  <a:txBody>
                    <a:bodyPr/>
                    <a:lstStyle/>
                    <a:p>
                      <a:pPr algn="ctr"/>
                      <a:r>
                        <a:rPr lang="en-US" sz="1600" dirty="0"/>
                        <a:t>5</a:t>
                      </a:r>
                      <a:r>
                        <a:rPr lang="en-US" sz="1600" baseline="30000" dirty="0"/>
                        <a:t>th</a:t>
                      </a:r>
                      <a:r>
                        <a:rPr lang="en-US" sz="1600" dirty="0"/>
                        <a:t> (</a:t>
                      </a:r>
                      <a:r>
                        <a:rPr lang="en-US" sz="1600" dirty="0" err="1"/>
                        <a:t>Thur</a:t>
                      </a:r>
                      <a:r>
                        <a:rPr lang="en-US" sz="1600" dirty="0"/>
                        <a:t>)</a:t>
                      </a:r>
                    </a:p>
                  </a:txBody>
                  <a:tcPr>
                    <a:cell3D prstMaterial="dkEdge">
                      <a:bevel w="77470" h="12700" prst="softRound"/>
                      <a:lightRig rig="flood" dir="t"/>
                    </a:cell3D>
                  </a:tcPr>
                </a:tc>
                <a:tc>
                  <a:txBody>
                    <a:bodyPr/>
                    <a:lstStyle/>
                    <a:p>
                      <a:pPr algn="ctr"/>
                      <a:r>
                        <a:rPr lang="en-US" sz="1600" dirty="0"/>
                        <a:t>6</a:t>
                      </a:r>
                      <a:r>
                        <a:rPr lang="en-US" sz="1600" baseline="30000" dirty="0"/>
                        <a:t>th</a:t>
                      </a:r>
                      <a:r>
                        <a:rPr lang="en-US" sz="1600" dirty="0"/>
                        <a:t> (Fri)</a:t>
                      </a:r>
                    </a:p>
                  </a:txBody>
                  <a:tcPr>
                    <a:cell3D prstMaterial="dkEdge">
                      <a:bevel w="77470" h="12700" prst="softRound"/>
                      <a:lightRig rig="flood" dir="t"/>
                    </a:cell3D>
                  </a:tcPr>
                </a:tc>
                <a:tc>
                  <a:txBody>
                    <a:bodyPr/>
                    <a:lstStyle/>
                    <a:p>
                      <a:pPr algn="ctr"/>
                      <a:r>
                        <a:rPr lang="en-US" sz="1600" dirty="0"/>
                        <a:t>7</a:t>
                      </a:r>
                      <a:r>
                        <a:rPr lang="en-US" sz="1600" baseline="30000" dirty="0"/>
                        <a:t>th</a:t>
                      </a:r>
                      <a:r>
                        <a:rPr lang="en-US" sz="1600" dirty="0"/>
                        <a:t> (</a:t>
                      </a:r>
                      <a:r>
                        <a:rPr lang="en-US" sz="1600" dirty="0" err="1"/>
                        <a:t>Sabb</a:t>
                      </a:r>
                      <a:r>
                        <a:rPr lang="en-US" sz="1600" dirty="0"/>
                        <a:t>)</a:t>
                      </a:r>
                    </a:p>
                  </a:txBody>
                  <a:tcPr>
                    <a:cell3D prstMaterial="dkEdge">
                      <a:bevel w="77470" h="12700" prst="softRound"/>
                      <a:lightRig rig="flood" dir="t"/>
                    </a:cell3D>
                  </a:tcPr>
                </a:tc>
                <a:extLst>
                  <a:ext uri="{0D108BD9-81ED-4DB2-BD59-A6C34878D82A}">
                    <a16:rowId xmlns:a16="http://schemas.microsoft.com/office/drawing/2014/main" val="10000"/>
                  </a:ext>
                </a:extLst>
              </a:tr>
              <a:tr h="372380">
                <a:tc>
                  <a:txBody>
                    <a:bodyPr/>
                    <a:lstStyle/>
                    <a:p>
                      <a:pPr algn="ctr"/>
                      <a:r>
                        <a:rPr lang="en-US" sz="2000" b="1" dirty="0"/>
                        <a:t>Abib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92D050"/>
                    </a:solidFill>
                  </a:tcPr>
                </a:tc>
                <a:tc>
                  <a:txBody>
                    <a:bodyPr/>
                    <a:lstStyle/>
                    <a:p>
                      <a:pPr algn="ctr"/>
                      <a:r>
                        <a:rPr lang="en-US" sz="1400" dirty="0"/>
                        <a:t>2</a:t>
                      </a:r>
                    </a:p>
                  </a:txBody>
                  <a:tcPr>
                    <a:lnL w="12700" cmpd="sng">
                      <a:noFill/>
                    </a:lnL>
                    <a:cell3D prstMaterial="dkEdge">
                      <a:bevel w="77470" h="12700" prst="softRound"/>
                      <a:lightRig rig="flood" dir="t"/>
                    </a:cell3D>
                  </a:tcPr>
                </a:tc>
                <a:tc>
                  <a:txBody>
                    <a:bodyPr/>
                    <a:lstStyle/>
                    <a:p>
                      <a:pPr algn="ctr"/>
                      <a:r>
                        <a:rPr lang="en-US" sz="1400" dirty="0"/>
                        <a:t>3</a:t>
                      </a:r>
                    </a:p>
                  </a:txBody>
                  <a:tcPr>
                    <a:cell3D prstMaterial="dkEdge">
                      <a:bevel w="77470" h="12700" prst="softRound"/>
                      <a:lightRig rig="flood" dir="t"/>
                    </a:cell3D>
                  </a:tcPr>
                </a:tc>
                <a:tc>
                  <a:txBody>
                    <a:bodyPr/>
                    <a:lstStyle/>
                    <a:p>
                      <a:pPr algn="ctr"/>
                      <a:r>
                        <a:rPr lang="en-US" sz="1400" dirty="0"/>
                        <a:t>4</a:t>
                      </a:r>
                    </a:p>
                  </a:txBody>
                  <a:tcPr>
                    <a:cell3D prstMaterial="dkEdge">
                      <a:bevel w="77470" h="12700" prst="softRound"/>
                      <a:lightRig rig="flood" dir="t"/>
                    </a:cell3D>
                  </a:tcPr>
                </a:tc>
                <a:tc>
                  <a:txBody>
                    <a:bodyPr/>
                    <a:lstStyle/>
                    <a:p>
                      <a:pPr algn="ctr"/>
                      <a:r>
                        <a:rPr lang="en-US" sz="1400" dirty="0"/>
                        <a:t>5</a:t>
                      </a:r>
                    </a:p>
                  </a:txBody>
                  <a:tcPr>
                    <a:cell3D prstMaterial="dkEdge">
                      <a:bevel w="77470" h="12700" prst="softRound"/>
                      <a:lightRig rig="flood" dir="t"/>
                    </a:cell3D>
                  </a:tcPr>
                </a:tc>
                <a:tc>
                  <a:txBody>
                    <a:bodyPr/>
                    <a:lstStyle/>
                    <a:p>
                      <a:pPr algn="ctr"/>
                      <a:r>
                        <a:rPr lang="en-US" sz="1400" dirty="0"/>
                        <a:t>6</a:t>
                      </a:r>
                    </a:p>
                  </a:txBody>
                  <a:tcPr>
                    <a:cell3D prstMaterial="dkEdge">
                      <a:bevel w="77470" h="12700" prst="softRound"/>
                      <a:lightRig rig="flood" dir="t"/>
                    </a:cell3D>
                  </a:tcPr>
                </a:tc>
                <a:tc>
                  <a:txBody>
                    <a:bodyPr/>
                    <a:lstStyle/>
                    <a:p>
                      <a:pPr algn="ctr"/>
                      <a:r>
                        <a:rPr lang="en-US" sz="1400" dirty="0"/>
                        <a:t>7</a:t>
                      </a:r>
                    </a:p>
                  </a:txBody>
                  <a:tcPr>
                    <a:cell3D prstMaterial="dkEdge">
                      <a:bevel w="77470" h="12700" prst="softRound"/>
                      <a:lightRig rig="flood" dir="t"/>
                    </a:cell3D>
                  </a:tcPr>
                </a:tc>
                <a:extLst>
                  <a:ext uri="{0D108BD9-81ED-4DB2-BD59-A6C34878D82A}">
                    <a16:rowId xmlns:a16="http://schemas.microsoft.com/office/drawing/2014/main" val="10001"/>
                  </a:ext>
                </a:extLst>
              </a:tr>
              <a:tr h="372380">
                <a:tc>
                  <a:txBody>
                    <a:bodyPr/>
                    <a:lstStyle/>
                    <a:p>
                      <a:pPr algn="ctr"/>
                      <a:r>
                        <a:rPr lang="en-US" sz="1400" dirty="0"/>
                        <a:t>8</a:t>
                      </a:r>
                    </a:p>
                  </a:txBody>
                  <a:tcPr>
                    <a:lnT w="12700" cmpd="sng">
                      <a:noFill/>
                    </a:lnT>
                    <a:lnB w="12700" cmpd="sng">
                      <a:noFill/>
                    </a:lnB>
                    <a:cell3D prstMaterial="dkEdge">
                      <a:bevel w="77470" h="12700" prst="softRound"/>
                      <a:lightRig rig="flood" dir="t"/>
                    </a:cell3D>
                  </a:tcPr>
                </a:tc>
                <a:tc>
                  <a:txBody>
                    <a:bodyPr/>
                    <a:lstStyle/>
                    <a:p>
                      <a:pPr algn="ctr"/>
                      <a:r>
                        <a:rPr lang="en-US" sz="1400" dirty="0"/>
                        <a:t>9</a:t>
                      </a:r>
                    </a:p>
                  </a:txBody>
                  <a:tcPr>
                    <a:cell3D prstMaterial="dkEdge">
                      <a:bevel w="77470" h="12700" prst="softRound"/>
                      <a:lightRig rig="flood" dir="t"/>
                    </a:cell3D>
                  </a:tcPr>
                </a:tc>
                <a:tc>
                  <a:txBody>
                    <a:bodyPr/>
                    <a:lstStyle/>
                    <a:p>
                      <a:pPr algn="ctr"/>
                      <a:r>
                        <a:rPr lang="en-US" sz="1400" dirty="0"/>
                        <a:t>10</a:t>
                      </a:r>
                    </a:p>
                  </a:txBody>
                  <a:tcPr>
                    <a:cell3D prstMaterial="dkEdge">
                      <a:bevel w="77470" h="12700" prst="softRound"/>
                      <a:lightRig rig="flood" dir="t"/>
                    </a:cell3D>
                  </a:tcPr>
                </a:tc>
                <a:tc>
                  <a:txBody>
                    <a:bodyPr/>
                    <a:lstStyle/>
                    <a:p>
                      <a:pPr algn="ctr"/>
                      <a:r>
                        <a:rPr lang="en-US" sz="1600" b="0" dirty="0"/>
                        <a:t>11</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a:t>12</a:t>
                      </a:r>
                    </a:p>
                  </a:txBody>
                  <a:tcPr>
                    <a:cell3D prstMaterial="dkEdge">
                      <a:bevel w="77470" h="12700" prst="softRound"/>
                      <a:lightRig rig="flood" dir="t"/>
                    </a:cell3D>
                  </a:tcPr>
                </a:tc>
                <a:tc>
                  <a:txBody>
                    <a:bodyPr/>
                    <a:lstStyle/>
                    <a:p>
                      <a:pPr algn="ctr"/>
                      <a:r>
                        <a:rPr lang="en-US" sz="1400" dirty="0"/>
                        <a:t>13</a:t>
                      </a:r>
                    </a:p>
                  </a:txBody>
                  <a:tcPr>
                    <a:cell3D prstMaterial="dkEdge">
                      <a:bevel w="77470" h="12700" prst="softRound"/>
                      <a:lightRig rig="flood" dir="t"/>
                    </a:cell3D>
                  </a:tcPr>
                </a:tc>
                <a:tc>
                  <a:txBody>
                    <a:bodyPr/>
                    <a:lstStyle/>
                    <a:p>
                      <a:pPr algn="ctr"/>
                      <a:r>
                        <a:rPr lang="en-US" sz="2000" b="1" dirty="0"/>
                        <a:t>14 P/O</a:t>
                      </a:r>
                      <a:endParaRPr lang="en-US" sz="1400" b="1" dirty="0"/>
                    </a:p>
                  </a:txBody>
                  <a:tcPr>
                    <a:cell3D prstMaterial="dkEdge">
                      <a:bevel w="77470" h="12700" prst="softRound"/>
                      <a:lightRig rig="flood" dir="t"/>
                    </a:cell3D>
                    <a:solidFill>
                      <a:srgbClr val="66CCFF"/>
                    </a:solidFill>
                  </a:tcPr>
                </a:tc>
                <a:extLst>
                  <a:ext uri="{0D108BD9-81ED-4DB2-BD59-A6C34878D82A}">
                    <a16:rowId xmlns:a16="http://schemas.microsoft.com/office/drawing/2014/main" val="10002"/>
                  </a:ext>
                </a:extLst>
              </a:tr>
              <a:tr h="372380">
                <a:tc>
                  <a:txBody>
                    <a:bodyPr/>
                    <a:lstStyle/>
                    <a:p>
                      <a:pPr algn="ctr"/>
                      <a:r>
                        <a:rPr lang="en-US" sz="2000" b="1" dirty="0"/>
                        <a:t>15  WS</a:t>
                      </a:r>
                      <a:br>
                        <a:rPr lang="en-US" sz="2000" b="1" dirty="0"/>
                      </a:br>
                      <a:r>
                        <a:rPr lang="en-US" sz="2000" b="1" dirty="0"/>
                        <a:t>&amp; ULB</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a:t>16</a:t>
                      </a:r>
                    </a:p>
                  </a:txBody>
                  <a:tcPr>
                    <a:cell3D prstMaterial="dkEdge">
                      <a:bevel w="77470" h="12700" prst="softRound"/>
                      <a:lightRig rig="flood" dir="t"/>
                    </a:cell3D>
                  </a:tcPr>
                </a:tc>
                <a:tc>
                  <a:txBody>
                    <a:bodyPr/>
                    <a:lstStyle/>
                    <a:p>
                      <a:pPr algn="ctr"/>
                      <a:r>
                        <a:rPr lang="en-US" sz="1400" dirty="0"/>
                        <a:t>17</a:t>
                      </a:r>
                    </a:p>
                  </a:txBody>
                  <a:tcPr>
                    <a:cell3D prstMaterial="dkEdge">
                      <a:bevel w="77470" h="12700" prst="softRound"/>
                      <a:lightRig rig="flood" dir="t"/>
                    </a:cell3D>
                    <a:solidFill>
                      <a:srgbClr val="DCE5EE"/>
                    </a:solidFill>
                  </a:tcPr>
                </a:tc>
                <a:tc>
                  <a:txBody>
                    <a:bodyPr/>
                    <a:lstStyle/>
                    <a:p>
                      <a:pPr algn="ctr"/>
                      <a:r>
                        <a:rPr lang="en-US" sz="1400" b="0" dirty="0"/>
                        <a:t>18</a:t>
                      </a:r>
                    </a:p>
                  </a:txBody>
                  <a:tcPr>
                    <a:cell3D prstMaterial="dkEdge">
                      <a:bevel w="77470" h="12700" prst="softRound"/>
                      <a:lightRig rig="flood" dir="t"/>
                    </a:cell3D>
                    <a:solidFill>
                      <a:srgbClr val="DCE5EE"/>
                    </a:solidFill>
                  </a:tcPr>
                </a:tc>
                <a:tc>
                  <a:txBody>
                    <a:bodyPr/>
                    <a:lstStyle/>
                    <a:p>
                      <a:pPr algn="ctr"/>
                      <a:r>
                        <a:rPr lang="en-US" sz="1400" dirty="0"/>
                        <a:t>19</a:t>
                      </a:r>
                    </a:p>
                  </a:txBody>
                  <a:tcPr>
                    <a:cell3D prstMaterial="dkEdge">
                      <a:bevel w="77470" h="12700" prst="softRound"/>
                      <a:lightRig rig="flood" dir="t"/>
                    </a:cell3D>
                  </a:tcPr>
                </a:tc>
                <a:tc>
                  <a:txBody>
                    <a:bodyPr/>
                    <a:lstStyle/>
                    <a:p>
                      <a:pPr algn="ctr"/>
                      <a:r>
                        <a:rPr lang="en-US" sz="1400" dirty="0"/>
                        <a:t>20</a:t>
                      </a:r>
                    </a:p>
                  </a:txBody>
                  <a:tcPr>
                    <a:cell3D prstMaterial="dkEdge">
                      <a:bevel w="77470" h="12700" prst="softRound"/>
                      <a:lightRig rig="flood" dir="t"/>
                    </a:cell3D>
                  </a:tcPr>
                </a:tc>
                <a:tc>
                  <a:txBody>
                    <a:bodyPr/>
                    <a:lstStyle/>
                    <a:p>
                      <a:pPr algn="ctr"/>
                      <a:r>
                        <a:rPr lang="en-US" sz="1400" b="1" dirty="0"/>
                        <a:t>21</a:t>
                      </a:r>
                    </a:p>
                  </a:txBody>
                  <a:tcPr>
                    <a:cell3D prstMaterial="dkEdge">
                      <a:bevel w="77470" h="12700" prst="softRound"/>
                      <a:lightRig rig="flood" dir="t"/>
                    </a:cell3D>
                    <a:solidFill>
                      <a:srgbClr val="DCE5EE"/>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304800" y="5486400"/>
            <a:ext cx="8534400" cy="1200329"/>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3600" b="1" cap="all" spc="0"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This happens about once </a:t>
            </a:r>
            <a:br>
              <a:rPr lang="en-US" sz="3600" b="1" cap="all" spc="0"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br>
            <a:r>
              <a:rPr lang="en-US" sz="3600" b="1" cap="all" spc="0" dirty="0">
                <a:ln w="9000" cmpd="sng">
                  <a:solidFill>
                    <a:srgbClr val="002060"/>
                  </a:solidFill>
                  <a:prstDash val="solid"/>
                </a:ln>
                <a:gradFill flip="none" rotWithShape="1">
                  <a:gsLst>
                    <a:gs pos="0">
                      <a:srgbClr val="6F3350"/>
                    </a:gs>
                    <a:gs pos="30000">
                      <a:srgbClr val="66008F"/>
                    </a:gs>
                    <a:gs pos="46000">
                      <a:srgbClr val="BA0066"/>
                    </a:gs>
                    <a:gs pos="69000">
                      <a:srgbClr val="FF0000"/>
                    </a:gs>
                    <a:gs pos="90000">
                      <a:srgbClr val="FF8200"/>
                    </a:gs>
                  </a:gsLst>
                  <a:lin ang="2700000" scaled="1"/>
                  <a:tileRect/>
                </a:gradFill>
                <a:effectLst>
                  <a:reflection blurRad="12700" stA="28000" endPos="45000" dist="1000" dir="5400000" sy="-100000" algn="bl" rotWithShape="0"/>
                </a:effectLst>
                <a:latin typeface="Arial Rounded MT Bold" pitchFamily="34" charset="0"/>
              </a:rPr>
              <a:t>every 7 years!</a:t>
            </a:r>
          </a:p>
        </p:txBody>
      </p:sp>
    </p:spTree>
    <p:extLst>
      <p:ext uri="{BB962C8B-B14F-4D97-AF65-F5344CB8AC3E}">
        <p14:creationId xmlns:p14="http://schemas.microsoft.com/office/powerpoint/2010/main" val="2266915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0"/>
            <a:ext cx="9296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a:ln w="11430"/>
                <a:solidFill>
                  <a:srgbClr val="8C4C64"/>
                </a:solidFill>
                <a:effectLst>
                  <a:outerShdw blurRad="76200" dist="50800" dir="5400000" algn="tl" rotWithShape="0">
                    <a:srgbClr val="000000">
                      <a:alpha val="65000"/>
                    </a:srgbClr>
                  </a:outerShdw>
                </a:effectLst>
              </a:rPr>
              <a:t>Which Festival Secures First Place? </a:t>
            </a:r>
            <a:br>
              <a:rPr lang="en-US" sz="4400" spc="50" dirty="0">
                <a:ln w="11430"/>
                <a:solidFill>
                  <a:srgbClr val="8C4C64"/>
                </a:solidFill>
                <a:effectLst>
                  <a:outerShdw blurRad="76200" dist="50800" dir="5400000" algn="tl" rotWithShape="0">
                    <a:srgbClr val="000000">
                      <a:alpha val="65000"/>
                    </a:srgbClr>
                  </a:outerShdw>
                </a:effectLst>
              </a:rPr>
            </a:br>
            <a:r>
              <a:rPr lang="en-US" sz="3600" spc="50" dirty="0">
                <a:ln w="11430"/>
                <a:solidFill>
                  <a:srgbClr val="00B050"/>
                </a:solidFill>
                <a:effectLst>
                  <a:outerShdw blurRad="76200" dist="50800" dir="5400000" algn="tl" rotWithShape="0">
                    <a:srgbClr val="000000">
                      <a:alpha val="65000"/>
                    </a:srgbClr>
                  </a:outerShdw>
                </a:effectLst>
              </a:rPr>
              <a:t>Wave Sheaf? </a:t>
            </a:r>
            <a:r>
              <a:rPr lang="en-US" sz="3600" spc="50" dirty="0">
                <a:ln w="11430"/>
                <a:solidFill>
                  <a:srgbClr val="8C4C64"/>
                </a:solidFill>
                <a:effectLst>
                  <a:outerShdw blurRad="76200" dist="50800" dir="5400000" algn="tl" rotWithShape="0">
                    <a:srgbClr val="000000">
                      <a:alpha val="65000"/>
                    </a:srgbClr>
                  </a:outerShdw>
                </a:effectLst>
              </a:rPr>
              <a:t>~</a:t>
            </a:r>
            <a:r>
              <a:rPr lang="en-US" sz="3600" spc="50" dirty="0">
                <a:ln w="11430"/>
                <a:solidFill>
                  <a:schemeClr val="accent5"/>
                </a:solidFill>
                <a:effectLst>
                  <a:outerShdw blurRad="76200" dist="50800" dir="5400000" algn="tl" rotWithShape="0">
                    <a:srgbClr val="000000">
                      <a:alpha val="65000"/>
                    </a:srgbClr>
                  </a:outerShdw>
                </a:effectLst>
              </a:rPr>
              <a:t> </a:t>
            </a:r>
            <a:r>
              <a:rPr lang="en-US" sz="3600" spc="50" dirty="0">
                <a:ln w="11430"/>
                <a:solidFill>
                  <a:schemeClr val="accent2">
                    <a:lumMod val="75000"/>
                  </a:schemeClr>
                </a:solidFill>
                <a:effectLst>
                  <a:outerShdw blurRad="76200" dist="50800" dir="5400000" algn="tl" rotWithShape="0">
                    <a:srgbClr val="000000">
                      <a:alpha val="65000"/>
                    </a:srgbClr>
                  </a:outerShdw>
                </a:effectLst>
              </a:rPr>
              <a:t>Unleavened Bread Sabbath?</a:t>
            </a:r>
            <a:endParaRPr lang="en-US" sz="1800"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6" name="Content Placeholder 5"/>
          <p:cNvSpPr>
            <a:spLocks noGrp="1"/>
          </p:cNvSpPr>
          <p:nvPr>
            <p:ph sz="quarter" idx="13"/>
          </p:nvPr>
        </p:nvSpPr>
        <p:spPr>
          <a:xfrm>
            <a:off x="417576" y="1546411"/>
            <a:ext cx="8305800" cy="3505199"/>
          </a:xfrm>
          <a:gradFill>
            <a:gsLst>
              <a:gs pos="43000">
                <a:srgbClr val="FBEAC7"/>
              </a:gs>
              <a:gs pos="68000">
                <a:srgbClr val="FEE7F2"/>
              </a:gs>
              <a:gs pos="57000">
                <a:srgbClr val="99FFCC">
                  <a:alpha val="30000"/>
                </a:srgbClr>
              </a:gs>
              <a:gs pos="7000">
                <a:srgbClr val="FBD49C"/>
              </a:gs>
              <a:gs pos="96000">
                <a:srgbClr val="FEE7F2"/>
              </a:gs>
            </a:gsLst>
            <a:lin ang="5400000" scaled="0"/>
          </a:gradFill>
          <a:ln w="76200">
            <a:solidFill>
              <a:srgbClr val="8C4C64"/>
            </a:solidFill>
          </a:ln>
          <a:effectLst>
            <a:glow rad="228600">
              <a:schemeClr val="accent6">
                <a:satMod val="175000"/>
                <a:alpha val="40000"/>
              </a:schemeClr>
            </a:glow>
          </a:effectLst>
          <a:scene3d>
            <a:camera prst="orthographicFront"/>
            <a:lightRig rig="flat" dir="t">
              <a:rot lat="0" lon="0" rev="18900000"/>
            </a:lightRig>
          </a:scene3d>
          <a:sp3d>
            <a:bevelT w="152400" h="50800" prst="softRound"/>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45720" indent="0" algn="ctr">
              <a:buNone/>
            </a:pPr>
            <a:endParaRPr lang="en-US" sz="800" b="1"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endParaRPr>
          </a:p>
          <a:p>
            <a:pPr marL="45720" indent="0" algn="ctr">
              <a:buNone/>
            </a:pPr>
            <a: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Every Feast and Festival is </a:t>
            </a:r>
            <a:b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of utmost importance, </a:t>
            </a:r>
            <a:b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whether an annual Sabbath or not!</a:t>
            </a:r>
          </a:p>
          <a:p>
            <a:pPr marL="45720" indent="0">
              <a:buNone/>
            </a:pPr>
            <a:r>
              <a:rPr lang="en-US" sz="2800" b="1" dirty="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In Joshua’s account 2 festivals share Abib 15: </a:t>
            </a:r>
          </a:p>
          <a:p>
            <a:pPr marL="45720" indent="0">
              <a:buNone/>
            </a:pPr>
            <a:r>
              <a:rPr lang="en-US" sz="3200" b="1" dirty="0">
                <a:ln w="50800"/>
                <a:solidFill>
                  <a:schemeClr val="accent2">
                    <a:lumMod val="50000"/>
                  </a:schemeClr>
                </a:solidFill>
                <a:effectLst/>
                <a:latin typeface="Arial Rounded MT Bold" pitchFamily="34" charset="0"/>
              </a:rPr>
              <a:t>a.  1</a:t>
            </a:r>
            <a:r>
              <a:rPr lang="en-US" sz="3200" b="1" baseline="30000" dirty="0">
                <a:ln w="50800"/>
                <a:solidFill>
                  <a:schemeClr val="accent2">
                    <a:lumMod val="50000"/>
                  </a:schemeClr>
                </a:solidFill>
                <a:effectLst/>
                <a:latin typeface="Arial Rounded MT Bold" pitchFamily="34" charset="0"/>
              </a:rPr>
              <a:t>st</a:t>
            </a:r>
            <a:r>
              <a:rPr lang="en-US" sz="3200" b="1" dirty="0">
                <a:ln w="50800"/>
                <a:solidFill>
                  <a:schemeClr val="accent2">
                    <a:lumMod val="50000"/>
                  </a:schemeClr>
                </a:solidFill>
                <a:effectLst/>
                <a:latin typeface="Arial Rounded MT Bold" pitchFamily="34" charset="0"/>
              </a:rPr>
              <a:t> Sabbath of Unleavened Bread </a:t>
            </a:r>
          </a:p>
          <a:p>
            <a:pPr marL="45720" indent="0">
              <a:buNone/>
            </a:pPr>
            <a:r>
              <a:rPr lang="en-US" sz="3200" b="1" dirty="0">
                <a:ln w="50800">
                  <a:solidFill>
                    <a:srgbClr val="006600"/>
                  </a:solidFill>
                </a:ln>
                <a:solidFill>
                  <a:srgbClr val="00B050"/>
                </a:solidFill>
                <a:effectLst/>
                <a:latin typeface="Arial Rounded MT Bold" pitchFamily="34" charset="0"/>
              </a:rPr>
              <a:t>b.  Wave Sheaf Festival</a:t>
            </a:r>
            <a:r>
              <a:rPr lang="en-US" sz="3200" b="1" dirty="0">
                <a:ln w="50800"/>
                <a:solidFill>
                  <a:srgbClr val="00B050"/>
                </a:solidFill>
                <a:effectLst/>
                <a:latin typeface="Arial Rounded MT Bold" pitchFamily="34" charset="0"/>
              </a:rPr>
              <a:t>  </a:t>
            </a:r>
          </a:p>
        </p:txBody>
      </p:sp>
      <p:pic>
        <p:nvPicPr>
          <p:cNvPr id="3" name="Picture 2" descr="C:\Users\Rae\Desktop\Question Boy png.pn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400800" y="4343400"/>
            <a:ext cx="2743200" cy="2743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17576" y="5334694"/>
            <a:ext cx="6477000"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give priority to one of them?</a:t>
            </a:r>
            <a:b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br>
            <a: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make the right choice?</a:t>
            </a:r>
            <a:endParaRPr lang="en-US" sz="12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endParaRPr>
          </a:p>
          <a:p>
            <a:pPr algn="ctr"/>
            <a: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And … </a:t>
            </a:r>
            <a:r>
              <a:rPr lang="en-US" sz="2400" b="1" dirty="0">
                <a:ln w="11430"/>
                <a:solidFill>
                  <a:srgbClr val="FFC000"/>
                </a:solidFill>
                <a:effectLst>
                  <a:outerShdw blurRad="50800" dist="39000" dir="5460000" algn="tl">
                    <a:srgbClr val="000000">
                      <a:alpha val="38000"/>
                    </a:srgbClr>
                  </a:outerShdw>
                </a:effectLst>
                <a:latin typeface="Arial Rounded MT Bold" pitchFamily="34" charset="0"/>
              </a:rPr>
              <a:t>Does</a:t>
            </a:r>
            <a:r>
              <a:rPr lang="en-US" sz="2400" b="1" dirty="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 </a:t>
            </a:r>
            <a:r>
              <a:rPr lang="en-US" sz="2400" b="1" dirty="0">
                <a:ln w="11430"/>
                <a:solidFill>
                  <a:srgbClr val="FFC000"/>
                </a:solidFill>
                <a:effectLst>
                  <a:outerShdw blurRad="50800" dist="39000" dir="5460000" algn="tl">
                    <a:srgbClr val="000000">
                      <a:alpha val="38000"/>
                    </a:srgbClr>
                  </a:outerShdw>
                </a:effectLst>
                <a:latin typeface="Arial Rounded MT Bold" pitchFamily="34" charset="0"/>
              </a:rPr>
              <a:t>it matter?</a:t>
            </a:r>
          </a:p>
        </p:txBody>
      </p:sp>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61</a:t>
            </a:fld>
            <a:endParaRPr lang="en-US" dirty="0"/>
          </a:p>
        </p:txBody>
      </p:sp>
    </p:spTree>
    <p:extLst>
      <p:ext uri="{BB962C8B-B14F-4D97-AF65-F5344CB8AC3E}">
        <p14:creationId xmlns:p14="http://schemas.microsoft.com/office/powerpoint/2010/main" val="524015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250"/>
                                        <p:tgtEl>
                                          <p:spTgt spid="7">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solidFill>
                  <a:schemeClr val="bg1"/>
                </a:solidFill>
              </a:rPr>
              <a:t>62</a:t>
            </a:fld>
            <a:endParaRPr lang="en-US" dirty="0">
              <a:solidFill>
                <a:schemeClr val="bg1"/>
              </a:solidFill>
            </a:endParaRPr>
          </a:p>
        </p:txBody>
      </p:sp>
      <p:sp>
        <p:nvSpPr>
          <p:cNvPr id="5" name="Text Placeholder 2"/>
          <p:cNvSpPr txBox="1">
            <a:spLocks/>
          </p:cNvSpPr>
          <p:nvPr/>
        </p:nvSpPr>
        <p:spPr>
          <a:xfrm>
            <a:off x="457200" y="1288934"/>
            <a:ext cx="6248400" cy="4661416"/>
          </a:xfrm>
          <a:prstGeom prst="rect">
            <a:avLst/>
          </a:prstGeom>
          <a:noFill/>
          <a:ln>
            <a:noFill/>
          </a:ln>
          <a:effectLst/>
        </p:spPr>
        <p:txBody>
          <a:bodyPr anchor="ctr">
            <a:normAutofit fontScale="70000" lnSpcReduction="20000"/>
            <a:scene3d>
              <a:camera prst="orthographicFront"/>
              <a:lightRig rig="threePt" dir="t"/>
            </a:scene3d>
            <a:sp3d extrusionH="57150">
              <a:bevelT w="82550" h="38100" prst="coolSlant"/>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14350" indent="-514350">
              <a:lnSpc>
                <a:spcPct val="150000"/>
              </a:lnSpc>
              <a:buSzPct val="110000"/>
              <a:buFont typeface="+mj-lt"/>
              <a:buAutoNum type="arabicParenR"/>
            </a:pPr>
            <a:r>
              <a:rPr lang="en-CA" sz="3300" b="1" dirty="0">
                <a:solidFill>
                  <a:srgbClr val="008080"/>
                </a:solidFill>
                <a:effectLst>
                  <a:glow rad="127000">
                    <a:schemeClr val="bg1"/>
                  </a:glow>
                </a:effectLst>
                <a:latin typeface="Comic Sans MS" pitchFamily="66" charset="0"/>
              </a:rPr>
              <a:t>With</a:t>
            </a:r>
            <a:r>
              <a:rPr lang="en-CA" sz="3300" b="1" dirty="0">
                <a:solidFill>
                  <a:srgbClr val="00B0F0"/>
                </a:solidFill>
                <a:effectLst>
                  <a:glow rad="127000">
                    <a:schemeClr val="bg1"/>
                  </a:glow>
                </a:effectLst>
                <a:latin typeface="Comic Sans MS" pitchFamily="66" charset="0"/>
              </a:rPr>
              <a:t> </a:t>
            </a:r>
            <a:r>
              <a:rPr lang="en-CA" sz="3300" b="1" dirty="0">
                <a:solidFill>
                  <a:srgbClr val="008080"/>
                </a:solidFill>
                <a:effectLst>
                  <a:glow rad="127000">
                    <a:schemeClr val="bg1"/>
                  </a:glow>
                </a:effectLst>
                <a:latin typeface="Comic Sans MS" pitchFamily="66" charset="0"/>
              </a:rPr>
              <a:t>Wave Sheaf &amp; 1</a:t>
            </a:r>
            <a:r>
              <a:rPr lang="en-CA" sz="3300" b="1" baseline="30000" dirty="0">
                <a:solidFill>
                  <a:srgbClr val="008080"/>
                </a:solidFill>
                <a:effectLst>
                  <a:glow rad="127000">
                    <a:schemeClr val="bg1"/>
                  </a:glow>
                </a:effectLst>
                <a:latin typeface="Comic Sans MS" pitchFamily="66" charset="0"/>
              </a:rPr>
              <a:t>st</a:t>
            </a:r>
            <a:r>
              <a:rPr lang="en-CA" sz="3300" b="1" dirty="0">
                <a:solidFill>
                  <a:srgbClr val="008080"/>
                </a:solidFill>
                <a:effectLst>
                  <a:glow rad="127000">
                    <a:schemeClr val="bg1"/>
                  </a:glow>
                </a:effectLst>
                <a:latin typeface="Comic Sans MS" pitchFamily="66" charset="0"/>
              </a:rPr>
              <a:t> Sabbath of Unleavened Bread both on Abib 15, which one will take priority?</a:t>
            </a:r>
          </a:p>
          <a:p>
            <a:pPr marL="514350" indent="-514350">
              <a:lnSpc>
                <a:spcPct val="150000"/>
              </a:lnSpc>
              <a:buSzPct val="110000"/>
              <a:buFont typeface="+mj-lt"/>
              <a:buAutoNum type="arabicParenR"/>
            </a:pPr>
            <a:r>
              <a:rPr lang="en-CA" sz="3300" b="1" dirty="0">
                <a:solidFill>
                  <a:srgbClr val="0070C0"/>
                </a:solidFill>
                <a:effectLst>
                  <a:glow rad="127000">
                    <a:schemeClr val="bg1"/>
                  </a:glow>
                </a:effectLst>
                <a:latin typeface="Comic Sans MS" pitchFamily="66" charset="0"/>
              </a:rPr>
              <a:t>Which Feast will be the “backbone” </a:t>
            </a:r>
            <a:br>
              <a:rPr lang="en-CA" sz="3300" b="1" dirty="0">
                <a:solidFill>
                  <a:srgbClr val="0070C0"/>
                </a:solidFill>
                <a:effectLst>
                  <a:glow rad="127000">
                    <a:schemeClr val="bg1"/>
                  </a:glow>
                </a:effectLst>
                <a:latin typeface="Comic Sans MS" pitchFamily="66" charset="0"/>
              </a:rPr>
            </a:br>
            <a:r>
              <a:rPr lang="en-CA" sz="3300" b="1" dirty="0">
                <a:solidFill>
                  <a:srgbClr val="0070C0"/>
                </a:solidFill>
                <a:effectLst>
                  <a:glow rad="127000">
                    <a:schemeClr val="bg1"/>
                  </a:glow>
                </a:effectLst>
                <a:latin typeface="Comic Sans MS" pitchFamily="66" charset="0"/>
              </a:rPr>
              <a:t>of our salvation?</a:t>
            </a:r>
          </a:p>
          <a:p>
            <a:pPr marL="514350" indent="-514350">
              <a:lnSpc>
                <a:spcPct val="150000"/>
              </a:lnSpc>
              <a:buSzPct val="110000"/>
              <a:buFont typeface="+mj-lt"/>
              <a:buAutoNum type="arabicParenR"/>
            </a:pPr>
            <a:r>
              <a:rPr lang="en-CA" sz="3300" b="1" dirty="0">
                <a:solidFill>
                  <a:srgbClr val="FF0000"/>
                </a:solidFill>
                <a:effectLst>
                  <a:glow rad="127000">
                    <a:schemeClr val="bg1"/>
                  </a:glow>
                </a:effectLst>
                <a:latin typeface="Comic Sans MS" pitchFamily="66" charset="0"/>
              </a:rPr>
              <a:t>How shall the correct method for Counting the Omer be determined?</a:t>
            </a:r>
          </a:p>
          <a:p>
            <a:pPr marL="514350" indent="-514350">
              <a:lnSpc>
                <a:spcPct val="150000"/>
              </a:lnSpc>
              <a:buSzPct val="110000"/>
              <a:buFont typeface="+mj-lt"/>
              <a:buAutoNum type="arabicParenR"/>
            </a:pPr>
            <a:r>
              <a:rPr lang="en-CA" sz="3300" b="1" dirty="0">
                <a:solidFill>
                  <a:srgbClr val="993300"/>
                </a:solidFill>
                <a:effectLst>
                  <a:glow rad="127000">
                    <a:schemeClr val="bg1"/>
                  </a:glow>
                </a:effectLst>
                <a:latin typeface="Comic Sans MS" pitchFamily="66" charset="0"/>
              </a:rPr>
              <a:t>What is the history of how Wave Sheaf became married to Abib 16.</a:t>
            </a:r>
          </a:p>
        </p:txBody>
      </p:sp>
      <p:pic>
        <p:nvPicPr>
          <p:cNvPr id="6" name="Picture 12" descr="C:\Users\Rae\Desktop\Art on Desktop\white man clip art\3d white people\3d what next.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a:fillRect/>
          </a:stretch>
        </p:blipFill>
        <p:spPr bwMode="auto">
          <a:xfrm>
            <a:off x="6934200" y="165567"/>
            <a:ext cx="1310272" cy="1310272"/>
          </a:xfrm>
          <a:prstGeom prst="rect">
            <a:avLst/>
          </a:prstGeom>
          <a:noFill/>
          <a:effectLst>
            <a:glow rad="101600">
              <a:schemeClr val="accent5">
                <a:satMod val="175000"/>
                <a:alpha val="40000"/>
              </a:schemeClr>
            </a:glow>
            <a:softEdge rad="1143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52400"/>
            <a:ext cx="5638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Joshua’s Wave Sheaf</a:t>
            </a:r>
            <a:b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br>
            <a:r>
              <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Part 2</a:t>
            </a:r>
          </a:p>
        </p:txBody>
      </p:sp>
      <p:sp>
        <p:nvSpPr>
          <p:cNvPr id="8" name="Pentagon 7"/>
          <p:cNvSpPr/>
          <p:nvPr/>
        </p:nvSpPr>
        <p:spPr>
          <a:xfrm>
            <a:off x="1008483" y="5960472"/>
            <a:ext cx="4706517" cy="684478"/>
          </a:xfrm>
          <a:prstGeom prst="homePlate">
            <a:avLst/>
          </a:prstGeom>
          <a:solidFill>
            <a:srgbClr val="FFFF99">
              <a:alpha val="30000"/>
            </a:srgbClr>
          </a:solidFill>
          <a:ln>
            <a:solidFill>
              <a:srgbClr val="85437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800" b="1" dirty="0">
                <a:solidFill>
                  <a:srgbClr val="854372"/>
                </a:solidFill>
                <a:effectLst>
                  <a:glow rad="127000">
                    <a:srgbClr val="FFFFCC"/>
                  </a:glow>
                </a:effectLst>
                <a:latin typeface="Matura MT Script Capitals" pitchFamily="66" charset="0"/>
              </a:rPr>
              <a:t>Come &amp;See!</a:t>
            </a:r>
            <a:endParaRPr lang="en-CA" sz="4800" b="1" dirty="0">
              <a:solidFill>
                <a:srgbClr val="854372"/>
              </a:solidFill>
              <a:latin typeface="Matura MT Script Capitals" pitchFamily="66" charset="0"/>
            </a:endParaRPr>
          </a:p>
        </p:txBody>
      </p:sp>
      <p:sp>
        <p:nvSpPr>
          <p:cNvPr id="9" name="Rectangle 8"/>
          <p:cNvSpPr/>
          <p:nvPr/>
        </p:nvSpPr>
        <p:spPr>
          <a:xfrm>
            <a:off x="5715000" y="5934670"/>
            <a:ext cx="2971800" cy="923330"/>
          </a:xfrm>
          <a:prstGeom prst="rect">
            <a:avLst/>
          </a:prstGeom>
          <a:noFill/>
        </p:spPr>
        <p:txBody>
          <a:bodyPr wrap="square" lIns="91440" tIns="45720" rIns="91440" bIns="45720">
            <a:spAutoFit/>
          </a:bodyPr>
          <a:lstStyle/>
          <a:p>
            <a:pPr algn="ctr"/>
            <a:r>
              <a:rPr lang="en-US" sz="5400" b="1" cap="none" spc="0" dirty="0">
                <a:ln w="1905"/>
                <a:solidFill>
                  <a:srgbClr val="FFCCCC"/>
                </a:solidFill>
                <a:effectLst>
                  <a:innerShdw blurRad="69850" dist="43180" dir="5400000">
                    <a:srgbClr val="000000">
                      <a:alpha val="65000"/>
                    </a:srgbClr>
                  </a:innerShdw>
                </a:effectLst>
                <a:latin typeface="Edwardian Script ITC" pitchFamily="66" charset="0"/>
              </a:rPr>
              <a:t>The End</a:t>
            </a:r>
          </a:p>
        </p:txBody>
      </p:sp>
    </p:spTree>
    <p:extLst>
      <p:ext uri="{BB962C8B-B14F-4D97-AF65-F5344CB8AC3E}">
        <p14:creationId xmlns:p14="http://schemas.microsoft.com/office/powerpoint/2010/main" val="1775081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 calcmode="lin" valueType="num">
                                      <p:cBhvr>
                                        <p:cTn id="35" dur="1000" fill="hold"/>
                                        <p:tgtEl>
                                          <p:spTgt spid="8">
                                            <p:bg/>
                                          </p:spTgt>
                                        </p:tgtEl>
                                        <p:attrNameLst>
                                          <p:attrName>ppt_w</p:attrName>
                                        </p:attrNameLst>
                                      </p:cBhvr>
                                      <p:tavLst>
                                        <p:tav tm="0">
                                          <p:val>
                                            <p:fltVal val="0"/>
                                          </p:val>
                                        </p:tav>
                                        <p:tav tm="100000">
                                          <p:val>
                                            <p:strVal val="#ppt_w"/>
                                          </p:val>
                                        </p:tav>
                                      </p:tavLst>
                                    </p:anim>
                                    <p:anim calcmode="lin" valueType="num">
                                      <p:cBhvr>
                                        <p:cTn id="36" dur="1000" fill="hold"/>
                                        <p:tgtEl>
                                          <p:spTgt spid="8">
                                            <p:bg/>
                                          </p:spTgt>
                                        </p:tgtEl>
                                        <p:attrNameLst>
                                          <p:attrName>ppt_h</p:attrName>
                                        </p:attrNameLst>
                                      </p:cBhvr>
                                      <p:tavLst>
                                        <p:tav tm="0">
                                          <p:val>
                                            <p:fltVal val="0"/>
                                          </p:val>
                                        </p:tav>
                                        <p:tav tm="100000">
                                          <p:val>
                                            <p:strVal val="#ppt_h"/>
                                          </p:val>
                                        </p:tav>
                                      </p:tavLst>
                                    </p:anim>
                                    <p:animEffect transition="in" filter="fade">
                                      <p:cBhvr>
                                        <p:cTn id="37" dur="1000"/>
                                        <p:tgtEl>
                                          <p:spTgt spid="8">
                                            <p:bg/>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2" dur="1000"/>
                                        <p:tgtEl>
                                          <p:spTgt spid="8">
                                            <p:txEl>
                                              <p:pRg st="0" end="0"/>
                                            </p:txEl>
                                          </p:spTgt>
                                        </p:tgtEl>
                                      </p:cBhvr>
                                    </p:animEffect>
                                  </p:childTnLst>
                                </p:cTn>
                              </p:par>
                            </p:childTnLst>
                          </p:cTn>
                        </p:par>
                        <p:par>
                          <p:cTn id="43" fill="hold">
                            <p:stCondLst>
                              <p:cond delay="1000"/>
                            </p:stCondLst>
                            <p:childTnLst>
                              <p:par>
                                <p:cTn id="44" presetID="22" presetClass="entr" presetSubtype="8" fill="hold" grpId="0" nodeType="after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63</a:t>
            </a:fld>
            <a:endParaRPr lang="en-US" dirty="0"/>
          </a:p>
        </p:txBody>
      </p:sp>
      <p:sp>
        <p:nvSpPr>
          <p:cNvPr id="7" name="Rectangle 6"/>
          <p:cNvSpPr/>
          <p:nvPr/>
        </p:nvSpPr>
        <p:spPr>
          <a:xfrm>
            <a:off x="-76200" y="-76200"/>
            <a:ext cx="8831820" cy="330859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lnSpc>
                <a:spcPct val="150000"/>
              </a:lnSpc>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Questions/Comments </a:t>
            </a:r>
            <a:b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on the placement </a:t>
            </a:r>
            <a:b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of </a:t>
            </a:r>
            <a:r>
              <a:rPr lang="en-US" sz="4400" b="1" dirty="0">
                <a:ln w="11430"/>
                <a:solidFill>
                  <a:srgbClr val="006C31"/>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Wave Sheaf</a:t>
            </a: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a:t>
            </a:r>
            <a:endParaRPr lang="en-US" sz="40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
        <p:nvSpPr>
          <p:cNvPr id="8" name="Rounded Rectangle 7"/>
          <p:cNvSpPr/>
          <p:nvPr/>
        </p:nvSpPr>
        <p:spPr>
          <a:xfrm>
            <a:off x="1831450" y="4572000"/>
            <a:ext cx="7052497" cy="783193"/>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3200" b="1" dirty="0">
                <a:ln w="11430"/>
                <a:solidFill>
                  <a:srgbClr val="006C31"/>
                </a:solidFill>
                <a:effectLst>
                  <a:outerShdw blurRad="50800" dist="39000" dir="5460000" algn="tl">
                    <a:srgbClr val="000000">
                      <a:alpha val="38000"/>
                    </a:srgbClr>
                  </a:outerShdw>
                </a:effectLst>
                <a:latin typeface="Segoe Print" pitchFamily="2" charset="0"/>
                <a:hlinkClick r:id="rId3"/>
              </a:rPr>
              <a:t>questions@studythecalendar.com</a:t>
            </a:r>
            <a:r>
              <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9" name="Picture 2" descr="C:\Users\Rae\Desktop\Grammar Art\email mouse best.pn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4127263" y="3232398"/>
            <a:ext cx="1255836" cy="90922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Rae\Desktop\do boy gold questio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34571" y="914400"/>
            <a:ext cx="1647219" cy="16472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392100" y="5876107"/>
            <a:ext cx="5931198" cy="783193"/>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3200" b="1" dirty="0">
                <a:ln w="11430"/>
                <a:solidFill>
                  <a:srgbClr val="006C31"/>
                </a:solidFill>
                <a:effectLst>
                  <a:outerShdw blurRad="50800" dist="39000" dir="5460000" algn="tl">
                    <a:srgbClr val="000000">
                      <a:alpha val="38000"/>
                    </a:srgbClr>
                  </a:outerShdw>
                </a:effectLst>
                <a:latin typeface="Segoe Print" pitchFamily="2" charset="0"/>
                <a:hlinkClick r:id="rId7"/>
              </a:rPr>
              <a:t>www.studythecalendar.com</a:t>
            </a:r>
            <a:r>
              <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711299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e\Desktop\Decisions gold arrows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7999" y="891957"/>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45" y="40640"/>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a:ln/>
                <a:solidFill>
                  <a:srgbClr val="00B050"/>
                </a:solidFill>
                <a:effectLst/>
              </a:rPr>
              <a:t>Wave Sheaf </a:t>
            </a:r>
            <a:r>
              <a:rPr lang="en-US" sz="4800" b="1" cap="none" spc="0" dirty="0">
                <a:ln/>
                <a:solidFill>
                  <a:schemeClr val="accent3"/>
                </a:solidFill>
                <a:effectLst/>
              </a:rPr>
              <a:t>Festival Options</a:t>
            </a:r>
          </a:p>
        </p:txBody>
      </p:sp>
      <p:sp>
        <p:nvSpPr>
          <p:cNvPr id="2" name="TextBox 1"/>
          <p:cNvSpPr txBox="1"/>
          <p:nvPr/>
        </p:nvSpPr>
        <p:spPr>
          <a:xfrm>
            <a:off x="304800" y="1143000"/>
            <a:ext cx="4038600" cy="320087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a:solidFill>
                  <a:schemeClr val="tx2"/>
                </a:solidFill>
              </a:rPr>
              <a:t>This study is going to examine the two main ways the Wave Sheaf Festival is celebrated.  </a:t>
            </a:r>
          </a:p>
          <a:p>
            <a:br>
              <a:rPr lang="en-US" sz="1100" b="1" dirty="0">
                <a:solidFill>
                  <a:schemeClr val="tx2"/>
                </a:solidFill>
              </a:rPr>
            </a:br>
            <a:r>
              <a:rPr lang="en-US" sz="2000" b="1" dirty="0">
                <a:solidFill>
                  <a:schemeClr val="tx2"/>
                </a:solidFill>
              </a:rPr>
              <a:t>No matter what day Wave Sheaf is celebrated on, the 50 day Omer Count establishes the placement of Pentecost on the same “day of the week” as Wave Sheaf.  </a:t>
            </a:r>
            <a:br>
              <a:rPr lang="en-US" sz="2000" b="1" dirty="0">
                <a:solidFill>
                  <a:schemeClr val="tx2"/>
                </a:solidFill>
              </a:rPr>
            </a:br>
            <a:endParaRPr lang="en-US" sz="1100" b="1" dirty="0">
              <a:solidFill>
                <a:schemeClr val="tx2"/>
              </a:solidFill>
            </a:endParaRPr>
          </a:p>
          <a:p>
            <a:r>
              <a:rPr lang="en-US" sz="2000" b="1" dirty="0">
                <a:solidFill>
                  <a:schemeClr val="tx2"/>
                </a:solidFill>
              </a:rPr>
              <a:t>Both are affected equally.</a:t>
            </a:r>
            <a:r>
              <a:rPr lang="en-US" dirty="0"/>
              <a:t> </a:t>
            </a:r>
          </a:p>
        </p:txBody>
      </p:sp>
      <p:sp>
        <p:nvSpPr>
          <p:cNvPr id="4" name="Rectangle 3"/>
          <p:cNvSpPr/>
          <p:nvPr/>
        </p:nvSpPr>
        <p:spPr>
          <a:xfrm>
            <a:off x="152400" y="4800600"/>
            <a:ext cx="4267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B050"/>
                </a:solidFill>
                <a:effectLst>
                  <a:outerShdw blurRad="50800" dist="39000" dir="5460000" algn="tl">
                    <a:srgbClr val="000000">
                      <a:alpha val="38000"/>
                    </a:srgbClr>
                  </a:outerShdw>
                </a:effectLst>
              </a:rPr>
              <a:t>Wave Sheaf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Follows </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3200" b="1"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Unleavened Bread </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Sabbath on Abib 16??</a:t>
            </a:r>
          </a:p>
        </p:txBody>
      </p:sp>
      <p:sp>
        <p:nvSpPr>
          <p:cNvPr id="6" name="Rectangle 5"/>
          <p:cNvSpPr/>
          <p:nvPr/>
        </p:nvSpPr>
        <p:spPr>
          <a:xfrm>
            <a:off x="4566498" y="4800600"/>
            <a:ext cx="4501301"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noFill/>
                </a:ln>
                <a:solidFill>
                  <a:srgbClr val="00B050"/>
                </a:solidFill>
                <a:effectLst>
                  <a:outerShdw blurRad="50800" dist="39000" dir="5460000" algn="tl">
                    <a:srgbClr val="000000">
                      <a:alpha val="38000"/>
                    </a:srgbClr>
                  </a:outerShdw>
                </a:effectLst>
              </a:rPr>
              <a:t>Wave Sheaf </a:t>
            </a:r>
            <a:r>
              <a:rPr lang="en-US" sz="3200" b="1" dirty="0">
                <a:ln w="11430">
                  <a:noFill/>
                </a:ln>
                <a:solidFill>
                  <a:srgbClr val="00B0F0"/>
                </a:solidFill>
                <a:effectLst>
                  <a:outerShdw blurRad="50800" dist="39000" dir="5460000" algn="tl">
                    <a:srgbClr val="000000">
                      <a:alpha val="38000"/>
                    </a:srgbClr>
                  </a:outerShdw>
                </a:effectLst>
              </a:rPr>
              <a:t>Follows H767</a:t>
            </a:r>
            <a:r>
              <a:rPr lang="en-US" sz="3200" b="1" u="sng" dirty="0">
                <a:ln w="11430">
                  <a:noFill/>
                </a:ln>
                <a:solidFill>
                  <a:srgbClr val="002060"/>
                </a:solidFill>
                <a:effectLst>
                  <a:outerShdw blurRad="50800" dist="39000" dir="5460000" algn="tl">
                    <a:srgbClr val="000000">
                      <a:alpha val="38000"/>
                    </a:srgbClr>
                  </a:outerShdw>
                </a:effectLst>
              </a:rPr>
              <a:t>6</a:t>
            </a:r>
            <a:r>
              <a:rPr lang="en-US" sz="3200" b="1" dirty="0">
                <a:ln w="11430">
                  <a:noFill/>
                </a:ln>
                <a:solidFill>
                  <a:srgbClr val="00B0F0"/>
                </a:solidFill>
                <a:effectLst>
                  <a:outerShdw blurRad="50800" dist="39000" dir="5460000" algn="tl">
                    <a:srgbClr val="000000">
                      <a:alpha val="38000"/>
                    </a:srgbClr>
                  </a:outerShdw>
                </a:effectLst>
              </a:rPr>
              <a:t> Sabbath Within the </a:t>
            </a:r>
            <a:r>
              <a:rPr lang="en-US" sz="3200" b="1" dirty="0">
                <a:ln w="11430">
                  <a:noFill/>
                </a:ln>
                <a:solidFill>
                  <a:srgbClr val="FF0000"/>
                </a:solidFill>
                <a:effectLst>
                  <a:outerShdw blurRad="50800" dist="39000" dir="5460000" algn="tl">
                    <a:srgbClr val="000000">
                      <a:alpha val="38000"/>
                    </a:srgbClr>
                  </a:outerShdw>
                </a:effectLst>
              </a:rPr>
              <a:t>Passover</a:t>
            </a:r>
            <a:r>
              <a:rPr lang="en-US" sz="3200" b="1" dirty="0">
                <a:ln w="11430">
                  <a:noFill/>
                </a:ln>
                <a:solidFill>
                  <a:srgbClr val="00B0F0"/>
                </a:solidFill>
                <a:effectLst>
                  <a:outerShdw blurRad="50800" dist="39000" dir="5460000" algn="tl">
                    <a:srgbClr val="000000">
                      <a:alpha val="38000"/>
                    </a:srgbClr>
                  </a:outerShdw>
                </a:effectLst>
              </a:rPr>
              <a:t> Festival??</a:t>
            </a:r>
          </a:p>
        </p:txBody>
      </p:sp>
      <p:sp>
        <p:nvSpPr>
          <p:cNvPr id="5" name="Slide Number Placeholder 4"/>
          <p:cNvSpPr>
            <a:spLocks noGrp="1"/>
          </p:cNvSpPr>
          <p:nvPr>
            <p:ph type="sldNum" sz="quarter" idx="12"/>
          </p:nvPr>
        </p:nvSpPr>
        <p:spPr/>
        <p:txBody>
          <a:bodyPr/>
          <a:lstStyle/>
          <a:p>
            <a:fld id="{5C014052-953B-4273-8F47-BF25327D5B24}" type="slidenum">
              <a:rPr lang="en-US" smtClean="0"/>
              <a:t>7</a:t>
            </a:fld>
            <a:endParaRPr lang="en-US" dirty="0"/>
          </a:p>
        </p:txBody>
      </p:sp>
      <p:sp>
        <p:nvSpPr>
          <p:cNvPr id="8" name="Rectangle 7"/>
          <p:cNvSpPr/>
          <p:nvPr/>
        </p:nvSpPr>
        <p:spPr>
          <a:xfrm>
            <a:off x="5791200" y="1143000"/>
            <a:ext cx="3200402"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noFill/>
                </a:ln>
                <a:solidFill>
                  <a:srgbClr val="6F3350"/>
                </a:solidFill>
                <a:effectLst>
                  <a:outerShdw blurRad="50800" dist="39000" dir="5460000" algn="tl">
                    <a:srgbClr val="000000">
                      <a:alpha val="38000"/>
                    </a:srgbClr>
                  </a:outerShdw>
                </a:effectLst>
              </a:rPr>
              <a:t>This study will offer these 2 options.</a:t>
            </a:r>
          </a:p>
        </p:txBody>
      </p:sp>
    </p:spTree>
    <p:extLst>
      <p:ext uri="{BB962C8B-B14F-4D97-AF65-F5344CB8AC3E}">
        <p14:creationId xmlns:p14="http://schemas.microsoft.com/office/powerpoint/2010/main" val="1874778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25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par>
                          <p:cTn id="13" fill="hold">
                            <p:stCondLst>
                              <p:cond delay="2000"/>
                            </p:stCondLst>
                            <p:childTnLst>
                              <p:par>
                                <p:cTn id="14" presetID="6" presetClass="entr" presetSubtype="16"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circle(in)">
                                      <p:cBhvr>
                                        <p:cTn id="2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ae\Desktop\Decisions orange arrows png.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flipH="1">
            <a:off x="4038600" y="1905000"/>
            <a:ext cx="5486400" cy="52270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0640"/>
            <a:ext cx="9132996" cy="1446550"/>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a:ln/>
                <a:solidFill>
                  <a:schemeClr val="accent3"/>
                </a:solidFill>
              </a:rPr>
              <a:t>Several</a:t>
            </a:r>
            <a:r>
              <a:rPr lang="en-US" sz="4400" b="1" dirty="0">
                <a:ln/>
                <a:solidFill>
                  <a:schemeClr val="accent3"/>
                </a:solidFill>
                <a:effectLst/>
              </a:rPr>
              <a:t> Testimonies for Proper </a:t>
            </a:r>
            <a:br>
              <a:rPr lang="en-US" sz="4400" b="1" dirty="0">
                <a:ln/>
                <a:solidFill>
                  <a:schemeClr val="accent3"/>
                </a:solidFill>
                <a:effectLst/>
              </a:rPr>
            </a:br>
            <a:r>
              <a:rPr lang="en-US" sz="4400" b="1" dirty="0">
                <a:ln/>
                <a:solidFill>
                  <a:schemeClr val="accent3"/>
                </a:solidFill>
                <a:effectLst/>
              </a:rPr>
              <a:t>Placement of </a:t>
            </a:r>
            <a:r>
              <a:rPr lang="en-US" sz="4400" b="1" dirty="0">
                <a:ln/>
                <a:solidFill>
                  <a:srgbClr val="00B050"/>
                </a:solidFill>
              </a:rPr>
              <a:t>Wave Sheaf</a:t>
            </a:r>
            <a:endParaRPr lang="en-US" sz="4400" b="1" cap="none" spc="0" dirty="0">
              <a:ln/>
              <a:solidFill>
                <a:srgbClr val="00B050"/>
              </a:solidFill>
              <a:effectLst/>
            </a:endParaRPr>
          </a:p>
        </p:txBody>
      </p:sp>
      <p:sp>
        <p:nvSpPr>
          <p:cNvPr id="5" name="TextBox 4"/>
          <p:cNvSpPr txBox="1"/>
          <p:nvPr/>
        </p:nvSpPr>
        <p:spPr>
          <a:xfrm>
            <a:off x="3886200" y="4199704"/>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a:solidFill>
                  <a:srgbClr val="00B050"/>
                </a:solidFill>
              </a:rPr>
              <a:t>#1</a:t>
            </a:r>
          </a:p>
        </p:txBody>
      </p:sp>
      <p:sp>
        <p:nvSpPr>
          <p:cNvPr id="15" name="TextBox 14"/>
          <p:cNvSpPr txBox="1"/>
          <p:nvPr/>
        </p:nvSpPr>
        <p:spPr>
          <a:xfrm>
            <a:off x="4267200" y="3398235"/>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a:solidFill>
                  <a:srgbClr val="00B0F0"/>
                </a:solidFill>
              </a:rPr>
              <a:t>#2</a:t>
            </a:r>
          </a:p>
        </p:txBody>
      </p:sp>
      <p:sp>
        <p:nvSpPr>
          <p:cNvPr id="16" name="TextBox 15"/>
          <p:cNvSpPr txBox="1"/>
          <p:nvPr/>
        </p:nvSpPr>
        <p:spPr>
          <a:xfrm>
            <a:off x="5201920" y="2850428"/>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a:solidFill>
                  <a:schemeClr val="accent2">
                    <a:lumMod val="50000"/>
                  </a:schemeClr>
                </a:solidFill>
              </a:rPr>
              <a:t>#3</a:t>
            </a:r>
          </a:p>
        </p:txBody>
      </p:sp>
      <p:sp>
        <p:nvSpPr>
          <p:cNvPr id="17" name="TextBox 16"/>
          <p:cNvSpPr txBox="1"/>
          <p:nvPr/>
        </p:nvSpPr>
        <p:spPr>
          <a:xfrm>
            <a:off x="6438900" y="2828104"/>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a:solidFill>
                  <a:srgbClr val="00B0F0"/>
                </a:solidFill>
              </a:rPr>
              <a:t>#4</a:t>
            </a:r>
          </a:p>
        </p:txBody>
      </p:sp>
      <p:sp>
        <p:nvSpPr>
          <p:cNvPr id="18" name="TextBox 17"/>
          <p:cNvSpPr txBox="1"/>
          <p:nvPr/>
        </p:nvSpPr>
        <p:spPr>
          <a:xfrm>
            <a:off x="7467600" y="3056704"/>
            <a:ext cx="685800"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a:solidFill>
                  <a:srgbClr val="FF0000"/>
                </a:solidFill>
              </a:rPr>
              <a:t>#5</a:t>
            </a:r>
          </a:p>
        </p:txBody>
      </p:sp>
      <p:sp>
        <p:nvSpPr>
          <p:cNvPr id="19" name="TextBox 18"/>
          <p:cNvSpPr txBox="1"/>
          <p:nvPr/>
        </p:nvSpPr>
        <p:spPr>
          <a:xfrm>
            <a:off x="111246" y="2442150"/>
            <a:ext cx="5527553" cy="4339650"/>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AutoNum type="arabicPeriod"/>
            </a:pPr>
            <a:r>
              <a:rPr lang="en-US" sz="2400" b="1" dirty="0">
                <a:solidFill>
                  <a:srgbClr val="00B050"/>
                </a:solidFill>
              </a:rPr>
              <a:t>Leviticus 23:12-16; Num 15:18-19</a:t>
            </a:r>
            <a:br>
              <a:rPr lang="en-US" sz="2400" b="1" dirty="0">
                <a:solidFill>
                  <a:srgbClr val="00B050"/>
                </a:solidFill>
              </a:rPr>
            </a:br>
            <a:endParaRPr lang="en-US" sz="900" b="1" dirty="0">
              <a:solidFill>
                <a:srgbClr val="00B050"/>
              </a:solidFill>
            </a:endParaRPr>
          </a:p>
          <a:p>
            <a:pPr marL="342900" indent="-342900">
              <a:buAutoNum type="arabicPeriod"/>
            </a:pPr>
            <a:r>
              <a:rPr lang="en-US" sz="2400" b="1" dirty="0">
                <a:solidFill>
                  <a:srgbClr val="0070C0"/>
                </a:solidFill>
              </a:rPr>
              <a:t>Exodus 12 – 16 – 19 Study</a:t>
            </a:r>
            <a:br>
              <a:rPr lang="en-US" sz="2400" b="1" dirty="0">
                <a:solidFill>
                  <a:srgbClr val="0070C0"/>
                </a:solidFill>
              </a:rPr>
            </a:br>
            <a:endParaRPr lang="en-US" sz="900" b="1" dirty="0">
              <a:solidFill>
                <a:srgbClr val="0070C0"/>
              </a:solidFill>
            </a:endParaRPr>
          </a:p>
          <a:p>
            <a:pPr marL="342900" indent="-342900">
              <a:buAutoNum type="arabicPeriod"/>
            </a:pPr>
            <a:r>
              <a:rPr lang="en-US" sz="2400" b="1" dirty="0">
                <a:solidFill>
                  <a:schemeClr val="accent2">
                    <a:lumMod val="50000"/>
                  </a:schemeClr>
                </a:solidFill>
              </a:rPr>
              <a:t>Joshua 3-5</a:t>
            </a:r>
            <a:br>
              <a:rPr lang="en-US" sz="2400" b="1" dirty="0">
                <a:solidFill>
                  <a:schemeClr val="accent2">
                    <a:lumMod val="50000"/>
                  </a:schemeClr>
                </a:solidFill>
              </a:rPr>
            </a:br>
            <a:endParaRPr lang="en-US" sz="900" b="1" dirty="0">
              <a:solidFill>
                <a:schemeClr val="accent2">
                  <a:lumMod val="50000"/>
                </a:schemeClr>
              </a:solidFill>
            </a:endParaRPr>
          </a:p>
          <a:p>
            <a:pPr marL="342900" indent="-342900">
              <a:buAutoNum type="arabicPeriod"/>
            </a:pPr>
            <a:r>
              <a:rPr lang="en-US" sz="2400" b="1" dirty="0">
                <a:solidFill>
                  <a:srgbClr val="0070C0"/>
                </a:solidFill>
              </a:rPr>
              <a:t>Gospel Account including:  </a:t>
            </a:r>
            <a:br>
              <a:rPr lang="en-US" sz="2400" b="1" dirty="0">
                <a:solidFill>
                  <a:srgbClr val="0070C0"/>
                </a:solidFill>
              </a:rPr>
            </a:br>
            <a:r>
              <a:rPr lang="en-US" sz="2400" b="1" dirty="0">
                <a:solidFill>
                  <a:srgbClr val="0070C0"/>
                </a:solidFill>
              </a:rPr>
              <a:t>a)  Wednesday Crucifixion </a:t>
            </a:r>
            <a:br>
              <a:rPr lang="en-US" sz="2400" b="1" dirty="0">
                <a:solidFill>
                  <a:srgbClr val="0070C0"/>
                </a:solidFill>
              </a:rPr>
            </a:br>
            <a:r>
              <a:rPr lang="en-US" sz="2400" b="1" dirty="0">
                <a:solidFill>
                  <a:srgbClr val="0070C0"/>
                </a:solidFill>
              </a:rPr>
              <a:t>b)  Sabbath Resurrection</a:t>
            </a:r>
            <a:br>
              <a:rPr lang="en-US" sz="2400" b="1" dirty="0">
                <a:solidFill>
                  <a:srgbClr val="0070C0"/>
                </a:solidFill>
              </a:rPr>
            </a:br>
            <a:r>
              <a:rPr lang="en-US" sz="2400" b="1" dirty="0">
                <a:solidFill>
                  <a:srgbClr val="0070C0"/>
                </a:solidFill>
              </a:rPr>
              <a:t>c)  1</a:t>
            </a:r>
            <a:r>
              <a:rPr lang="en-US" sz="2400" b="1" baseline="30000" dirty="0">
                <a:solidFill>
                  <a:srgbClr val="0070C0"/>
                </a:solidFill>
              </a:rPr>
              <a:t>st</a:t>
            </a:r>
            <a:r>
              <a:rPr lang="en-US" sz="2400" b="1" dirty="0">
                <a:solidFill>
                  <a:srgbClr val="0070C0"/>
                </a:solidFill>
              </a:rPr>
              <a:t> day Ascension</a:t>
            </a:r>
            <a:br>
              <a:rPr lang="en-US" sz="2400" b="1" dirty="0">
                <a:solidFill>
                  <a:srgbClr val="0070C0"/>
                </a:solidFill>
              </a:rPr>
            </a:br>
            <a:endParaRPr lang="en-US" sz="900" b="1" dirty="0">
              <a:solidFill>
                <a:srgbClr val="0070C0"/>
              </a:solidFill>
            </a:endParaRPr>
          </a:p>
          <a:p>
            <a:pPr marL="342900" indent="-342900">
              <a:buAutoNum type="arabicPeriod"/>
            </a:pPr>
            <a:r>
              <a:rPr lang="en-US" sz="2400" b="1" dirty="0">
                <a:solidFill>
                  <a:srgbClr val="FF0000"/>
                </a:solidFill>
              </a:rPr>
              <a:t>Secular History around “</a:t>
            </a:r>
            <a:r>
              <a:rPr lang="en-US" sz="2400" b="1" dirty="0" err="1">
                <a:solidFill>
                  <a:srgbClr val="FF0000"/>
                </a:solidFill>
              </a:rPr>
              <a:t>Rashbi</a:t>
            </a:r>
            <a:r>
              <a:rPr lang="en-US" sz="2400" b="1" dirty="0">
                <a:solidFill>
                  <a:srgbClr val="FF0000"/>
                </a:solidFill>
              </a:rPr>
              <a:t>” </a:t>
            </a:r>
            <a:r>
              <a:rPr lang="en-US" sz="2000" b="1" dirty="0">
                <a:solidFill>
                  <a:srgbClr val="FF0000"/>
                </a:solidFill>
              </a:rPr>
              <a:t>[Rabbi bar </a:t>
            </a:r>
            <a:r>
              <a:rPr lang="en-US" sz="2000" b="1" dirty="0" err="1">
                <a:solidFill>
                  <a:srgbClr val="FF0000"/>
                </a:solidFill>
              </a:rPr>
              <a:t>Yochai</a:t>
            </a:r>
            <a:r>
              <a:rPr lang="en-US" sz="2000" b="1" dirty="0">
                <a:solidFill>
                  <a:srgbClr val="FF0000"/>
                </a:solidFill>
              </a:rPr>
              <a:t>] </a:t>
            </a:r>
            <a:r>
              <a:rPr lang="en-US" sz="2400" b="1" dirty="0">
                <a:solidFill>
                  <a:srgbClr val="FF0000"/>
                </a:solidFill>
              </a:rPr>
              <a:t>&amp; a quote from </a:t>
            </a:r>
            <a:br>
              <a:rPr lang="en-US" sz="2400" b="1" dirty="0">
                <a:solidFill>
                  <a:srgbClr val="FF0000"/>
                </a:solidFill>
              </a:rPr>
            </a:br>
            <a:r>
              <a:rPr lang="en-US" sz="2400" b="1" dirty="0">
                <a:solidFill>
                  <a:srgbClr val="FF0000"/>
                </a:solidFill>
              </a:rPr>
              <a:t>Julian Morgenstern.</a:t>
            </a:r>
          </a:p>
        </p:txBody>
      </p:sp>
      <p:sp>
        <p:nvSpPr>
          <p:cNvPr id="7" name="TextBox 6"/>
          <p:cNvSpPr txBox="1"/>
          <p:nvPr/>
        </p:nvSpPr>
        <p:spPr>
          <a:xfrm>
            <a:off x="76200" y="1524000"/>
            <a:ext cx="8915400" cy="923330"/>
          </a:xfrm>
          <a:prstGeom prst="rect">
            <a:avLst/>
          </a:prstGeom>
          <a:noFill/>
        </p:spPr>
        <p:txBody>
          <a:bodyPr wrap="square" rtlCol="0">
            <a:spAutoFit/>
          </a:bodyPr>
          <a:lstStyle/>
          <a:p>
            <a:pPr algn="ctr"/>
            <a:r>
              <a:rPr lang="en-US" b="1" dirty="0">
                <a:solidFill>
                  <a:srgbClr val="8C4C64"/>
                </a:solidFill>
              </a:rPr>
              <a:t>For a long time it seemed Lev 23 &amp; Num 15 were the only witnesses for proper placement of  Wave Sheaf.  There are now 3 </a:t>
            </a:r>
            <a:r>
              <a:rPr lang="en-US" b="1" u="sng" dirty="0">
                <a:solidFill>
                  <a:srgbClr val="8C4C64"/>
                </a:solidFill>
              </a:rPr>
              <a:t>more</a:t>
            </a:r>
            <a:r>
              <a:rPr lang="en-US" b="1" dirty="0">
                <a:solidFill>
                  <a:srgbClr val="8C4C64"/>
                </a:solidFill>
              </a:rPr>
              <a:t> strong additional witnesses from Scripture, plus the secular historical account to help us understand the Divine placement of Wave Sheaf.  </a:t>
            </a:r>
          </a:p>
        </p:txBody>
      </p:sp>
      <p:sp>
        <p:nvSpPr>
          <p:cNvPr id="8" name="Slide Number Placeholder 7"/>
          <p:cNvSpPr>
            <a:spLocks noGrp="1"/>
          </p:cNvSpPr>
          <p:nvPr>
            <p:ph type="sldNum" sz="quarter" idx="12"/>
          </p:nvPr>
        </p:nvSpPr>
        <p:spPr>
          <a:xfrm>
            <a:off x="7162800" y="6416675"/>
            <a:ext cx="1828800" cy="365125"/>
          </a:xfrm>
        </p:spPr>
        <p:txBody>
          <a:bodyPr/>
          <a:lstStyle/>
          <a:p>
            <a:fld id="{5C014052-953B-4273-8F47-BF25327D5B24}" type="slidenum">
              <a:rPr lang="en-US" smtClean="0"/>
              <a:t>8</a:t>
            </a:fld>
            <a:endParaRPr lang="en-US" dirty="0"/>
          </a:p>
        </p:txBody>
      </p:sp>
    </p:spTree>
    <p:extLst>
      <p:ext uri="{BB962C8B-B14F-4D97-AF65-F5344CB8AC3E}">
        <p14:creationId xmlns:p14="http://schemas.microsoft.com/office/powerpoint/2010/main" val="2769476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wipe(left)">
                                      <p:cBhvr>
                                        <p:cTn id="7" dur="125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wipe(left)">
                                      <p:cBhvr>
                                        <p:cTn id="12" dur="125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wipe(left)">
                                      <p:cBhvr>
                                        <p:cTn id="17" dur="1250"/>
                                        <p:tgtEl>
                                          <p:spTgt spid="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wipe(left)">
                                      <p:cBhvr>
                                        <p:cTn id="22" dur="125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e\Desktop\Passover Studies\Joshua Firstfruits\JOSH PPT ART &amp; work folder\do boy 3 arrows.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1524000" y="955296"/>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645" y="57044"/>
            <a:ext cx="9490286" cy="830997"/>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a:ln/>
                <a:solidFill>
                  <a:schemeClr val="accent3"/>
                </a:solidFill>
                <a:effectLst/>
              </a:rPr>
              <a:t>This Complete Study Covers: </a:t>
            </a:r>
          </a:p>
        </p:txBody>
      </p:sp>
      <p:sp>
        <p:nvSpPr>
          <p:cNvPr id="6" name="Rectangle 5"/>
          <p:cNvSpPr/>
          <p:nvPr/>
        </p:nvSpPr>
        <p:spPr>
          <a:xfrm>
            <a:off x="152400" y="3352800"/>
            <a:ext cx="3657799"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solidFill>
                  <a:srgbClr val="00B050"/>
                </a:solidFill>
                <a:effectLst>
                  <a:outerShdw blurRad="50800" dist="39000" dir="5460000" algn="tl">
                    <a:srgbClr val="000000">
                      <a:alpha val="38000"/>
                    </a:srgbClr>
                  </a:outerShdw>
                </a:effectLst>
              </a:rPr>
              <a:t>     #1</a:t>
            </a:r>
            <a:br>
              <a:rPr lang="en-US" sz="5400" b="1" dirty="0">
                <a:ln w="11430"/>
                <a:solidFill>
                  <a:srgbClr val="00B050"/>
                </a:solidFill>
                <a:effectLst>
                  <a:outerShdw blurRad="50800" dist="39000" dir="5460000" algn="tl">
                    <a:srgbClr val="000000">
                      <a:alpha val="38000"/>
                    </a:srgbClr>
                  </a:outerShdw>
                </a:effectLst>
              </a:rPr>
            </a:br>
            <a:r>
              <a:rPr lang="en-US" sz="5400" b="1" dirty="0">
                <a:ln w="11430"/>
                <a:solidFill>
                  <a:srgbClr val="00B050"/>
                </a:solidFill>
                <a:effectLst>
                  <a:outerShdw blurRad="50800" dist="39000" dir="5460000" algn="tl">
                    <a:srgbClr val="000000">
                      <a:alpha val="38000"/>
                    </a:srgbClr>
                  </a:outerShdw>
                </a:effectLst>
              </a:rPr>
              <a:t>Leviticus </a:t>
            </a:r>
            <a:br>
              <a:rPr lang="en-US" sz="5400" b="1" dirty="0">
                <a:ln w="11430"/>
                <a:solidFill>
                  <a:srgbClr val="00B050"/>
                </a:solidFill>
                <a:effectLst>
                  <a:outerShdw blurRad="50800" dist="39000" dir="5460000" algn="tl">
                    <a:srgbClr val="000000">
                      <a:alpha val="38000"/>
                    </a:srgbClr>
                  </a:outerShdw>
                </a:effectLst>
              </a:rPr>
            </a:br>
            <a:r>
              <a:rPr lang="en-US" sz="5400" b="1" dirty="0">
                <a:ln w="11430"/>
                <a:solidFill>
                  <a:srgbClr val="00B050"/>
                </a:solidFill>
                <a:effectLst>
                  <a:outerShdw blurRad="50800" dist="39000" dir="5460000" algn="tl">
                    <a:srgbClr val="000000">
                      <a:alpha val="38000"/>
                    </a:srgbClr>
                  </a:outerShdw>
                </a:effectLst>
              </a:rPr>
              <a:t>&amp; Numbers</a:t>
            </a:r>
            <a:endParaRPr lang="en-US" sz="24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346373" y="6492875"/>
            <a:ext cx="1828800" cy="365125"/>
          </a:xfrm>
        </p:spPr>
        <p:txBody>
          <a:bodyPr/>
          <a:lstStyle/>
          <a:p>
            <a:fld id="{5C014052-953B-4273-8F47-BF25327D5B24}" type="slidenum">
              <a:rPr lang="en-US" smtClean="0"/>
              <a:t>9</a:t>
            </a:fld>
            <a:endParaRPr lang="en-US" dirty="0"/>
          </a:p>
        </p:txBody>
      </p:sp>
      <p:sp>
        <p:nvSpPr>
          <p:cNvPr id="21" name="Rectangle 20"/>
          <p:cNvSpPr/>
          <p:nvPr/>
        </p:nvSpPr>
        <p:spPr>
          <a:xfrm>
            <a:off x="1066800" y="914400"/>
            <a:ext cx="35052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8C4C64"/>
                </a:solidFill>
                <a:effectLst>
                  <a:outerShdw blurRad="50800" dist="39000" dir="5460000" algn="tl">
                    <a:srgbClr val="000000">
                      <a:alpha val="38000"/>
                    </a:srgbClr>
                  </a:outerShdw>
                </a:effectLst>
              </a:rPr>
              <a:t>#2  Joshua</a:t>
            </a:r>
            <a:endParaRPr lang="en-US" sz="24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5410200" y="914400"/>
            <a:ext cx="26670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C00000"/>
                </a:solidFill>
                <a:effectLst>
                  <a:outerShdw blurRad="50800" dist="39000" dir="5460000" algn="tl">
                    <a:srgbClr val="000000">
                      <a:alpha val="38000"/>
                    </a:srgbClr>
                  </a:outerShdw>
                </a:effectLst>
              </a:rPr>
              <a:t>#3</a:t>
            </a:r>
            <a:br>
              <a:rPr lang="en-US" sz="5400" b="1" dirty="0">
                <a:ln w="11430"/>
                <a:solidFill>
                  <a:srgbClr val="C00000"/>
                </a:solidFill>
                <a:effectLst>
                  <a:outerShdw blurRad="50800" dist="39000" dir="5460000" algn="tl">
                    <a:srgbClr val="000000">
                      <a:alpha val="38000"/>
                    </a:srgbClr>
                  </a:outerShdw>
                </a:effectLst>
              </a:rPr>
            </a:br>
            <a:r>
              <a:rPr lang="en-US" sz="5400" b="1" dirty="0">
                <a:ln w="11430"/>
                <a:solidFill>
                  <a:srgbClr val="C00000"/>
                </a:solidFill>
                <a:effectLst>
                  <a:outerShdw blurRad="50800" dist="39000" dir="5460000" algn="tl">
                    <a:srgbClr val="000000">
                      <a:alpha val="38000"/>
                    </a:srgbClr>
                  </a:outerShdw>
                </a:effectLst>
              </a:rPr>
              <a:t>History</a:t>
            </a:r>
            <a:endParaRPr lang="en-US" sz="2400" b="1" dirty="0">
              <a:ln w="11430"/>
              <a:solidFill>
                <a:srgbClr val="C00000"/>
              </a:solidFill>
              <a:effectLst>
                <a:outerShdw blurRad="50800" dist="39000" dir="5460000" algn="tl">
                  <a:srgbClr val="000000">
                    <a:alpha val="38000"/>
                  </a:srgbClr>
                </a:outerShdw>
              </a:effectLst>
            </a:endParaRPr>
          </a:p>
        </p:txBody>
      </p:sp>
      <p:sp>
        <p:nvSpPr>
          <p:cNvPr id="23" name="Rounded Rectangle 22"/>
          <p:cNvSpPr/>
          <p:nvPr/>
        </p:nvSpPr>
        <p:spPr>
          <a:xfrm>
            <a:off x="4485498" y="5938599"/>
            <a:ext cx="4495800" cy="919401"/>
          </a:xfrm>
          <a:prstGeom prst="round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400" b="1" dirty="0">
                <a:ln/>
                <a:solidFill>
                  <a:schemeClr val="accent3"/>
                </a:solidFill>
              </a:rPr>
              <a:t>Plus a statement from Hebrew Union College in the USA!</a:t>
            </a:r>
            <a:endParaRPr lang="en-US" sz="2000" b="1" dirty="0">
              <a:ln/>
              <a:solidFill>
                <a:schemeClr val="accent3"/>
              </a:solidFill>
            </a:endParaRPr>
          </a:p>
        </p:txBody>
      </p:sp>
      <p:pic>
        <p:nvPicPr>
          <p:cNvPr id="2"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bwMode="auto">
          <a:xfrm>
            <a:off x="2708622" y="6045507"/>
            <a:ext cx="1699882" cy="705584"/>
          </a:xfrm>
          <a:prstGeom prst="rect">
            <a:avLst/>
          </a:prstGeom>
          <a:noFill/>
          <a:ln w="57150">
            <a:solidFill>
              <a:schemeClr val="bg2">
                <a:lumMod val="5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55507" y="6055898"/>
            <a:ext cx="2590800" cy="624364"/>
          </a:xfrm>
          <a:prstGeom prst="roundRect">
            <a:avLst>
              <a:gd name="adj" fmla="val 11210"/>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Joshua includes 3 sets of counting patterns for:</a:t>
            </a:r>
            <a:endPar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Rectangle 3"/>
          <p:cNvSpPr/>
          <p:nvPr/>
        </p:nvSpPr>
        <p:spPr>
          <a:xfrm>
            <a:off x="1896870" y="2810528"/>
            <a:ext cx="918841" cy="40011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Part #1</a:t>
            </a:r>
          </a:p>
        </p:txBody>
      </p:sp>
      <p:sp>
        <p:nvSpPr>
          <p:cNvPr id="12" name="Rectangle 11"/>
          <p:cNvSpPr/>
          <p:nvPr/>
        </p:nvSpPr>
        <p:spPr>
          <a:xfrm>
            <a:off x="3733800" y="1886221"/>
            <a:ext cx="955711" cy="40011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Part #2</a:t>
            </a:r>
          </a:p>
        </p:txBody>
      </p:sp>
    </p:spTree>
    <p:extLst>
      <p:ext uri="{BB962C8B-B14F-4D97-AF65-F5344CB8AC3E}">
        <p14:creationId xmlns:p14="http://schemas.microsoft.com/office/powerpoint/2010/main" val="3620087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15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left)">
                                      <p:cBhvr>
                                        <p:cTn id="42" dur="1750"/>
                                        <p:tgtEl>
                                          <p:spTgt spid="10">
                                            <p:txEl>
                                              <p:pRg st="0" end="0"/>
                                            </p:txEl>
                                          </p:spTgt>
                                        </p:tgtEl>
                                      </p:cBhvr>
                                    </p:animEffect>
                                  </p:childTnLst>
                                </p:cTn>
                              </p:par>
                            </p:childTnLst>
                          </p:cTn>
                        </p:par>
                        <p:par>
                          <p:cTn id="43" fill="hold">
                            <p:stCondLst>
                              <p:cond delay="1750"/>
                            </p:stCondLst>
                            <p:childTnLst>
                              <p:par>
                                <p:cTn id="44" presetID="22" presetClass="entr" presetSubtype="8" fill="hold" nodeType="afterEffect">
                                  <p:stCondLst>
                                    <p:cond delay="100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175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wipe(left)">
                                      <p:cBhvr>
                                        <p:cTn id="51"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theme/theme1.xml><?xml version="1.0" encoding="utf-8"?>
<a:theme xmlns:a="http://schemas.openxmlformats.org/drawingml/2006/main" name="Slipstrea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16027</TotalTime>
  <Words>7666</Words>
  <Application>Microsoft Office PowerPoint</Application>
  <PresentationFormat>On-screen Show (4:3)</PresentationFormat>
  <Paragraphs>1147</Paragraphs>
  <Slides>63</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63</vt:i4>
      </vt:variant>
    </vt:vector>
  </HeadingPairs>
  <TitlesOfParts>
    <vt:vector size="79" baseType="lpstr">
      <vt:lpstr>Aharoni</vt:lpstr>
      <vt:lpstr>Arial</vt:lpstr>
      <vt:lpstr>Arial Rounded MT Bold</vt:lpstr>
      <vt:lpstr>Berlin Sans FB Demi</vt:lpstr>
      <vt:lpstr>Calibri</vt:lpstr>
      <vt:lpstr>Candara</vt:lpstr>
      <vt:lpstr>Comic Sans MS</vt:lpstr>
      <vt:lpstr>Edwardian Script ITC</vt:lpstr>
      <vt:lpstr>Georgia</vt:lpstr>
      <vt:lpstr>Kristen ITC</vt:lpstr>
      <vt:lpstr>Matura MT Script Capitals</vt:lpstr>
      <vt:lpstr>Ravie</vt:lpstr>
      <vt:lpstr>Segoe Print</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Joshua 1:  Prepare the People</vt:lpstr>
      <vt:lpstr>PowerPoint Presentation</vt:lpstr>
      <vt:lpstr>PowerPoint Presentation</vt:lpstr>
      <vt:lpstr>Enoch/Zadok Dated Sabbaths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Enoch/Zadok Firstfruits Festival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Neil Pritchard</cp:lastModifiedBy>
  <cp:revision>1005</cp:revision>
  <cp:lastPrinted>2019-11-09T00:40:25Z</cp:lastPrinted>
  <dcterms:created xsi:type="dcterms:W3CDTF">2016-02-23T17:36:16Z</dcterms:created>
  <dcterms:modified xsi:type="dcterms:W3CDTF">2020-12-24T22:08:54Z</dcterms:modified>
</cp:coreProperties>
</file>